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media/image23.jpg" ContentType="image/jpeg"/>
  <Override PartName="/ppt/media/image37.jpg" ContentType="image/jpeg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7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417" r:id="rId13"/>
    <p:sldId id="418" r:id="rId14"/>
    <p:sldId id="387" r:id="rId15"/>
    <p:sldId id="388" r:id="rId16"/>
    <p:sldId id="391" r:id="rId17"/>
    <p:sldId id="272" r:id="rId18"/>
    <p:sldId id="430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382" r:id="rId40"/>
    <p:sldId id="299" r:id="rId41"/>
    <p:sldId id="302" r:id="rId42"/>
    <p:sldId id="341" r:id="rId43"/>
    <p:sldId id="343" r:id="rId44"/>
    <p:sldId id="306" r:id="rId45"/>
    <p:sldId id="349" r:id="rId46"/>
    <p:sldId id="353" r:id="rId47"/>
    <p:sldId id="394" r:id="rId48"/>
    <p:sldId id="356" r:id="rId49"/>
    <p:sldId id="362" r:id="rId50"/>
    <p:sldId id="364" r:id="rId51"/>
    <p:sldId id="365" r:id="rId52"/>
    <p:sldId id="397" r:id="rId53"/>
    <p:sldId id="368" r:id="rId54"/>
    <p:sldId id="370" r:id="rId55"/>
    <p:sldId id="373" r:id="rId56"/>
    <p:sldId id="375" r:id="rId57"/>
    <p:sldId id="376" r:id="rId58"/>
    <p:sldId id="377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00" r:id="rId71"/>
    <p:sldId id="401" r:id="rId72"/>
    <p:sldId id="402" r:id="rId73"/>
    <p:sldId id="403" r:id="rId74"/>
    <p:sldId id="404" r:id="rId75"/>
    <p:sldId id="405" r:id="rId76"/>
    <p:sldId id="419" r:id="rId77"/>
    <p:sldId id="421" r:id="rId78"/>
    <p:sldId id="422" r:id="rId79"/>
    <p:sldId id="423" r:id="rId80"/>
    <p:sldId id="420" r:id="rId81"/>
    <p:sldId id="425" r:id="rId82"/>
    <p:sldId id="424" r:id="rId83"/>
    <p:sldId id="426" r:id="rId84"/>
    <p:sldId id="429" r:id="rId85"/>
    <p:sldId id="427" r:id="rId86"/>
    <p:sldId id="428" r:id="rId87"/>
    <p:sldId id="328" r:id="rId88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01" d="100"/>
          <a:sy n="101" d="100"/>
        </p:scale>
        <p:origin x="120" y="4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1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1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1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_____Microsoft_Excel16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Microsoft_Excel17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Microsoft_Excel18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_____Microsoft_Excel20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1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1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32786885245901E-2"/>
          <c:y val="0.16440868683492554"/>
          <c:w val="0.95491803278688525"/>
          <c:h val="0.75120107308768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8139852523557507"/>
                  <c:y val="-0.11683256823070405"/>
                </c:manualLayout>
              </c:layout>
              <c:tx>
                <c:rich>
                  <a:bodyPr/>
                  <a:lstStyle/>
                  <a:p>
                    <a:fld id="{9477F6DE-CF40-4B56-85E4-B0C056DAF31B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624905608622693"/>
                  <c:y val="-0.13317073983553765"/>
                </c:manualLayout>
              </c:layout>
              <c:tx>
                <c:rich>
                  <a:bodyPr/>
                  <a:lstStyle/>
                  <a:p>
                    <a:fld id="{797161F2-1732-4059-BD51-A45A82E141F5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30.9</c:v>
                </c:pt>
                <c:pt idx="1">
                  <c:v>69.099999999999994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9.9180327868852461E-2"/>
          <c:y val="0.93116992335578086"/>
          <c:w val="0.9"/>
          <c:h val="6.2606011270949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640625"/>
                  <c:y val="-0.33515622938261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749999999999889E-2"/>
                  <c:y val="-0.285937482410341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182328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 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203152</c:v>
                </c:pt>
                <c:pt idx="1">
                  <c:v>182328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 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 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506384"/>
        <c:axId val="241506776"/>
        <c:axId val="0"/>
      </c:bar3DChart>
      <c:catAx>
        <c:axId val="24150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6776"/>
        <c:crosses val="autoZero"/>
        <c:auto val="1"/>
        <c:lblAlgn val="ctr"/>
        <c:lblOffset val="100"/>
        <c:noMultiLvlLbl val="0"/>
      </c:catAx>
      <c:valAx>
        <c:axId val="24150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89788385826768E-2"/>
          <c:y val="8.5089930789251311E-2"/>
          <c:w val="0.93163521161417318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548906386701662"/>
                  <c:y val="-0.397283256149969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497637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372113811860474"/>
                  <c:y val="-0.16384497739309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497637</c:v>
                </c:pt>
                <c:pt idx="1">
                  <c:v>459134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507168"/>
        <c:axId val="241507952"/>
        <c:axId val="0"/>
      </c:bar3DChart>
      <c:catAx>
        <c:axId val="24150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7952"/>
        <c:crosses val="autoZero"/>
        <c:auto val="1"/>
        <c:lblAlgn val="ctr"/>
        <c:lblOffset val="100"/>
        <c:noMultiLvlLbl val="0"/>
      </c:catAx>
      <c:valAx>
        <c:axId val="24150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25"/>
                  <c:y val="-0.325043675261687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510550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405797101449277"/>
                  <c:y val="-0.243782756446265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507126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510550</c:v>
                </c:pt>
                <c:pt idx="1">
                  <c:v>507126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204536"/>
        <c:axId val="242204928"/>
        <c:axId val="0"/>
      </c:bar3DChart>
      <c:catAx>
        <c:axId val="24220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4928"/>
        <c:crosses val="autoZero"/>
        <c:auto val="1"/>
        <c:lblAlgn val="ctr"/>
        <c:lblOffset val="100"/>
        <c:noMultiLvlLbl val="0"/>
      </c:catAx>
      <c:valAx>
        <c:axId val="24220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4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797244094488186E-2"/>
          <c:y val="0.16426567641082207"/>
          <c:w val="0.6363227116141732"/>
          <c:h val="0.7702850165917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40625"/>
                  <c:y val="-0.309374980968566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156249999999993"/>
                  <c:y val="1.40624991349348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925220</a:t>
                    </a:r>
                  </a:p>
                  <a:p>
                    <a:pPr>
                      <a:defRPr sz="14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930246</c:v>
                </c:pt>
                <c:pt idx="1">
                  <c:v>925220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205712"/>
        <c:axId val="242206104"/>
        <c:axId val="0"/>
      </c:bar3DChart>
      <c:catAx>
        <c:axId val="24220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6104"/>
        <c:crosses val="autoZero"/>
        <c:auto val="1"/>
        <c:lblAlgn val="ctr"/>
        <c:lblOffset val="100"/>
        <c:noMultiLvlLbl val="0"/>
      </c:catAx>
      <c:valAx>
        <c:axId val="242206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34208223972004"/>
          <c:y val="8.6816049589545988E-2"/>
          <c:w val="0.89040813561354459"/>
          <c:h val="0.829117782152230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6.5123722252649674E-2"/>
                  <c:y val="-7.083333333333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9537116675794902"/>
                  <c:y val="-4.1666666666666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173455</c:v>
                </c:pt>
                <c:pt idx="1">
                  <c:v>172120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206496"/>
        <c:axId val="242206888"/>
        <c:axId val="0"/>
      </c:bar3DChart>
      <c:catAx>
        <c:axId val="2422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6888"/>
        <c:crosses val="autoZero"/>
        <c:auto val="1"/>
        <c:lblAlgn val="ctr"/>
        <c:lblOffset val="100"/>
        <c:noMultiLvlLbl val="0"/>
      </c:catAx>
      <c:valAx>
        <c:axId val="242206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802288385826775E-2"/>
          <c:y val="0.1149258664538714"/>
          <c:w val="0.93163521161417318"/>
          <c:h val="0.829511575448352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4046822742474918"/>
                  <c:y val="-2.3361854690081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628762541806086E-2"/>
                  <c:y val="-1.8170331425618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103006</c:v>
                </c:pt>
                <c:pt idx="1">
                  <c:v>102724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207672"/>
        <c:axId val="242208064"/>
        <c:axId val="0"/>
      </c:bar3DChart>
      <c:catAx>
        <c:axId val="24220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8064"/>
        <c:crosses val="autoZero"/>
        <c:auto val="1"/>
        <c:lblAlgn val="ctr"/>
        <c:lblOffset val="100"/>
        <c:noMultiLvlLbl val="0"/>
      </c:catAx>
      <c:valAx>
        <c:axId val="24220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207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84586339636762E-2"/>
          <c:y val="3.8824509006198653E-2"/>
          <c:w val="0.93372593495237766"/>
          <c:h val="0.8897534078401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747974961266078E-2"/>
                  <c:y val="-3.0127412861795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821140423330841"/>
                  <c:y val="-6.929304958213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63091</c:v>
                </c:pt>
                <c:pt idx="1">
                  <c:v>63091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634696"/>
        <c:axId val="242635480"/>
        <c:axId val="0"/>
      </c:bar3DChart>
      <c:catAx>
        <c:axId val="24263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635480"/>
        <c:crosses val="autoZero"/>
        <c:auto val="1"/>
        <c:lblAlgn val="ctr"/>
        <c:lblOffset val="100"/>
        <c:noMultiLvlLbl val="0"/>
      </c:catAx>
      <c:valAx>
        <c:axId val="242635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63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14603748742694528"/>
                  <c:y val="-0.266666666666666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778280149857715"/>
                  <c:y val="-0.16111111111111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7708</c:v>
                </c:pt>
                <c:pt idx="1">
                  <c:v>7691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2636264"/>
        <c:axId val="242636656"/>
        <c:axId val="0"/>
      </c:bar3DChart>
      <c:catAx>
        <c:axId val="24263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636656"/>
        <c:crosses val="autoZero"/>
        <c:auto val="1"/>
        <c:lblAlgn val="ctr"/>
        <c:lblOffset val="100"/>
        <c:noMultiLvlLbl val="0"/>
      </c:catAx>
      <c:valAx>
        <c:axId val="24263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636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тыс.руб</a:t>
            </a:r>
            <a:r>
              <a:rPr lang="ru-RU" dirty="0" smtClean="0"/>
              <a:t>.</a:t>
            </a:r>
            <a:endParaRPr lang="ru-RU" dirty="0"/>
          </a:p>
        </c:rich>
      </c:tx>
      <c:layout>
        <c:manualLayout>
          <c:xMode val="edge"/>
          <c:yMode val="edge"/>
          <c:x val="0.74532556933377336"/>
          <c:y val="8.662615018382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063569710971765"/>
          <c:y val="5.5617003998875598E-2"/>
          <c:w val="0.24034537224763072"/>
          <c:h val="0.731994200032812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56250000000013"/>
                  <c:y val="0.18046873889833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93749999999999"/>
                  <c:y val="0.20859373716820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ИСПОЛНЕНИЕ</c:v>
                </c:pt>
                <c:pt idx="1">
                  <c:v>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1310</c:v>
                </c:pt>
                <c:pt idx="1">
                  <c:v>1310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Тыс.руб.</a:t>
            </a:r>
            <a:endParaRPr lang="ru-RU" dirty="0"/>
          </a:p>
        </c:rich>
      </c:tx>
      <c:layout>
        <c:manualLayout>
          <c:xMode val="edge"/>
          <c:yMode val="edge"/>
          <c:x val="0.63754113819604885"/>
          <c:y val="2.278481239756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563416474138341"/>
          <c:y val="0"/>
          <c:w val="0.33495921542741292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56250000000013"/>
                  <c:y val="0.18046873889833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93749999999999"/>
                  <c:y val="0.20859373716820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ИСПОЛНЕНИЕ</c:v>
                </c:pt>
                <c:pt idx="1">
                  <c:v>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553</c:v>
                </c:pt>
                <c:pt idx="1">
                  <c:v>598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9817636380781742"/>
          <c:y val="0.68173444450657272"/>
          <c:w val="0.19706044603705974"/>
          <c:h val="0.296992853283449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98049546293467"/>
          <c:y val="4.2083343954003621E-2"/>
          <c:w val="0.78097868792326697"/>
          <c:h val="0.783375929582053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65021168003484E-2"/>
                  <c:y val="-0.179487224784783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3609838050076259E-2"/>
                  <c:y val="-9.9358999434433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5712976280078392E-2"/>
                  <c:y val="6.089745126626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765944</c:v>
                </c:pt>
                <c:pt idx="1">
                  <c:v>77077</c:v>
                </c:pt>
                <c:pt idx="2">
                  <c:v>1920910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618829380013066E-2"/>
                  <c:y val="-0.1602564507006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7114177603853091E-17"/>
                  <c:y val="-9.9358999434433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614792017017205"/>
                  <c:y val="0.179487224784783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763586</c:v>
                </c:pt>
                <c:pt idx="1">
                  <c:v>73491</c:v>
                </c:pt>
                <c:pt idx="2">
                  <c:v>1892902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9793816"/>
        <c:axId val="239794208"/>
        <c:axId val="0"/>
      </c:bar3DChart>
      <c:catAx>
        <c:axId val="23979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94208"/>
        <c:crosses val="autoZero"/>
        <c:auto val="1"/>
        <c:lblAlgn val="ctr"/>
        <c:lblOffset val="100"/>
        <c:noMultiLvlLbl val="0"/>
      </c:catAx>
      <c:valAx>
        <c:axId val="23979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9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63416474138341"/>
          <c:y val="0"/>
          <c:w val="0.33495921542741292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56250000000013"/>
                  <c:y val="0.18046873889833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93749999999999"/>
                  <c:y val="0.20859373716820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213581</c:v>
                </c:pt>
                <c:pt idx="1">
                  <c:v>213521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9432894252704405"/>
          <c:y val="0.82448930213464222"/>
          <c:w val="0.36086923246743696"/>
          <c:h val="0.175510697865357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Тыс.руб.</a:t>
            </a:r>
            <a:endParaRPr lang="ru-RU" dirty="0"/>
          </a:p>
        </c:rich>
      </c:tx>
      <c:layout>
        <c:manualLayout>
          <c:xMode val="edge"/>
          <c:yMode val="edge"/>
          <c:x val="0.6399579071307675"/>
          <c:y val="5.4054054054054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563416474138341"/>
          <c:y val="0"/>
          <c:w val="0.33495921542741292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156250000000013"/>
                  <c:y val="0.18046873889833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593749999999999"/>
                  <c:y val="0.20859373716820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114927</c:v>
                </c:pt>
                <c:pt idx="1">
                  <c:v>113432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9432894252704405"/>
          <c:y val="0.82448930213464222"/>
          <c:w val="0.36086923246743696"/>
          <c:h val="0.175510697865357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Тыс.руб.</a:t>
            </a:r>
            <a:endParaRPr lang="ru-RU" dirty="0"/>
          </a:p>
        </c:rich>
      </c:tx>
      <c:layout>
        <c:manualLayout>
          <c:xMode val="edge"/>
          <c:yMode val="edge"/>
          <c:x val="0.70724762675693575"/>
          <c:y val="5.4054054054054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563416474138341"/>
          <c:y val="0"/>
          <c:w val="0.33495921542741292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0296430936787107"/>
                  <c:y val="0.117405831027878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593749999999999"/>
                  <c:y val="0.20859373716820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1100</c:v>
                </c:pt>
                <c:pt idx="1">
                  <c:v>1100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9432894252704405"/>
          <c:y val="0.82448930213464222"/>
          <c:w val="0.36086923246743696"/>
          <c:h val="0.175510697865357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364788385826775E-2"/>
          <c:y val="9.4464930212541195E-2"/>
          <c:w val="0.9566352116141732"/>
          <c:h val="0.841853909826900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691358024691358E-3"/>
                  <c:y val="-7.6176503780611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419753086419745E-3"/>
                  <c:y val="-0.12413948764247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29629629629541E-2"/>
                  <c:y val="-0.16363841552872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72839506172749E-3"/>
                  <c:y val="-9.5925967723733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3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589268</c:v>
                </c:pt>
                <c:pt idx="1">
                  <c:v>43859</c:v>
                </c:pt>
                <c:pt idx="2">
                  <c:v>55319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5308641975308649E-2"/>
                  <c:y val="-6.4891095813113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740740740740695E-2"/>
                  <c:y val="-0.104390023699356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135802469135796E-2"/>
                  <c:y val="-0.11567543166685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246913580246909E-2"/>
                  <c:y val="-0.1297821916262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3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589731</c:v>
                </c:pt>
                <c:pt idx="1">
                  <c:v>40187</c:v>
                </c:pt>
                <c:pt idx="2">
                  <c:v>56048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3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9796168"/>
        <c:axId val="239796560"/>
        <c:axId val="0"/>
      </c:bar3DChart>
      <c:catAx>
        <c:axId val="23979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96560"/>
        <c:crosses val="autoZero"/>
        <c:auto val="1"/>
        <c:lblAlgn val="ctr"/>
        <c:lblOffset val="100"/>
        <c:noMultiLvlLbl val="0"/>
      </c:catAx>
      <c:valAx>
        <c:axId val="2397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96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3966063964226691"/>
          <c:y val="0.22281927263324117"/>
          <c:w val="0.18972314571789636"/>
          <c:h val="0.17911090011203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152608764813492E-2"/>
          <c:y val="5.5774512560929877E-2"/>
          <c:w val="0.9566352116141732"/>
          <c:h val="0.841853909826900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691358024691358E-3"/>
                  <c:y val="-7.6176503780611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419753086419745E-3"/>
                  <c:y val="-0.12413948764247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29629629629541E-2"/>
                  <c:y val="-0.16363841552872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72839506172749E-3"/>
                  <c:y val="-9.5925967723733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62626262626272E-2"/>
                  <c:y val="-7.738095238095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41977</c:v>
                </c:pt>
                <c:pt idx="1">
                  <c:v>1621</c:v>
                </c:pt>
                <c:pt idx="2">
                  <c:v>3360</c:v>
                </c:pt>
                <c:pt idx="3">
                  <c:v>21616</c:v>
                </c:pt>
                <c:pt idx="4">
                  <c:v>3000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5308641975308649E-2"/>
                  <c:y val="-6.4891095813113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740740740740695E-2"/>
                  <c:y val="-0.104390023699356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135802469135796E-2"/>
                  <c:y val="-0.11567543166685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246913580246909E-2"/>
                  <c:y val="-0.1297821916262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4191919191919192E-2"/>
                  <c:y val="-9.5238095238095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41942</c:v>
                </c:pt>
                <c:pt idx="1">
                  <c:v>1631</c:v>
                </c:pt>
                <c:pt idx="2">
                  <c:v>3731</c:v>
                </c:pt>
                <c:pt idx="3">
                  <c:v>21943</c:v>
                </c:pt>
                <c:pt idx="4">
                  <c:v>3115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9797344"/>
        <c:axId val="241312040"/>
        <c:axId val="0"/>
      </c:bar3DChart>
      <c:catAx>
        <c:axId val="23979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2040"/>
        <c:crosses val="autoZero"/>
        <c:auto val="1"/>
        <c:lblAlgn val="ctr"/>
        <c:lblOffset val="100"/>
        <c:noMultiLvlLbl val="0"/>
      </c:catAx>
      <c:valAx>
        <c:axId val="241312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9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8053172472759087"/>
          <c:y val="0.27043822647169097"/>
          <c:w val="0.18972314571789636"/>
          <c:h val="0.17911090011203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07735259207249E-2"/>
          <c:y val="0.19756183886105144"/>
          <c:w val="0.94433401454589172"/>
          <c:h val="0.452412189197084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785562632696401E-2"/>
                  <c:y val="-6.313131313131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477707006369428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861995753715537E-2"/>
                  <c:y val="-7.575757575757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4562647754137114E-3"/>
                  <c:y val="-2.9680359961104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615711252654005E-2"/>
                  <c:y val="0.10101010101010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0732860520094562E-2"/>
                  <c:y val="-1.826483689914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8912529550827423E-2"/>
                  <c:y val="0.10045660294527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  <c:pt idx="4">
                  <c:v>Возврат остатков субсидий и субвенций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422807</c:v>
                </c:pt>
                <c:pt idx="1">
                  <c:v>570632</c:v>
                </c:pt>
                <c:pt idx="2">
                  <c:v>671501</c:v>
                </c:pt>
                <c:pt idx="3">
                  <c:v>255969</c:v>
                </c:pt>
                <c:pt idx="4">
                  <c:v>-24614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820330969267139E-3"/>
                  <c:y val="-7.5342452208957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036862430412721E-2"/>
                  <c:y val="-1.138093533762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2414363809619337E-2"/>
                  <c:y val="-8.2191799888650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20330969266272E-3"/>
                  <c:y val="-0.10730591678245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541401273885346E-3"/>
                  <c:y val="0.1161616161616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366430260047194E-2"/>
                  <c:y val="-5.2511406085031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6099290780141841E-2"/>
                  <c:y val="8.6758155042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  <c:pt idx="4">
                  <c:v>Возврат остатков субсидий и субвенций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422807</c:v>
                </c:pt>
                <c:pt idx="1">
                  <c:v>545946</c:v>
                </c:pt>
                <c:pt idx="2">
                  <c:v>668180</c:v>
                </c:pt>
                <c:pt idx="3">
                  <c:v>255969</c:v>
                </c:pt>
                <c:pt idx="4">
                  <c:v>-24614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  <c:pt idx="4">
                  <c:v>Возврат остатков субсидий и субвенций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608088"/>
        <c:axId val="157608480"/>
        <c:axId val="0"/>
      </c:bar3DChart>
      <c:catAx>
        <c:axId val="15760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1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608480"/>
        <c:crosses val="autoZero"/>
        <c:auto val="1"/>
        <c:lblAlgn val="ctr"/>
        <c:lblOffset val="100"/>
        <c:noMultiLvlLbl val="0"/>
      </c:catAx>
      <c:valAx>
        <c:axId val="15760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608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3599394820870325"/>
          <c:y val="9.4162689891036336E-2"/>
          <c:w val="0.12406116788592915"/>
          <c:h val="0.21086276147299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6F8510A-184A-4CF4-82FE-0329FADD4907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281671A-118E-4DC3-AE38-33BF18C00ACB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 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2813880</c:v>
                </c:pt>
                <c:pt idx="1">
                  <c:v>2738253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41312824"/>
        <c:axId val="241312432"/>
        <c:axId val="0"/>
      </c:bar3DChart>
      <c:catAx>
        <c:axId val="24131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2432"/>
        <c:crosses val="autoZero"/>
        <c:auto val="1"/>
        <c:lblAlgn val="ctr"/>
        <c:lblOffset val="100"/>
        <c:noMultiLvlLbl val="0"/>
      </c:catAx>
      <c:valAx>
        <c:axId val="24131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.23744292237442921"/>
                  <c:y val="-0.359868024777527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5342465753424664"/>
                  <c:y val="-0.107460590732178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307777</c:v>
                </c:pt>
                <c:pt idx="1">
                  <c:v>302342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1313216"/>
        <c:axId val="241313608"/>
        <c:axId val="0"/>
      </c:bar3DChart>
      <c:catAx>
        <c:axId val="2413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3608"/>
        <c:crosses val="autoZero"/>
        <c:auto val="1"/>
        <c:lblAlgn val="ctr"/>
        <c:lblOffset val="100"/>
        <c:noMultiLvlLbl val="0"/>
      </c:catAx>
      <c:valAx>
        <c:axId val="24131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621967673036408E-2"/>
          <c:y val="2.0606599069333542E-2"/>
          <c:w val="0.92084835852868108"/>
          <c:h val="0.884311051386559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8.6757975270920884E-2"/>
                  <c:y val="-0.420310296191819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1004562434012425"/>
                  <c:y val="-0.18053596614950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2736</c:v>
                </c:pt>
                <c:pt idx="1">
                  <c:v>2736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14784"/>
        <c:axId val="241315176"/>
        <c:axId val="0"/>
      </c:bar3DChart>
      <c:catAx>
        <c:axId val="2413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5176"/>
        <c:crosses val="autoZero"/>
        <c:auto val="1"/>
        <c:lblAlgn val="ctr"/>
        <c:lblOffset val="100"/>
        <c:noMultiLvlLbl val="0"/>
      </c:catAx>
      <c:valAx>
        <c:axId val="24131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1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84837472239047"/>
          <c:y val="2.1578588734100543E-2"/>
          <c:w val="0.88781162931556634"/>
          <c:h val="0.868552140117100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6">
                    <a:shade val="74000"/>
                    <a:satMod val="130000"/>
                    <a:lumMod val="90000"/>
                  </a:schemeClr>
                  <a:schemeClr val="accent6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-0.10512820512820513"/>
                  <c:y val="-0.46153846153846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4871794871794872"/>
                  <c:y val="-6.7307692307692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14522</c:v>
                </c:pt>
                <c:pt idx="1">
                  <c:v>13741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5">
                    <a:shade val="74000"/>
                    <a:satMod val="130000"/>
                    <a:lumMod val="90000"/>
                  </a:schemeClr>
                  <a:schemeClr val="accent5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duotone>
                  <a:schemeClr val="accent4">
                    <a:shade val="74000"/>
                    <a:satMod val="130000"/>
                    <a:lumMod val="90000"/>
                  </a:schemeClr>
                  <a:schemeClr val="accent4">
                    <a:tint val="94000"/>
                    <a:satMod val="120000"/>
                    <a:lumMod val="104000"/>
                  </a:schemeClr>
                </a:duotone>
              </a:blip>
              <a:tile tx="0" ty="0" sx="100000" sy="100000" flip="none" algn="tl"/>
            </a:blip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ПЛАН</c:v>
                </c:pt>
                <c:pt idx="1">
                  <c:v>ИСПОЛНЕНИЕ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1505208"/>
        <c:axId val="241505600"/>
        <c:axId val="0"/>
      </c:bar3DChart>
      <c:catAx>
        <c:axId val="24150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5600"/>
        <c:crosses val="autoZero"/>
        <c:auto val="1"/>
        <c:lblAlgn val="ctr"/>
        <c:lblOffset val="100"/>
        <c:noMultiLvlLbl val="0"/>
      </c:catAx>
      <c:valAx>
        <c:axId val="24150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505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09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6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37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0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82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964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58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367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88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432B1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49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3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74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2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80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44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62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85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7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hyperlink" Target="http://zarrayon.ru/" TargetMode="External"/><Relationship Id="rId7" Type="http://schemas.openxmlformats.org/officeDocument/2006/relationships/image" Target="../media/image63.jpg"/><Relationship Id="rId2" Type="http://schemas.openxmlformats.org/officeDocument/2006/relationships/hyperlink" Target="mailto:zarfu@mail.ru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31426"/>
            <a:ext cx="12155424" cy="6856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59508" y="1735282"/>
            <a:ext cx="788212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0560" marR="5080" indent="-1928495">
              <a:lnSpc>
                <a:spcPct val="100000"/>
              </a:lnSpc>
              <a:spcBef>
                <a:spcPts val="100"/>
              </a:spcBef>
            </a:pPr>
            <a:r>
              <a:rPr sz="4200" b="1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sz="4200" b="1" spc="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sz="42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 </a:t>
            </a:r>
            <a:r>
              <a:rPr sz="4200" b="1" spc="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03876" y="2427415"/>
            <a:ext cx="6962140" cy="1507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8210" marR="5080" indent="-2176145">
              <a:lnSpc>
                <a:spcPct val="115100"/>
              </a:lnSpc>
              <a:spcBef>
                <a:spcPts val="100"/>
              </a:spcBef>
              <a:tabLst>
                <a:tab pos="2976245" algn="l"/>
              </a:tabLst>
            </a:pPr>
            <a:r>
              <a:rPr sz="4400" b="1" spc="-5" dirty="0" smtClean="0">
                <a:latin typeface="Times New Roman"/>
                <a:cs typeface="Times New Roman"/>
              </a:rPr>
              <a:t>Городского </a:t>
            </a:r>
            <a:r>
              <a:rPr sz="4400" b="1" dirty="0" smtClean="0">
                <a:latin typeface="Times New Roman"/>
                <a:cs typeface="Times New Roman"/>
              </a:rPr>
              <a:t>округа </a:t>
            </a:r>
            <a:r>
              <a:rPr sz="4400" b="1" spc="-50" dirty="0" smtClean="0">
                <a:latin typeface="Times New Roman"/>
                <a:cs typeface="Times New Roman"/>
              </a:rPr>
              <a:t>Зарайск</a:t>
            </a:r>
            <a:r>
              <a:rPr sz="4400" b="1" strike="sngStrike" spc="-50" dirty="0" smtClean="0">
                <a:latin typeface="Times New Roman"/>
                <a:cs typeface="Times New Roman"/>
              </a:rPr>
              <a:t> </a:t>
            </a:r>
            <a:r>
              <a:rPr sz="4400" b="1" strike="noStrike" spc="-50" dirty="0" smtClean="0">
                <a:latin typeface="Times New Roman"/>
                <a:cs typeface="Times New Roman"/>
              </a:rPr>
              <a:t> </a:t>
            </a:r>
            <a:r>
              <a:rPr sz="4400" b="1" strike="noStrike" spc="5" dirty="0" smtClean="0">
                <a:latin typeface="Times New Roman"/>
                <a:cs typeface="Times New Roman"/>
              </a:rPr>
              <a:t>за</a:t>
            </a:r>
            <a:r>
              <a:rPr lang="ru-RU" sz="4400" b="1" spc="5" dirty="0">
                <a:latin typeface="Times New Roman"/>
                <a:cs typeface="Times New Roman"/>
              </a:rPr>
              <a:t> </a:t>
            </a:r>
            <a:r>
              <a:rPr sz="4400" b="1" strike="noStrike" spc="-165" dirty="0" smtClean="0">
                <a:latin typeface="Times New Roman"/>
                <a:cs typeface="Times New Roman"/>
              </a:rPr>
              <a:t>20</a:t>
            </a:r>
            <a:r>
              <a:rPr lang="ru-RU" sz="4400" b="1" strike="noStrike" spc="-165" dirty="0" smtClean="0">
                <a:latin typeface="Times New Roman"/>
                <a:cs typeface="Times New Roman"/>
              </a:rPr>
              <a:t>20 </a:t>
            </a:r>
            <a:r>
              <a:rPr sz="4400" b="1" strike="noStrike" spc="-110" dirty="0" smtClean="0">
                <a:latin typeface="Times New Roman"/>
                <a:cs typeface="Times New Roman"/>
              </a:rPr>
              <a:t>г</a:t>
            </a:r>
            <a:r>
              <a:rPr lang="ru-RU" sz="4400" b="1" strike="noStrike" spc="-110" dirty="0" smtClean="0">
                <a:latin typeface="Times New Roman"/>
                <a:cs typeface="Times New Roman"/>
              </a:rPr>
              <a:t>од</a:t>
            </a:r>
            <a:endParaRPr sz="4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902222"/>
            <a:ext cx="1295400" cy="1475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3000" y="408492"/>
            <a:ext cx="100584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50" dirty="0">
                <a:solidFill>
                  <a:schemeClr val="tx1"/>
                </a:solidFill>
              </a:rPr>
              <a:t>Структура </a:t>
            </a:r>
            <a:r>
              <a:rPr sz="3200" b="1" spc="-5" dirty="0">
                <a:solidFill>
                  <a:schemeClr val="tx1"/>
                </a:solidFill>
              </a:rPr>
              <a:t>доходов </a:t>
            </a:r>
            <a:r>
              <a:rPr sz="3200" b="1" spc="45" dirty="0">
                <a:solidFill>
                  <a:schemeClr val="tx1"/>
                </a:solidFill>
              </a:rPr>
              <a:t>бюджет </a:t>
            </a:r>
            <a:r>
              <a:rPr sz="3200" b="1" spc="5" dirty="0">
                <a:solidFill>
                  <a:schemeClr val="tx1"/>
                </a:solidFill>
              </a:rPr>
              <a:t>городского округа</a:t>
            </a:r>
            <a:r>
              <a:rPr sz="3200" b="1" spc="-235" dirty="0">
                <a:solidFill>
                  <a:schemeClr val="tx1"/>
                </a:solidFill>
              </a:rPr>
              <a:t> </a:t>
            </a:r>
            <a:r>
              <a:rPr sz="3200" b="1" spc="10" dirty="0">
                <a:solidFill>
                  <a:schemeClr val="tx1"/>
                </a:solidFill>
              </a:rPr>
              <a:t>Зарайск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8919" y="1943432"/>
            <a:ext cx="5084064" cy="785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7400"/>
              </a:lnSpc>
              <a:spcBef>
                <a:spcPts val="100"/>
              </a:spcBef>
            </a:pPr>
            <a:r>
              <a:rPr sz="1600" b="1" spc="-95" dirty="0">
                <a:solidFill>
                  <a:srgbClr val="1F487C"/>
                </a:solidFill>
                <a:latin typeface="Trebuchet MS"/>
                <a:cs typeface="Trebuchet MS"/>
              </a:rPr>
              <a:t>Налоговые </a:t>
            </a:r>
            <a:r>
              <a:rPr sz="1600" b="1" spc="-75" dirty="0">
                <a:solidFill>
                  <a:srgbClr val="1F487C"/>
                </a:solidFill>
                <a:latin typeface="Trebuchet MS"/>
                <a:cs typeface="Trebuchet MS"/>
              </a:rPr>
              <a:t>и </a:t>
            </a:r>
            <a:r>
              <a:rPr sz="1600" b="1" spc="-95" dirty="0">
                <a:solidFill>
                  <a:srgbClr val="1F487C"/>
                </a:solidFill>
                <a:latin typeface="Trebuchet MS"/>
                <a:cs typeface="Trebuchet MS"/>
              </a:rPr>
              <a:t>неналоговые доходы</a:t>
            </a:r>
            <a:r>
              <a:rPr sz="1600" b="1" spc="-270" dirty="0">
                <a:solidFill>
                  <a:srgbClr val="1F487C"/>
                </a:solidFill>
                <a:latin typeface="Trebuchet MS"/>
                <a:cs typeface="Trebuchet MS"/>
              </a:rPr>
              <a:t> </a:t>
            </a:r>
            <a:r>
              <a:rPr lang="ru-RU" sz="1600" b="1" spc="-270" dirty="0" smtClean="0">
                <a:solidFill>
                  <a:srgbClr val="1F487C"/>
                </a:solidFill>
                <a:latin typeface="Trebuchet MS"/>
                <a:cs typeface="Trebuchet MS"/>
              </a:rPr>
              <a:t> 30,9 % </a:t>
            </a:r>
            <a:r>
              <a:rPr sz="1600" b="1" spc="-70" dirty="0" smtClean="0">
                <a:solidFill>
                  <a:srgbClr val="1F487C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1F487C"/>
                </a:solidFill>
                <a:latin typeface="Trebuchet MS"/>
                <a:cs typeface="Trebuchet MS"/>
              </a:rPr>
              <a:t>Безмозмездные </a:t>
            </a:r>
            <a:r>
              <a:rPr sz="1600" b="1" spc="-105" dirty="0">
                <a:solidFill>
                  <a:srgbClr val="1F487C"/>
                </a:solidFill>
                <a:latin typeface="Trebuchet MS"/>
                <a:cs typeface="Trebuchet MS"/>
              </a:rPr>
              <a:t>поступления</a:t>
            </a:r>
            <a:r>
              <a:rPr sz="1600" b="1" spc="-155" dirty="0">
                <a:solidFill>
                  <a:srgbClr val="1F487C"/>
                </a:solidFill>
                <a:latin typeface="Trebuchet MS"/>
                <a:cs typeface="Trebuchet MS"/>
              </a:rPr>
              <a:t> </a:t>
            </a:r>
            <a:r>
              <a:rPr lang="ru-RU" sz="1600" b="1" spc="-70" dirty="0" smtClean="0">
                <a:solidFill>
                  <a:srgbClr val="1F487C"/>
                </a:solidFill>
                <a:latin typeface="Trebuchet MS"/>
                <a:cs typeface="Trebuchet MS"/>
              </a:rPr>
              <a:t>69,1</a:t>
            </a:r>
            <a:r>
              <a:rPr sz="1600" b="1" spc="-70" dirty="0" smtClean="0">
                <a:solidFill>
                  <a:srgbClr val="1F487C"/>
                </a:solidFill>
                <a:latin typeface="Trebuchet MS"/>
                <a:cs typeface="Trebuchet MS"/>
              </a:rPr>
              <a:t>%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7739" y="2514600"/>
            <a:ext cx="5385815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41433178"/>
              </p:ext>
            </p:extLst>
          </p:nvPr>
        </p:nvGraphicFramePr>
        <p:xfrm>
          <a:off x="4942361" y="1219200"/>
          <a:ext cx="6197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555371"/>
            <a:ext cx="10896600" cy="1540934"/>
          </a:xfrm>
          <a:prstGeom prst="rect">
            <a:avLst/>
          </a:prstGeom>
        </p:spPr>
        <p:txBody>
          <a:bodyPr vert="horz" wrap="square" lIns="0" tIns="184911" rIns="0" bIns="0" rtlCol="0">
            <a:spAutoFit/>
          </a:bodyPr>
          <a:lstStyle/>
          <a:p>
            <a:pPr marL="1621155" marR="5080" indent="-239395">
              <a:lnSpc>
                <a:spcPct val="100000"/>
              </a:lnSpc>
              <a:spcBef>
                <a:spcPts val="105"/>
              </a:spcBef>
            </a:pPr>
            <a:r>
              <a:rPr sz="4400" b="1" dirty="0"/>
              <a:t>Поступление </a:t>
            </a:r>
            <a:r>
              <a:rPr sz="4400" b="1" spc="-5" dirty="0"/>
              <a:t>доходов </a:t>
            </a:r>
            <a:r>
              <a:rPr sz="4400" b="1" dirty="0"/>
              <a:t>в</a:t>
            </a:r>
            <a:r>
              <a:rPr sz="4400" b="1" spc="-405" dirty="0"/>
              <a:t> </a:t>
            </a:r>
            <a:r>
              <a:rPr sz="4400" b="1" spc="55" dirty="0"/>
              <a:t>бюджет  </a:t>
            </a:r>
            <a:r>
              <a:rPr sz="4400" b="1" dirty="0"/>
              <a:t>городского округа</a:t>
            </a:r>
            <a:r>
              <a:rPr sz="4400" b="1" spc="-5" dirty="0"/>
              <a:t> </a:t>
            </a:r>
            <a:r>
              <a:rPr sz="4400" b="1" dirty="0"/>
              <a:t>Зарайск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06431" y="2601595"/>
            <a:ext cx="93789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400" b="1" spc="-1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28600" y="2630170"/>
            <a:ext cx="3674364" cy="3185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024119630"/>
              </p:ext>
            </p:extLst>
          </p:nvPr>
        </p:nvGraphicFramePr>
        <p:xfrm>
          <a:off x="3581400" y="2096305"/>
          <a:ext cx="838200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10897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Сведения </a:t>
            </a:r>
            <a:r>
              <a:rPr lang="ru-RU" sz="1400" b="1" dirty="0"/>
              <a:t>об исполнении бюджета городского округа Зарайск Московской области по доходам в разрезе видов доходов в сравнении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с </a:t>
            </a:r>
            <a:r>
              <a:rPr lang="ru-RU" sz="1400" b="1" dirty="0"/>
              <a:t>запланированными значениями на соответствующий период и в сравнении с соответствующим периодом прошлого года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(</a:t>
            </a:r>
            <a:r>
              <a:rPr lang="ru-RU" sz="1400" b="1" dirty="0"/>
              <a:t>по состоянию на 01.01.2021)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80352"/>
              </p:ext>
            </p:extLst>
          </p:nvPr>
        </p:nvGraphicFramePr>
        <p:xfrm>
          <a:off x="685800" y="1237053"/>
          <a:ext cx="10220325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Лист" r:id="rId3" imgW="10220210" imgH="5067360" progId="Excel.Sheet.12">
                  <p:embed/>
                </p:oleObj>
              </mc:Choice>
              <mc:Fallback>
                <p:oleObj name="Лист" r:id="rId3" imgW="10220210" imgH="50673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237053"/>
                        <a:ext cx="10220325" cy="506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8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042285"/>
              </p:ext>
            </p:extLst>
          </p:nvPr>
        </p:nvGraphicFramePr>
        <p:xfrm>
          <a:off x="685800" y="685800"/>
          <a:ext cx="10791825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Лист" r:id="rId3" imgW="10220210" imgH="3867210" progId="Excel.Sheet.12">
                  <p:embed/>
                </p:oleObj>
              </mc:Choice>
              <mc:Fallback>
                <p:oleObj name="Лист" r:id="rId3" imgW="10220210" imgH="38672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85800"/>
                        <a:ext cx="10791825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00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877930" cy="123406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/>
              <a:t>Информация об объеме и структуре налоговых и неналоговых доходов, а также межбюджетных трансфертах, </a:t>
            </a:r>
            <a:br>
              <a:rPr lang="ru-RU" sz="1400" b="1" dirty="0"/>
            </a:br>
            <a:r>
              <a:rPr lang="ru-RU" sz="1400" b="1" dirty="0"/>
              <a:t>поступающих в бюджет городской округ Зарайск в сравнении с плановыми назначениями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40775"/>
              </p:ext>
            </p:extLst>
          </p:nvPr>
        </p:nvGraphicFramePr>
        <p:xfrm>
          <a:off x="1239311" y="1371600"/>
          <a:ext cx="9618508" cy="4648201"/>
        </p:xfrm>
        <a:graphic>
          <a:graphicData uri="http://schemas.openxmlformats.org/drawingml/2006/table">
            <a:tbl>
              <a:tblPr/>
              <a:tblGrid>
                <a:gridCol w="1374892"/>
                <a:gridCol w="4411109"/>
                <a:gridCol w="847849"/>
                <a:gridCol w="847849"/>
                <a:gridCol w="847849"/>
                <a:gridCol w="644480"/>
                <a:gridCol w="644480"/>
              </a:tblGrid>
              <a:tr h="1164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доходов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по решению о бюджете первоначальный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по  решению  о бюджете уточненный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Фактическое исполнение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первоначального плана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уточненного плана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916756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8443021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837077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ПРИБЫЛЬ, ДОХОДЫ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677086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589268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589731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1 01 02000 01 0000 110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677086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589268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589731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1 03 02000 01 0000 110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на диз топливо, моторные масла, автомобильный, прямогонный бензин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64319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56048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1 05 01000 00 0000 110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42121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35121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1 05 02000 02 0000 110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1 05 03000 01 0000 110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1 05 04000 02 0000 110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0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03" y="228600"/>
            <a:ext cx="10591800" cy="1234059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/>
              <a:t>Информация об объеме и структуре налоговых и неналоговых доходов, а также межбюджетных трансфертах, </a:t>
            </a:r>
            <a:br>
              <a:rPr lang="ru-RU" sz="1400" b="1" dirty="0"/>
            </a:br>
            <a:r>
              <a:rPr lang="ru-RU" sz="1400" b="1" dirty="0"/>
              <a:t>поступающих в бюджет городской округ Зарайск в сравнении с плановыми назначениями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305253"/>
              </p:ext>
            </p:extLst>
          </p:nvPr>
        </p:nvGraphicFramePr>
        <p:xfrm>
          <a:off x="1023747" y="1143000"/>
          <a:ext cx="9804712" cy="4724399"/>
        </p:xfrm>
        <a:graphic>
          <a:graphicData uri="http://schemas.openxmlformats.org/drawingml/2006/table">
            <a:tbl>
              <a:tblPr/>
              <a:tblGrid>
                <a:gridCol w="1401509"/>
                <a:gridCol w="4496505"/>
                <a:gridCol w="864262"/>
                <a:gridCol w="864262"/>
                <a:gridCol w="864262"/>
                <a:gridCol w="656956"/>
                <a:gridCol w="656956"/>
              </a:tblGrid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ИМУЩЕСТВО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81715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73228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73340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1 06 01000 00 0000 110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21983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17383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17399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1 06 06000 00 0000 110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59732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55845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55941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НАЛОГОВЫЕ ДОХОДЫ  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ДОХОДЫ*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46507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77077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73491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1537624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1896295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1868288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1537624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1896295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1868288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2 02 10000 00 0000 151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237027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422807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422807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178,4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2 02 20000 00 0000 151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631020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570632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545946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2 02 30000 00 0000 151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662098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671501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668180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2 02 40000 00 0000 151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7479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255969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255969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3422,5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2 07 04050 04 0000 180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в бюджеты городских округов  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2 19 00000 00 0000 000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-24614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-24614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2 19 60010 04 0000 151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-24614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-24614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2454380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2739316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2705365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0" marR="7700" marT="7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7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10972800" cy="73866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Информация об удельном объеме налоговых и неналоговых доходов бюджета городского округа Зарайск Московской области в расчете на душу населения в сравнении с другими муниципальными образованиями Московской области </a:t>
            </a:r>
            <a:r>
              <a:rPr lang="ru-RU" sz="1800" b="1" dirty="0" smtClean="0"/>
              <a:t>2020 год</a:t>
            </a:r>
            <a:endParaRPr lang="ru-RU" sz="18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722655"/>
              </p:ext>
            </p:extLst>
          </p:nvPr>
        </p:nvGraphicFramePr>
        <p:xfrm>
          <a:off x="685800" y="1981200"/>
          <a:ext cx="10906125" cy="348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Лист" r:id="rId3" imgW="9096457" imgH="1600290" progId="Excel.Sheet.12">
                  <p:embed/>
                </p:oleObj>
              </mc:Choice>
              <mc:Fallback>
                <p:oleObj name="Лист" r:id="rId3" imgW="9096457" imgH="16002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981200"/>
                        <a:ext cx="10906125" cy="348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88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62000"/>
            <a:ext cx="795769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400" b="1" spc="-40" dirty="0"/>
              <a:t>Н</a:t>
            </a:r>
            <a:r>
              <a:rPr sz="5400" b="1" spc="-40" dirty="0" err="1" smtClean="0"/>
              <a:t>алоговые</a:t>
            </a:r>
            <a:r>
              <a:rPr sz="5400" b="1" spc="-45" dirty="0" smtClean="0"/>
              <a:t> </a:t>
            </a:r>
            <a:r>
              <a:rPr sz="5400" b="1" spc="-20" dirty="0"/>
              <a:t>доходы</a:t>
            </a:r>
            <a:endParaRPr sz="5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0134600" y="2057400"/>
            <a:ext cx="12954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321867820"/>
              </p:ext>
            </p:extLst>
          </p:nvPr>
        </p:nvGraphicFramePr>
        <p:xfrm>
          <a:off x="2057400" y="1676400"/>
          <a:ext cx="7924800" cy="418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62000"/>
            <a:ext cx="795769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400" b="1" spc="-40" dirty="0" err="1" smtClean="0"/>
              <a:t>Нен</a:t>
            </a:r>
            <a:r>
              <a:rPr sz="5400" b="1" spc="-40" dirty="0" err="1" smtClean="0"/>
              <a:t>алоговые</a:t>
            </a:r>
            <a:r>
              <a:rPr sz="5400" b="1" spc="-45" dirty="0" smtClean="0"/>
              <a:t> </a:t>
            </a:r>
            <a:r>
              <a:rPr sz="5400" b="1" spc="-20" dirty="0"/>
              <a:t>доходы</a:t>
            </a:r>
            <a:endParaRPr sz="5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0134600" y="2057400"/>
            <a:ext cx="12954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035092459"/>
              </p:ext>
            </p:extLst>
          </p:nvPr>
        </p:nvGraphicFramePr>
        <p:xfrm>
          <a:off x="1066800" y="1676400"/>
          <a:ext cx="10058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5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848714"/>
            <a:ext cx="105917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5" dirty="0"/>
              <a:t>Безвозмездные</a:t>
            </a:r>
            <a:r>
              <a:rPr sz="4800" b="1" spc="40" dirty="0"/>
              <a:t> </a:t>
            </a:r>
            <a:r>
              <a:rPr sz="4800" b="1" spc="-60" dirty="0"/>
              <a:t>поступления</a:t>
            </a:r>
            <a:endParaRPr sz="4800" b="1" dirty="0"/>
          </a:p>
        </p:txBody>
      </p:sp>
      <p:sp>
        <p:nvSpPr>
          <p:cNvPr id="14" name="object 14"/>
          <p:cNvSpPr txBox="1"/>
          <p:nvPr/>
        </p:nvSpPr>
        <p:spPr>
          <a:xfrm>
            <a:off x="2971800" y="2133600"/>
            <a:ext cx="8143240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1645"/>
              </a:lnSpc>
              <a:spcBef>
                <a:spcPts val="95"/>
              </a:spcBef>
            </a:pPr>
            <a:r>
              <a:rPr sz="16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600" b="1" spc="-18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b="1" spc="-5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720750965"/>
              </p:ext>
            </p:extLst>
          </p:nvPr>
        </p:nvGraphicFramePr>
        <p:xfrm>
          <a:off x="1447800" y="1981200"/>
          <a:ext cx="9982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1800" y="948806"/>
            <a:ext cx="538086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5" dirty="0"/>
              <a:t>Содер</a:t>
            </a:r>
            <a:r>
              <a:rPr sz="3600" b="1" spc="20" dirty="0"/>
              <a:t>ж</a:t>
            </a:r>
            <a:r>
              <a:rPr sz="3600" b="1" spc="15" dirty="0"/>
              <a:t>ани</a:t>
            </a:r>
            <a:r>
              <a:rPr sz="3600" b="1" dirty="0"/>
              <a:t>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3732" y="1524032"/>
            <a:ext cx="9299575" cy="44551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800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  <a:tab pos="9159240" algn="l"/>
              </a:tabLst>
            </a:pPr>
            <a:r>
              <a:rPr sz="2000" b="1" spc="35" dirty="0">
                <a:solidFill>
                  <a:srgbClr val="432B1F"/>
                </a:solidFill>
                <a:latin typeface="Times New Roman"/>
                <a:cs typeface="Times New Roman"/>
              </a:rPr>
              <a:t>Пон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я</a:t>
            </a:r>
            <a:r>
              <a:rPr sz="20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я</a:t>
            </a:r>
            <a:r>
              <a:rPr sz="20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ы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	3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10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  <a:tab pos="9142095" algn="l"/>
              </a:tabLst>
            </a:pP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Сведения </a:t>
            </a:r>
            <a:r>
              <a:rPr sz="2000" b="1" spc="25" dirty="0">
                <a:solidFill>
                  <a:srgbClr val="432B1F"/>
                </a:solidFill>
                <a:latin typeface="Times New Roman"/>
                <a:cs typeface="Times New Roman"/>
              </a:rPr>
              <a:t>об 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отдельных 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показателях</a:t>
            </a:r>
            <a:r>
              <a:rPr sz="2000" b="1" spc="6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социально-экономического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развития	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7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090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Основные 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показатели 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исполнения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по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доходам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Информация о 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налоговых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льготах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090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10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по</a:t>
            </a:r>
            <a:r>
              <a:rPr sz="2000" b="1" spc="-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расходам</a:t>
            </a:r>
            <a:endParaRPr sz="2000" dirty="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362585" algn="l"/>
                <a:tab pos="363855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том 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числе 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разделам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бюджетной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классификации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Структура 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spc="-11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долга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095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Итоги 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реализации 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муниципальных</a:t>
            </a:r>
            <a:r>
              <a:rPr sz="2000" b="1" spc="-114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программ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310"/>
              </a:spcBef>
              <a:buClr>
                <a:srgbClr val="E28312"/>
              </a:buClr>
              <a:buSzPct val="115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Дополнительная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информация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3307" y="1905000"/>
            <a:ext cx="255630" cy="3602961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ru-RU" sz="2000" b="1" dirty="0" smtClean="0">
                <a:solidFill>
                  <a:srgbClr val="432B1F"/>
                </a:solidFill>
                <a:latin typeface="Times New Roman"/>
                <a:cs typeface="Times New Roman"/>
              </a:rPr>
              <a:t>-</a:t>
            </a:r>
            <a:r>
              <a:rPr sz="2000" b="1" dirty="0" smtClean="0">
                <a:solidFill>
                  <a:srgbClr val="432B1F"/>
                </a:solidFill>
                <a:latin typeface="Times New Roman"/>
                <a:cs typeface="Times New Roman"/>
              </a:rPr>
              <a:t>8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9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20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140" dirty="0">
                <a:solidFill>
                  <a:srgbClr val="432B1F"/>
                </a:solidFill>
                <a:latin typeface="Times New Roman"/>
                <a:cs typeface="Times New Roman"/>
              </a:rPr>
              <a:t>21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25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50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53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84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48627"/>
              </p:ext>
            </p:extLst>
          </p:nvPr>
        </p:nvGraphicFramePr>
        <p:xfrm>
          <a:off x="457200" y="1828800"/>
          <a:ext cx="11201401" cy="48971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97"/>
                <a:gridCol w="8821203"/>
                <a:gridCol w="1013552"/>
                <a:gridCol w="967649"/>
              </a:tblGrid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3175">
                        <a:lnSpc>
                          <a:spcPts val="1065"/>
                        </a:lnSpc>
                      </a:pP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(млн.</a:t>
                      </a: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 рублей)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п/п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налоговой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льготы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6985" marR="3175" algn="ctr">
                        <a:lnSpc>
                          <a:spcPts val="1065"/>
                        </a:lnSpc>
                      </a:pPr>
                      <a:r>
                        <a:rPr sz="1000" spc="-40" dirty="0"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40" dirty="0">
                          <a:latin typeface="Times New Roman"/>
                          <a:cs typeface="Times New Roman"/>
                        </a:rPr>
                        <a:t>за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20014" marR="92710" algn="ctr">
                        <a:lnSpc>
                          <a:spcPct val="100000"/>
                        </a:lnSpc>
                      </a:pP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отчетный</a:t>
                      </a:r>
                      <a:r>
                        <a:rPr sz="1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год  (</a:t>
                      </a:r>
                      <a:r>
                        <a:rPr sz="1000" spc="-30" dirty="0" smtClean="0">
                          <a:latin typeface="Times New Roman"/>
                          <a:cs typeface="Times New Roman"/>
                        </a:rPr>
                        <a:t>201</a:t>
                      </a:r>
                      <a:r>
                        <a:rPr lang="ru-RU" sz="1000" spc="-3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000" spc="-3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203835" marR="34290" indent="-1803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spc="-40" dirty="0">
                          <a:latin typeface="Times New Roman"/>
                          <a:cs typeface="Times New Roman"/>
                        </a:rPr>
                        <a:t>Факт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sz="1000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текущий  год</a:t>
                      </a:r>
                      <a:r>
                        <a:rPr sz="1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000" spc="-30" dirty="0" smtClean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spc="-30" dirty="0" smtClean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000" spc="-3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11430" algn="ctr">
                        <a:lnSpc>
                          <a:spcPts val="1070"/>
                        </a:lnSpc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070"/>
                        </a:lnSpc>
                      </a:pP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Налог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имущество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физических</a:t>
                      </a:r>
                      <a:r>
                        <a:rPr sz="1000" b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лиц: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b="1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5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b="1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5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1.1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65"/>
                        </a:lnSpc>
                      </a:pP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лица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члены </a:t>
                      </a:r>
                      <a:r>
                        <a:rPr sz="1000" spc="-30" dirty="0">
                          <a:latin typeface="Times New Roman"/>
                          <a:cs typeface="Times New Roman"/>
                        </a:rPr>
                        <a:t>многодетных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семей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 отношении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одного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объекта налогообложения 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каждого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вида,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выбору</a:t>
                      </a:r>
                      <a:r>
                        <a:rPr sz="10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налогоплательщика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0,2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0,2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11430" algn="ctr">
                        <a:lnSpc>
                          <a:spcPts val="1070"/>
                        </a:lnSpc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070"/>
                        </a:lnSpc>
                      </a:pP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Земельный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налог: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12,9</a:t>
                      </a:r>
                      <a:endParaRPr sz="105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12,9</a:t>
                      </a:r>
                      <a:endParaRPr sz="105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26092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6510"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2.1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975"/>
                        </a:lnSpc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Герои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Советского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Союза, Герои Российской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Федерации,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полные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кавалеры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ордена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Славы;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инвалиды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 и 2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группы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инвалидности; инвалиды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детства;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ветераны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9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инвалиды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890" marR="143510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Великой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Отечественной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войны,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а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также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ветераны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инвалиды боевых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действий;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имеющие право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получение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социальной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поддержки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соответствии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с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Законом Российской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Федерации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«О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социальной защите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граждан,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подвергшихся воздействию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радиации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вследствие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катастрофы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Чернобыльской </a:t>
                      </a:r>
                      <a:r>
                        <a:rPr sz="900" spc="-50" dirty="0">
                          <a:latin typeface="Times New Roman"/>
                          <a:cs typeface="Times New Roman"/>
                        </a:rPr>
                        <a:t>АЭС»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(в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редакции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Закона  Российской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Федерации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от18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июня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1992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года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№3061-1),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соответствии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Федеральным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законом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26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ноября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1998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года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175-ФЗ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«О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социальной защите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граждан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Российской 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Федерации,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подвергшихся воздействию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радиации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вследствие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аварии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1957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году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производственном объединении </a:t>
                      </a:r>
                      <a:r>
                        <a:rPr sz="900" spc="-70" dirty="0">
                          <a:latin typeface="Times New Roman"/>
                          <a:cs typeface="Times New Roman"/>
                        </a:rPr>
                        <a:t>«Маяк»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сбросов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радиоактивных отходов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реку 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«Теча»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в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соответствии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Федеральным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законом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10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января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2002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года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2-ФЗ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«О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социальных гарантиях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гражданам,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подвергшимся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радиационному воздействию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вследствие ядерных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испытаний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Семипалатинском полигоне»;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принимавшие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составе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подразделений особого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риска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непосредственное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участие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испытаниях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ядерного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термоядерного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оружия,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ликвидации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аварий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ядерных установок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средствах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вооружения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военных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объектах;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получивших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перенесшие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лучевую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болезнь 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ставшие инвалидами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результате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испытаний, учений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иных работ,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связанных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любыми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видами ядерных установок,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включая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ядерное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оружие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космическую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технику;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Герои Социалистического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Труда,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полные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кавалеры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ордена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Трудовой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Славы;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награжденные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медалью 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«За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оборону </a:t>
                      </a:r>
                      <a:r>
                        <a:rPr sz="900" spc="-50" dirty="0">
                          <a:latin typeface="Times New Roman"/>
                          <a:cs typeface="Times New Roman"/>
                        </a:rPr>
                        <a:t>Москвы»;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награжденные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знаком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«Жителю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блокадного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Ленинграда»;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бывшие несовершеннолетние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узники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концлагерей,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гетто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других мест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принудительного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содержания, созданных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фашистами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их союзниками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период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Второй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мировой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войны;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лица, члены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многодетных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семей,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имеющие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собственности, постоянном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(бессрочном)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пользовании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пожизненном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наследуемом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владении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земельные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(одному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членов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семьи),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отношении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одного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земельного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участка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территории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городского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округа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Зарайск Московской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(по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выбору налогоплательщика),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предназначенного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индивидуального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жилищного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строительства,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личного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подсобного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хозяйства 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(строительства),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садоводства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огородничества;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малоимущим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семьям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(одному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членов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семьи,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одному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земельному </a:t>
                      </a:r>
                      <a:r>
                        <a:rPr sz="900" spc="-50" dirty="0">
                          <a:latin typeface="Times New Roman"/>
                          <a:cs typeface="Times New Roman"/>
                        </a:rPr>
                        <a:t>участку)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малоимущим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одиноко проживающим 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гражданам,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имеющим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 постоянном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(бессрочном)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пользовании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пожизненном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наследуемом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владении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земельные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,предназначенные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для 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индивидуального жил.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строительства,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личного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подсобного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дачного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хозяйства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(строительства)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среднедушевой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доход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которых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ниже величины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прожиточного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минимума,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установленный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Московской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душу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населения;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пенсионерам,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имеющим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 постоянном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(бессрочном)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пользовании или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пожизненном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наследуемом </a:t>
                      </a:r>
                      <a:r>
                        <a:rPr sz="9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владении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земельные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доход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которых ниже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двукратной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величины прожиточного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минимума,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установленного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Московской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9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пенсионеров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1,8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1,8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826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510"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2.2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980"/>
                        </a:lnSpc>
                      </a:pP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Земельные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общего пользования,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занятые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площадями, парками,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скверами,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автомобильными дорогами,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внутриквартальными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дорогами,</a:t>
                      </a:r>
                      <a:r>
                        <a:rPr sz="9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тротуарами, пешеходными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890" marR="153035">
                        <a:lnSpc>
                          <a:spcPct val="100000"/>
                        </a:lnSpc>
                      </a:pP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дорожками,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проездами,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пляжами,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кладбищами,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площадками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ТБО,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автостоянками,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лесами,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водными объектами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другими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объектами,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за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исключением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земельных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участков,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принадлежащих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коммерческим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организациям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физическим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лицам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праве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праве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пост. пользования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праве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пожизненного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наследуемого владения; 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муниципальные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государственные учреждения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Московской области,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вид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деятельности которых направлен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сопровождение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процедуры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оформления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права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муниципальной 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собственности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Московской 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объекты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недвижимости,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включая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земельные </a:t>
                      </a:r>
                      <a:r>
                        <a:rPr sz="900" spc="-40" dirty="0">
                          <a:latin typeface="Times New Roman"/>
                          <a:cs typeface="Times New Roman"/>
                        </a:rPr>
                        <a:t>участки;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государственные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муниципальные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учреждения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финансируемые 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из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бюджета городского 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округа</a:t>
                      </a:r>
                      <a:r>
                        <a:rPr sz="9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Зарайск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11,1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11,1</a:t>
                      </a:r>
                      <a:endParaRPr sz="105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  <a:tr h="185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b="1" dirty="0">
                          <a:latin typeface="Times New Roman"/>
                          <a:cs typeface="Times New Roman"/>
                        </a:rPr>
                        <a:t>ИТОГО </a:t>
                      </a:r>
                      <a:r>
                        <a:rPr sz="900" b="1" spc="-25" dirty="0">
                          <a:latin typeface="Times New Roman"/>
                          <a:cs typeface="Times New Roman"/>
                        </a:rPr>
                        <a:t>налоговых льгот, </a:t>
                      </a:r>
                      <a:r>
                        <a:rPr sz="900" b="1" spc="-35" dirty="0">
                          <a:latin typeface="Times New Roman"/>
                          <a:cs typeface="Times New Roman"/>
                        </a:rPr>
                        <a:t>предоставляемых </a:t>
                      </a:r>
                      <a:r>
                        <a:rPr sz="9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900" b="1" spc="-25" dirty="0">
                          <a:latin typeface="Times New Roman"/>
                          <a:cs typeface="Times New Roman"/>
                        </a:rPr>
                        <a:t>соответствии </a:t>
                      </a:r>
                      <a:r>
                        <a:rPr sz="900" b="1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900" b="1" spc="-15" dirty="0">
                          <a:latin typeface="Times New Roman"/>
                          <a:cs typeface="Times New Roman"/>
                        </a:rPr>
                        <a:t>решениями, принятыми </a:t>
                      </a:r>
                      <a:r>
                        <a:rPr sz="900" b="1" spc="-25" dirty="0">
                          <a:latin typeface="Times New Roman"/>
                          <a:cs typeface="Times New Roman"/>
                        </a:rPr>
                        <a:t>органами местного</a:t>
                      </a:r>
                      <a:r>
                        <a:rPr sz="9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b="1" spc="-30" dirty="0">
                          <a:latin typeface="Times New Roman"/>
                          <a:cs typeface="Times New Roman"/>
                        </a:rPr>
                        <a:t>самоуправления</a:t>
                      </a:r>
                      <a:endParaRPr sz="9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13,1</a:t>
                      </a:r>
                      <a:endParaRPr sz="105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13,1</a:t>
                      </a:r>
                      <a:endParaRPr sz="105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855440"/>
                      </a:solidFill>
                      <a:prstDash val="solid"/>
                    </a:lnL>
                    <a:lnR w="12700">
                      <a:solidFill>
                        <a:srgbClr val="855440"/>
                      </a:solidFill>
                      <a:prstDash val="solid"/>
                    </a:lnR>
                    <a:lnT w="12700">
                      <a:solidFill>
                        <a:srgbClr val="855440"/>
                      </a:solidFill>
                      <a:prstDash val="solid"/>
                    </a:lnT>
                    <a:lnB w="12700">
                      <a:solidFill>
                        <a:srgbClr val="855440"/>
                      </a:solidFill>
                      <a:prstDash val="solid"/>
                    </a:lnB>
                    <a:solidFill>
                      <a:srgbClr val="EBE9E8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600" y="749771"/>
            <a:ext cx="1005839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25" dirty="0"/>
              <a:t>Информация </a:t>
            </a:r>
            <a:r>
              <a:rPr sz="4400" b="1" dirty="0"/>
              <a:t>о </a:t>
            </a:r>
            <a:r>
              <a:rPr sz="4400" b="1" spc="-65" dirty="0"/>
              <a:t>налоговых</a:t>
            </a:r>
            <a:r>
              <a:rPr sz="4400" b="1" spc="-15" dirty="0"/>
              <a:t> </a:t>
            </a:r>
            <a:r>
              <a:rPr sz="4400" b="1" spc="-85" dirty="0"/>
              <a:t>льготах</a:t>
            </a:r>
            <a:endParaRPr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6475"/>
            <a:chOff x="0" y="0"/>
            <a:chExt cx="12191999" cy="6856475"/>
          </a:xfrm>
        </p:grpSpPr>
        <p:sp>
          <p:nvSpPr>
            <p:cNvPr id="3" name="object 3"/>
            <p:cNvSpPr/>
            <p:nvPr/>
          </p:nvSpPr>
          <p:spPr>
            <a:xfrm>
              <a:off x="608076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800"/>
                  </a:moveTo>
                  <a:lnTo>
                    <a:pt x="10972800" y="5638800"/>
                  </a:lnTo>
                  <a:lnTo>
                    <a:pt x="109728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24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188952" cy="68564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8672" y="1540763"/>
              <a:ext cx="7543800" cy="3836035"/>
            </a:xfrm>
            <a:custGeom>
              <a:avLst/>
              <a:gdLst/>
              <a:ahLst/>
              <a:cxnLst/>
              <a:rect l="l" t="t" r="r" b="b"/>
              <a:pathLst>
                <a:path w="7543800" h="3836035">
                  <a:moveTo>
                    <a:pt x="0" y="3835780"/>
                  </a:moveTo>
                  <a:lnTo>
                    <a:pt x="7543800" y="3835780"/>
                  </a:lnTo>
                  <a:lnTo>
                    <a:pt x="7543800" y="0"/>
                  </a:lnTo>
                  <a:lnTo>
                    <a:pt x="0" y="0"/>
                  </a:lnTo>
                  <a:lnTo>
                    <a:pt x="0" y="3835780"/>
                  </a:lnTo>
                  <a:close/>
                </a:path>
              </a:pathLst>
            </a:custGeom>
            <a:ln w="1524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147060"/>
              <a:ext cx="2461260" cy="6126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36835" y="3147060"/>
              <a:ext cx="2455164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023361" y="1612519"/>
            <a:ext cx="617029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0955" algn="ctr">
              <a:lnSpc>
                <a:spcPct val="100000"/>
              </a:lnSpc>
              <a:spcBef>
                <a:spcPts val="100"/>
              </a:spcBef>
            </a:pPr>
            <a:r>
              <a:rPr sz="5400" b="1" spc="25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  </a:t>
            </a:r>
            <a:r>
              <a:rPr sz="54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</a:t>
            </a:r>
            <a:r>
              <a:rPr sz="5400" b="1" spc="-8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5400" b="1" spc="-120" dirty="0">
                <a:solidFill>
                  <a:srgbClr val="432B1F"/>
                </a:solidFill>
                <a:latin typeface="Times New Roman"/>
                <a:cs typeface="Times New Roman"/>
              </a:rPr>
              <a:t>городского  </a:t>
            </a:r>
            <a:r>
              <a:rPr sz="5400" b="1" spc="-80" dirty="0">
                <a:solidFill>
                  <a:srgbClr val="432B1F"/>
                </a:solidFill>
                <a:latin typeface="Times New Roman"/>
                <a:cs typeface="Times New Roman"/>
              </a:rPr>
              <a:t>округа </a:t>
            </a:r>
            <a:r>
              <a:rPr sz="54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Зарайск </a:t>
            </a:r>
            <a:r>
              <a:rPr sz="5400" b="1" spc="55" dirty="0">
                <a:solidFill>
                  <a:srgbClr val="432B1F"/>
                </a:solidFill>
                <a:latin typeface="Times New Roman"/>
                <a:cs typeface="Times New Roman"/>
              </a:rPr>
              <a:t>по  </a:t>
            </a:r>
            <a:r>
              <a:rPr sz="5400" b="1" spc="-110" dirty="0">
                <a:solidFill>
                  <a:srgbClr val="432B1F"/>
                </a:solidFill>
                <a:latin typeface="Times New Roman"/>
                <a:cs typeface="Times New Roman"/>
              </a:rPr>
              <a:t>расходам</a:t>
            </a:r>
            <a:endParaRPr sz="5400" dirty="0">
              <a:latin typeface="Times New Roman"/>
              <a:cs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7" y="777875"/>
            <a:ext cx="1386736" cy="1504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926786"/>
            <a:ext cx="10668000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20" dirty="0"/>
              <a:t>Исполнение </a:t>
            </a:r>
            <a:r>
              <a:rPr sz="4300" b="1" spc="25" dirty="0"/>
              <a:t>бюджета </a:t>
            </a:r>
            <a:r>
              <a:rPr sz="4300" b="1" spc="20" dirty="0"/>
              <a:t>по</a:t>
            </a:r>
            <a:r>
              <a:rPr sz="4300" b="1" spc="95" dirty="0"/>
              <a:t> </a:t>
            </a:r>
            <a:r>
              <a:rPr sz="4300" b="1" spc="-50" dirty="0"/>
              <a:t>расходам</a:t>
            </a:r>
            <a:endParaRPr sz="43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9525000" y="2145220"/>
            <a:ext cx="9467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4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2357" y="2578355"/>
            <a:ext cx="4418076" cy="3559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737171206"/>
              </p:ext>
            </p:extLst>
          </p:nvPr>
        </p:nvGraphicFramePr>
        <p:xfrm>
          <a:off x="5105400" y="2578355"/>
          <a:ext cx="5698108" cy="355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609600"/>
            <a:ext cx="8761413" cy="1625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80" marR="5080" algn="ctr">
              <a:lnSpc>
                <a:spcPct val="100000"/>
              </a:lnSpc>
              <a:spcBef>
                <a:spcPts val="95"/>
              </a:spcBef>
            </a:pPr>
            <a:r>
              <a:rPr spc="-110" dirty="0"/>
              <a:t>Удельный </a:t>
            </a:r>
            <a:r>
              <a:rPr spc="5" dirty="0"/>
              <a:t>вес </a:t>
            </a:r>
            <a:r>
              <a:rPr spc="-15" dirty="0"/>
              <a:t>расходов </a:t>
            </a:r>
            <a:r>
              <a:rPr spc="20" dirty="0"/>
              <a:t>бюджета </a:t>
            </a:r>
            <a:r>
              <a:rPr spc="-25" dirty="0"/>
              <a:t>на</a:t>
            </a:r>
            <a:r>
              <a:rPr spc="-180" dirty="0"/>
              <a:t> </a:t>
            </a:r>
            <a:r>
              <a:rPr spc="-70" dirty="0"/>
              <a:t>душу  </a:t>
            </a:r>
            <a:r>
              <a:rPr spc="-45" dirty="0"/>
              <a:t>населения </a:t>
            </a:r>
            <a:r>
              <a:rPr spc="5" dirty="0"/>
              <a:t>за </a:t>
            </a:r>
            <a:r>
              <a:rPr spc="-155" dirty="0" smtClean="0"/>
              <a:t>20</a:t>
            </a:r>
            <a:r>
              <a:rPr lang="ru-RU" spc="-155" dirty="0" smtClean="0"/>
              <a:t>20</a:t>
            </a:r>
            <a:r>
              <a:rPr spc="-215" dirty="0" smtClean="0"/>
              <a:t> </a:t>
            </a:r>
            <a:r>
              <a:rPr spc="-25" dirty="0"/>
              <a:t>год,</a:t>
            </a:r>
          </a:p>
          <a:p>
            <a:pPr marL="5715" marR="2540" algn="ctr">
              <a:lnSpc>
                <a:spcPct val="100000"/>
              </a:lnSpc>
              <a:spcBef>
                <a:spcPts val="130"/>
              </a:spcBef>
            </a:pPr>
            <a:r>
              <a:rPr sz="3200" spc="-30" dirty="0"/>
              <a:t>тыс.</a:t>
            </a:r>
            <a:r>
              <a:rPr sz="3200" spc="-60" dirty="0"/>
              <a:t> </a:t>
            </a:r>
            <a:r>
              <a:rPr sz="3200" spc="5" dirty="0"/>
              <a:t>рублей/человек</a:t>
            </a:r>
            <a:endParaRPr sz="320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10938"/>
              </p:ext>
            </p:extLst>
          </p:nvPr>
        </p:nvGraphicFramePr>
        <p:xfrm>
          <a:off x="827903" y="2362200"/>
          <a:ext cx="8534400" cy="393186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968605"/>
                <a:gridCol w="2565795"/>
              </a:tblGrid>
              <a:tr h="888812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15" dirty="0"/>
                        <a:t>Показатели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800" spc="-15" dirty="0" smtClean="0"/>
                        <a:t> </a:t>
                      </a:r>
                      <a:r>
                        <a:rPr sz="1800" spc="-15" dirty="0" err="1" smtClean="0"/>
                        <a:t>Фактическое</a:t>
                      </a:r>
                      <a:r>
                        <a:rPr sz="1800" spc="-40" dirty="0" smtClean="0"/>
                        <a:t> </a:t>
                      </a:r>
                      <a:r>
                        <a:rPr sz="1800" spc="5" dirty="0" smtClean="0"/>
                        <a:t>значение</a:t>
                      </a:r>
                      <a:r>
                        <a:rPr lang="ru-RU" sz="1800" spc="5" dirty="0" smtClean="0"/>
                        <a:t> 2019 год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/>
                </a:tc>
              </a:tr>
              <a:tr h="1177673">
                <a:tc>
                  <a:txBody>
                    <a:bodyPr/>
                    <a:lstStyle/>
                    <a:p>
                      <a:pPr marL="97155" marR="13627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15" dirty="0" err="1" smtClean="0"/>
                        <a:t>Расходы</a:t>
                      </a:r>
                      <a:r>
                        <a:rPr sz="1800" spc="-15" dirty="0" smtClean="0"/>
                        <a:t> </a:t>
                      </a:r>
                      <a:r>
                        <a:rPr sz="1800" dirty="0" smtClean="0"/>
                        <a:t>бюджета </a:t>
                      </a:r>
                      <a:r>
                        <a:rPr sz="1800" spc="-5" dirty="0" smtClean="0"/>
                        <a:t>Городского округа Зарайск, </a:t>
                      </a:r>
                      <a:r>
                        <a:rPr sz="1800" spc="-20" dirty="0" smtClean="0"/>
                        <a:t>тыс.</a:t>
                      </a:r>
                      <a:r>
                        <a:rPr sz="1800" spc="-35" dirty="0" smtClean="0"/>
                        <a:t>рублей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800" spc="-195" dirty="0" smtClean="0"/>
                        <a:t>3617418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955" marB="0"/>
                </a:tc>
              </a:tr>
              <a:tr h="674751">
                <a:tc>
                  <a:txBody>
                    <a:bodyPr/>
                    <a:lstStyle/>
                    <a:p>
                      <a:pPr marL="97155" marR="10306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15" dirty="0"/>
                        <a:t>Численность </a:t>
                      </a:r>
                      <a:r>
                        <a:rPr sz="1800" spc="-25" dirty="0"/>
                        <a:t>населения </a:t>
                      </a:r>
                      <a:r>
                        <a:rPr sz="1800" spc="-5" dirty="0"/>
                        <a:t>городского округа Зарайск </a:t>
                      </a:r>
                      <a:r>
                        <a:rPr sz="1800" spc="-15" dirty="0"/>
                        <a:t>на  </a:t>
                      </a:r>
                      <a:r>
                        <a:rPr sz="1800" spc="-80" dirty="0" smtClean="0"/>
                        <a:t>01.01.20</a:t>
                      </a:r>
                      <a:r>
                        <a:rPr lang="ru-RU" sz="1800" spc="-80" dirty="0" smtClean="0"/>
                        <a:t>20</a:t>
                      </a:r>
                      <a:r>
                        <a:rPr sz="1800" spc="-80" dirty="0" smtClean="0"/>
                        <a:t>,</a:t>
                      </a:r>
                      <a:r>
                        <a:rPr sz="1800" spc="-25" dirty="0" smtClean="0"/>
                        <a:t> </a:t>
                      </a:r>
                      <a:r>
                        <a:rPr sz="1800" spc="-35" dirty="0"/>
                        <a:t>человек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30" dirty="0">
                          <a:solidFill>
                            <a:srgbClr val="FF0000"/>
                          </a:solidFill>
                        </a:rPr>
                        <a:t>39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800" spc="-60" dirty="0">
                          <a:solidFill>
                            <a:srgbClr val="FF0000"/>
                          </a:solidFill>
                        </a:rPr>
                        <a:t>267</a:t>
                      </a:r>
                      <a:endParaRPr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955" marB="0"/>
                </a:tc>
              </a:tr>
              <a:tr h="1190625">
                <a:tc>
                  <a:txBody>
                    <a:bodyPr/>
                    <a:lstStyle/>
                    <a:p>
                      <a:pPr marL="97155" marR="1463040" algn="just">
                        <a:lnSpc>
                          <a:spcPts val="2400"/>
                        </a:lnSpc>
                        <a:spcBef>
                          <a:spcPts val="290"/>
                        </a:spcBef>
                      </a:pPr>
                      <a:r>
                        <a:rPr sz="2100" spc="-210" dirty="0"/>
                        <a:t>Удельный </a:t>
                      </a:r>
                      <a:r>
                        <a:rPr sz="2100" spc="-170" dirty="0"/>
                        <a:t>вес </a:t>
                      </a:r>
                      <a:r>
                        <a:rPr sz="2100" spc="-210" dirty="0" err="1"/>
                        <a:t>расходов</a:t>
                      </a:r>
                      <a:r>
                        <a:rPr sz="2100" spc="-484" dirty="0"/>
                        <a:t> </a:t>
                      </a:r>
                      <a:r>
                        <a:rPr sz="2100" spc="-270" dirty="0" err="1" smtClean="0"/>
                        <a:t>бюдже</a:t>
                      </a:r>
                      <a:r>
                        <a:rPr lang="ru-RU" sz="2100" spc="-270" dirty="0" smtClean="0"/>
                        <a:t>та</a:t>
                      </a:r>
                      <a:r>
                        <a:rPr lang="ru-RU" sz="2100" spc="-270" baseline="0" dirty="0" smtClean="0"/>
                        <a:t> городского округа Зарайск</a:t>
                      </a:r>
                    </a:p>
                    <a:p>
                      <a:pPr marL="97155" marR="1463040" algn="just">
                        <a:lnSpc>
                          <a:spcPts val="2400"/>
                        </a:lnSpc>
                        <a:spcBef>
                          <a:spcPts val="290"/>
                        </a:spcBef>
                      </a:pPr>
                      <a:r>
                        <a:rPr sz="2100" spc="-90" dirty="0" smtClean="0"/>
                        <a:t>на </a:t>
                      </a:r>
                      <a:r>
                        <a:rPr sz="2100" spc="-190" dirty="0"/>
                        <a:t>душу </a:t>
                      </a:r>
                      <a:r>
                        <a:rPr sz="2100" spc="-180" dirty="0"/>
                        <a:t>населения,  </a:t>
                      </a:r>
                      <a:r>
                        <a:rPr sz="2100" spc="-160" dirty="0"/>
                        <a:t>рублей/человек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100" spc="-95" dirty="0" smtClean="0">
                          <a:solidFill>
                            <a:srgbClr val="FF0000"/>
                          </a:solidFill>
                        </a:rPr>
                        <a:t>102</a:t>
                      </a:r>
                      <a:r>
                        <a:rPr lang="ru-RU" sz="2100" spc="-95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100" spc="-95" dirty="0" smtClean="0">
                          <a:solidFill>
                            <a:srgbClr val="FF0000"/>
                          </a:solidFill>
                        </a:rPr>
                        <a:t>558</a:t>
                      </a:r>
                      <a:endParaRPr sz="2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78082"/>
              </p:ext>
            </p:extLst>
          </p:nvPr>
        </p:nvGraphicFramePr>
        <p:xfrm>
          <a:off x="9366422" y="2362200"/>
          <a:ext cx="2057400" cy="39318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57400"/>
              </a:tblGrid>
              <a:tr h="84299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800" spc="-15" dirty="0" smtClean="0"/>
                        <a:t> </a:t>
                      </a:r>
                      <a:r>
                        <a:rPr sz="1800" spc="-15" dirty="0" err="1" smtClean="0"/>
                        <a:t>Фактическое</a:t>
                      </a:r>
                      <a:r>
                        <a:rPr sz="1800" spc="-40" dirty="0" smtClean="0"/>
                        <a:t> </a:t>
                      </a:r>
                      <a:r>
                        <a:rPr sz="1800" spc="5" dirty="0" smtClean="0"/>
                        <a:t>значение</a:t>
                      </a:r>
                      <a:r>
                        <a:rPr lang="ru-RU" sz="1800" spc="5" dirty="0" smtClean="0"/>
                        <a:t> 2020 год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/>
                </a:tc>
              </a:tr>
              <a:tr h="1201866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800" spc="-195" dirty="0" smtClean="0"/>
                        <a:t>2738253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955" marB="0"/>
                </a:tc>
              </a:tr>
              <a:tr h="682572"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1800" spc="-30" dirty="0" smtClean="0">
                          <a:solidFill>
                            <a:srgbClr val="FF0000"/>
                          </a:solidFill>
                        </a:rPr>
                        <a:t>38 922</a:t>
                      </a:r>
                      <a:endParaRPr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955" marB="0"/>
                </a:tc>
              </a:tr>
              <a:tr h="1204425"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100" spc="-95" dirty="0" smtClean="0">
                          <a:solidFill>
                            <a:srgbClr val="FF0000"/>
                          </a:solidFill>
                        </a:rPr>
                        <a:t>92940</a:t>
                      </a:r>
                      <a:endParaRPr sz="2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581400" y="2514600"/>
            <a:ext cx="594893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6600" b="1" spc="-175" dirty="0" err="1">
                <a:solidFill>
                  <a:srgbClr val="432B1F"/>
                </a:solidFill>
                <a:latin typeface="Times New Roman"/>
                <a:cs typeface="Times New Roman"/>
              </a:rPr>
              <a:t>том</a:t>
            </a:r>
            <a:r>
              <a:rPr sz="6600" b="1" spc="-2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6600" b="1" spc="-8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числе</a:t>
            </a:r>
            <a:r>
              <a:rPr lang="ru-RU" sz="6600" b="1" spc="-80" dirty="0" smtClean="0">
                <a:solidFill>
                  <a:srgbClr val="432B1F"/>
                </a:solidFill>
                <a:latin typeface="Times New Roman"/>
                <a:cs typeface="Times New Roman"/>
              </a:rPr>
              <a:t>:</a:t>
            </a:r>
            <a:endParaRPr sz="6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961382"/>
            <a:ext cx="1000747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5" dirty="0"/>
              <a:t>Раздел </a:t>
            </a:r>
            <a:r>
              <a:rPr b="1" spc="-30" dirty="0"/>
              <a:t>«Общегосударственные</a:t>
            </a:r>
            <a:r>
              <a:rPr b="1" spc="10" dirty="0"/>
              <a:t> </a:t>
            </a:r>
            <a:r>
              <a:rPr b="1" spc="-50" dirty="0"/>
              <a:t>расходы»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14400" y="1956664"/>
            <a:ext cx="36328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себя</a:t>
            </a:r>
            <a:r>
              <a:rPr sz="22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</a:t>
            </a:r>
            <a:r>
              <a:rPr sz="19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: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4275" y="2773218"/>
            <a:ext cx="5355590" cy="30504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9085" marR="248285" indent="-287020">
              <a:lnSpc>
                <a:spcPts val="1750"/>
              </a:lnSpc>
              <a:spcBef>
                <a:spcPts val="29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содержание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высшего должностного </a:t>
            </a:r>
            <a:r>
              <a:rPr sz="1200" spc="-65" dirty="0">
                <a:solidFill>
                  <a:srgbClr val="432B1F"/>
                </a:solidFill>
                <a:latin typeface="Times New Roman"/>
                <a:cs typeface="Times New Roman"/>
              </a:rPr>
              <a:t>лица 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образования </a:t>
            </a:r>
            <a:r>
              <a:rPr sz="1200" spc="-85" dirty="0">
                <a:solidFill>
                  <a:srgbClr val="432B1F"/>
                </a:solidFill>
                <a:latin typeface="Times New Roman"/>
                <a:cs typeface="Times New Roman"/>
              </a:rPr>
              <a:t>(</a:t>
            </a:r>
            <a:r>
              <a:rPr sz="1200" spc="-85" dirty="0" err="1">
                <a:solidFill>
                  <a:srgbClr val="432B1F"/>
                </a:solidFill>
                <a:latin typeface="Times New Roman"/>
                <a:cs typeface="Times New Roman"/>
              </a:rPr>
              <a:t>Глава</a:t>
            </a:r>
            <a:r>
              <a:rPr sz="1200" spc="6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200" spc="-2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округа</a:t>
            </a:r>
            <a:r>
              <a:rPr sz="1200" spc="-25" dirty="0" smtClean="0">
                <a:solidFill>
                  <a:srgbClr val="432B1F"/>
                </a:solidFill>
                <a:latin typeface="Times New Roman"/>
                <a:cs typeface="Times New Roman"/>
              </a:rPr>
              <a:t>);</a:t>
            </a:r>
            <a:endParaRPr sz="1200" dirty="0">
              <a:latin typeface="Times New Roman"/>
              <a:cs typeface="Times New Roman"/>
            </a:endParaRPr>
          </a:p>
          <a:p>
            <a:pPr marL="299085" marR="554990" indent="-287020">
              <a:lnSpc>
                <a:spcPts val="1700"/>
              </a:lnSpc>
              <a:spcBef>
                <a:spcPts val="509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функционирование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законодательного 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(представительного) органа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(Совет</a:t>
            </a:r>
            <a:r>
              <a:rPr sz="1200" spc="1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432B1F"/>
                </a:solidFill>
                <a:latin typeface="Times New Roman"/>
                <a:cs typeface="Times New Roman"/>
              </a:rPr>
              <a:t>депутатов);</a:t>
            </a:r>
            <a:endParaRPr sz="12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79600"/>
              </a:lnSpc>
              <a:spcBef>
                <a:spcPts val="95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содержание </a:t>
            </a:r>
            <a:r>
              <a:rPr sz="1200" spc="-25" dirty="0" err="1">
                <a:solidFill>
                  <a:srgbClr val="432B1F"/>
                </a:solidFill>
                <a:latin typeface="Times New Roman"/>
                <a:cs typeface="Times New Roman"/>
              </a:rPr>
              <a:t>администрации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2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округа</a:t>
            </a:r>
            <a:r>
              <a:rPr sz="12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(в  состав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расходов </a:t>
            </a:r>
            <a:r>
              <a:rPr sz="1200" spc="-45" dirty="0">
                <a:solidFill>
                  <a:srgbClr val="432B1F"/>
                </a:solidFill>
                <a:latin typeface="Times New Roman"/>
                <a:cs typeface="Times New Roman"/>
              </a:rPr>
              <a:t>включены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исполнение 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государственных полномочий, </a:t>
            </a:r>
            <a:r>
              <a:rPr sz="1200" spc="-20" dirty="0" err="1">
                <a:solidFill>
                  <a:srgbClr val="432B1F"/>
                </a:solidFill>
                <a:latin typeface="Times New Roman"/>
                <a:cs typeface="Times New Roman"/>
              </a:rPr>
              <a:t>переданных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2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округу</a:t>
            </a:r>
            <a:r>
              <a:rPr sz="12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по 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работе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с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несовершеннолетними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гражданами,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хранению 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архива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МО,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содержание </a:t>
            </a:r>
            <a:r>
              <a:rPr sz="1200" spc="-45" dirty="0">
                <a:solidFill>
                  <a:srgbClr val="432B1F"/>
                </a:solidFill>
                <a:latin typeface="Times New Roman"/>
                <a:cs typeface="Times New Roman"/>
              </a:rPr>
              <a:t>отдела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по</a:t>
            </a:r>
            <a:r>
              <a:rPr sz="1200" spc="5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начислению</a:t>
            </a:r>
            <a:endParaRPr sz="1200" dirty="0">
              <a:latin typeface="Times New Roman"/>
              <a:cs typeface="Times New Roman"/>
            </a:endParaRPr>
          </a:p>
          <a:p>
            <a:pPr marL="299085" marR="440690">
              <a:lnSpc>
                <a:spcPct val="80000"/>
              </a:lnSpc>
            </a:pP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субсидий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200" spc="-50" dirty="0">
                <a:solidFill>
                  <a:srgbClr val="432B1F"/>
                </a:solidFill>
                <a:latin typeface="Times New Roman"/>
                <a:cs typeface="Times New Roman"/>
              </a:rPr>
              <a:t>коммунальные </a:t>
            </a:r>
            <a:r>
              <a:rPr sz="1200" spc="-65" dirty="0">
                <a:solidFill>
                  <a:srgbClr val="432B1F"/>
                </a:solidFill>
                <a:latin typeface="Times New Roman"/>
                <a:cs typeface="Times New Roman"/>
              </a:rPr>
              <a:t>услуги </a:t>
            </a:r>
            <a:r>
              <a:rPr sz="1200" spc="-55" dirty="0">
                <a:solidFill>
                  <a:srgbClr val="432B1F"/>
                </a:solidFill>
                <a:latin typeface="Times New Roman"/>
                <a:cs typeface="Times New Roman"/>
              </a:rPr>
              <a:t>отдельным  </a:t>
            </a:r>
            <a:r>
              <a:rPr sz="1200" spc="-50" dirty="0">
                <a:solidFill>
                  <a:srgbClr val="432B1F"/>
                </a:solidFill>
                <a:latin typeface="Times New Roman"/>
                <a:cs typeface="Times New Roman"/>
              </a:rPr>
              <a:t>категориям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граждан,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работников администрации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в  </a:t>
            </a:r>
            <a:r>
              <a:rPr sz="1200" spc="-30" dirty="0" err="1">
                <a:solidFill>
                  <a:srgbClr val="432B1F"/>
                </a:solidFill>
                <a:latin typeface="Times New Roman"/>
                <a:cs typeface="Times New Roman"/>
              </a:rPr>
              <a:t>области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200" spc="-2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земельных отношений</a:t>
            </a:r>
            <a:r>
              <a:rPr sz="1200" spc="-30" dirty="0" smtClean="0">
                <a:solidFill>
                  <a:srgbClr val="432B1F"/>
                </a:solidFill>
                <a:latin typeface="Times New Roman"/>
                <a:cs typeface="Times New Roman"/>
              </a:rPr>
              <a:t>);</a:t>
            </a:r>
            <a:endParaRPr sz="1200" dirty="0">
              <a:latin typeface="Times New Roman"/>
              <a:cs typeface="Times New Roman"/>
            </a:endParaRPr>
          </a:p>
          <a:p>
            <a:pPr marL="299085" indent="-287020">
              <a:lnSpc>
                <a:spcPts val="1710"/>
              </a:lnSpc>
              <a:spcBef>
                <a:spcPts val="59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1200" spc="15" dirty="0">
                <a:solidFill>
                  <a:srgbClr val="432B1F"/>
                </a:solidFill>
                <a:latin typeface="Times New Roman"/>
                <a:cs typeface="Times New Roman"/>
              </a:rPr>
              <a:t>обеспечению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деятельности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финансовых,</a:t>
            </a:r>
            <a:endParaRPr sz="1200" dirty="0">
              <a:latin typeface="Times New Roman"/>
              <a:cs typeface="Times New Roman"/>
            </a:endParaRPr>
          </a:p>
          <a:p>
            <a:pPr marL="299085">
              <a:lnSpc>
                <a:spcPts val="1710"/>
              </a:lnSpc>
            </a:pP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контрольно-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счётных</a:t>
            </a:r>
            <a:r>
              <a:rPr sz="1200" spc="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органов;</a:t>
            </a:r>
            <a:endParaRPr sz="12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Резервный </a:t>
            </a:r>
            <a:r>
              <a:rPr sz="1200" spc="15" dirty="0">
                <a:solidFill>
                  <a:srgbClr val="432B1F"/>
                </a:solidFill>
                <a:latin typeface="Times New Roman"/>
                <a:cs typeface="Times New Roman"/>
              </a:rPr>
              <a:t>фонд</a:t>
            </a:r>
            <a:r>
              <a:rPr sz="1200" spc="9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администрации;</a:t>
            </a:r>
            <a:endParaRPr sz="12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Другие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общегосударственные</a:t>
            </a:r>
            <a:r>
              <a:rPr sz="1200" spc="1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расходы.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3614292"/>
              </p:ext>
            </p:extLst>
          </p:nvPr>
        </p:nvGraphicFramePr>
        <p:xfrm>
          <a:off x="6219568" y="2362200"/>
          <a:ext cx="548724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1163" y="961382"/>
            <a:ext cx="9381108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1" spc="-55" dirty="0"/>
              <a:t>Раздел </a:t>
            </a:r>
            <a:r>
              <a:rPr b="1" spc="-25" dirty="0"/>
              <a:t>«Национальная</a:t>
            </a:r>
            <a:r>
              <a:rPr b="1" spc="-190" dirty="0"/>
              <a:t> </a:t>
            </a:r>
            <a:r>
              <a:rPr b="1" spc="-20" dirty="0"/>
              <a:t>оборона»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6709" y="2423911"/>
            <a:ext cx="5915025" cy="61683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470"/>
              </a:spcBef>
            </a:pPr>
            <a:r>
              <a:rPr sz="16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16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себя</a:t>
            </a:r>
            <a:r>
              <a:rPr sz="16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подразделы:</a:t>
            </a:r>
            <a:endParaRPr sz="16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0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Осуществление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государственных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полномочий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по</a:t>
            </a:r>
            <a:r>
              <a:rPr sz="1600" spc="1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первичному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769" y="3040747"/>
            <a:ext cx="4517390" cy="58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воинскому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учету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территориях </a:t>
            </a:r>
            <a:r>
              <a:rPr sz="1600" spc="-45" dirty="0">
                <a:solidFill>
                  <a:srgbClr val="432B1F"/>
                </a:solidFill>
                <a:latin typeface="Times New Roman"/>
                <a:cs typeface="Times New Roman"/>
              </a:rPr>
              <a:t>где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отсутствуют 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военные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комиссариаты.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68661" y="1746250"/>
            <a:ext cx="9436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400" b="1" spc="-114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806664939"/>
              </p:ext>
            </p:extLst>
          </p:nvPr>
        </p:nvGraphicFramePr>
        <p:xfrm>
          <a:off x="6477001" y="2423911"/>
          <a:ext cx="5029199" cy="382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446870"/>
            <a:ext cx="10896600" cy="1287403"/>
          </a:xfrm>
          <a:prstGeom prst="rect">
            <a:avLst/>
          </a:prstGeom>
        </p:spPr>
        <p:txBody>
          <a:bodyPr vert="horz" wrap="square" lIns="0" tIns="177672" rIns="0" bIns="0" rtlCol="0">
            <a:spAutoFit/>
          </a:bodyPr>
          <a:lstStyle/>
          <a:p>
            <a:pPr marL="48895" marR="5080" indent="51435">
              <a:lnSpc>
                <a:spcPct val="100000"/>
              </a:lnSpc>
              <a:spcBef>
                <a:spcPts val="105"/>
              </a:spcBef>
            </a:pPr>
            <a:r>
              <a:rPr b="1" spc="-50" dirty="0"/>
              <a:t>Раздел </a:t>
            </a:r>
            <a:r>
              <a:rPr b="1" spc="-60" dirty="0"/>
              <a:t>«Национальная </a:t>
            </a:r>
            <a:r>
              <a:rPr b="1" spc="25" dirty="0"/>
              <a:t>безопасность  </a:t>
            </a:r>
            <a:r>
              <a:rPr b="1" dirty="0"/>
              <a:t>и </a:t>
            </a:r>
            <a:r>
              <a:rPr b="1" spc="-65" dirty="0"/>
              <a:t>правоохранительная</a:t>
            </a:r>
            <a:r>
              <a:rPr b="1" spc="-100" dirty="0"/>
              <a:t> </a:t>
            </a:r>
            <a:r>
              <a:rPr b="1" spc="-90" dirty="0"/>
              <a:t>деятельность»</a:t>
            </a:r>
            <a:endParaRPr b="1" dirty="0"/>
          </a:p>
        </p:txBody>
      </p:sp>
      <p:sp>
        <p:nvSpPr>
          <p:cNvPr id="4" name="object 4"/>
          <p:cNvSpPr txBox="1"/>
          <p:nvPr/>
        </p:nvSpPr>
        <p:spPr>
          <a:xfrm>
            <a:off x="1013256" y="2510790"/>
            <a:ext cx="34798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100" b="1" dirty="0">
                <a:solidFill>
                  <a:srgbClr val="432B1F"/>
                </a:solidFill>
                <a:latin typeface="Times New Roman"/>
                <a:cs typeface="Times New Roman"/>
              </a:rPr>
              <a:t>в себя</a:t>
            </a:r>
            <a:r>
              <a:rPr sz="2100" b="1" spc="-19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1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подразделы: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910332"/>
            <a:ext cx="4980101" cy="23483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marR="5080" indent="-287020">
              <a:lnSpc>
                <a:spcPct val="79100"/>
              </a:lnSpc>
              <a:spcBef>
                <a:spcPts val="530"/>
              </a:spcBef>
              <a:buClr>
                <a:srgbClr val="E28312"/>
              </a:buClr>
              <a:buSzPct val="11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защиту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населения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территории</a:t>
            </a:r>
            <a:r>
              <a:rPr sz="1600" spc="-1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от  чрезвычайных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ситуаций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природного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техногенного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характера,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гражданская </a:t>
            </a:r>
            <a:r>
              <a:rPr sz="1600" spc="5" dirty="0">
                <a:solidFill>
                  <a:srgbClr val="432B1F"/>
                </a:solidFill>
                <a:latin typeface="Times New Roman"/>
                <a:cs typeface="Times New Roman"/>
              </a:rPr>
              <a:t>оборона 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(содержание </a:t>
            </a:r>
            <a:r>
              <a:rPr sz="1600" spc="-60" dirty="0">
                <a:solidFill>
                  <a:srgbClr val="432B1F"/>
                </a:solidFill>
                <a:latin typeface="Times New Roman"/>
                <a:cs typeface="Times New Roman"/>
              </a:rPr>
              <a:t>МКУ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«ЕДДС»,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содержание 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системы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оповещения,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проведение 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мероприятий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гражданской </a:t>
            </a:r>
            <a:r>
              <a:rPr sz="1600" spc="15" dirty="0">
                <a:solidFill>
                  <a:srgbClr val="432B1F"/>
                </a:solidFill>
                <a:latin typeface="Times New Roman"/>
                <a:cs typeface="Times New Roman"/>
              </a:rPr>
              <a:t>обороне, 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проведение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мероприятий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1600" spc="5" dirty="0" err="1">
                <a:solidFill>
                  <a:srgbClr val="432B1F"/>
                </a:solidFill>
                <a:latin typeface="Times New Roman"/>
                <a:cs typeface="Times New Roman"/>
              </a:rPr>
              <a:t>предупреждению</a:t>
            </a:r>
            <a:r>
              <a:rPr sz="1600" spc="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30" dirty="0" smtClean="0">
                <a:solidFill>
                  <a:srgbClr val="432B1F"/>
                </a:solidFill>
                <a:latin typeface="Times New Roman"/>
                <a:cs typeface="Times New Roman"/>
              </a:rPr>
              <a:t>ЧС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);</a:t>
            </a:r>
            <a:endParaRPr sz="1600" dirty="0">
              <a:latin typeface="Times New Roman"/>
              <a:cs typeface="Times New Roman"/>
            </a:endParaRPr>
          </a:p>
          <a:p>
            <a:pPr marL="299085" marR="429895" indent="-287020">
              <a:lnSpc>
                <a:spcPct val="80000"/>
              </a:lnSpc>
              <a:spcBef>
                <a:spcPts val="1005"/>
              </a:spcBef>
              <a:buClr>
                <a:srgbClr val="E28312"/>
              </a:buClr>
              <a:buSzPct val="11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Другие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вопросы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области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национальной  </a:t>
            </a:r>
            <a:r>
              <a:rPr sz="1600" spc="5" dirty="0">
                <a:solidFill>
                  <a:srgbClr val="432B1F"/>
                </a:solidFill>
                <a:latin typeface="Times New Roman"/>
                <a:cs typeface="Times New Roman"/>
              </a:rPr>
              <a:t>безопасности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правоохранительной 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деятельности 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(установка 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обслуживание  системы </a:t>
            </a:r>
            <a:r>
              <a:rPr sz="1600" spc="-30" dirty="0" err="1">
                <a:solidFill>
                  <a:srgbClr val="432B1F"/>
                </a:solidFill>
                <a:latin typeface="Times New Roman"/>
                <a:cs typeface="Times New Roman"/>
              </a:rPr>
              <a:t>видеонаблюдения</a:t>
            </a:r>
            <a:r>
              <a:rPr sz="1600" spc="-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lang="ru-RU" sz="16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муниципальных</a:t>
            </a:r>
            <a:r>
              <a:rPr sz="1600" spc="-22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432B1F"/>
                </a:solidFill>
                <a:latin typeface="Times New Roman"/>
                <a:cs typeface="Times New Roman"/>
              </a:rPr>
              <a:t>учреждениях</a:t>
            </a:r>
            <a:r>
              <a:rPr sz="1600" dirty="0">
                <a:solidFill>
                  <a:srgbClr val="432B1F"/>
                </a:solidFill>
                <a:latin typeface="Times New Roman"/>
                <a:cs typeface="Times New Roman"/>
              </a:rPr>
              <a:t>  </a:t>
            </a:r>
            <a:r>
              <a:rPr sz="1600" spc="-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круга</a:t>
            </a:r>
            <a:r>
              <a:rPr sz="1600" spc="-5" dirty="0" smtClean="0">
                <a:solidFill>
                  <a:srgbClr val="432B1F"/>
                </a:solidFill>
                <a:latin typeface="Times New Roman"/>
                <a:cs typeface="Times New Roman"/>
              </a:rPr>
              <a:t>).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72600" y="2071020"/>
            <a:ext cx="1962150" cy="27251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411480">
              <a:lnSpc>
                <a:spcPct val="100000"/>
              </a:lnSpc>
              <a:spcBef>
                <a:spcPts val="445"/>
              </a:spcBef>
            </a:pPr>
            <a:r>
              <a:rPr sz="14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4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21004254"/>
              </p:ext>
            </p:extLst>
          </p:nvPr>
        </p:nvGraphicFramePr>
        <p:xfrm>
          <a:off x="5818301" y="2471168"/>
          <a:ext cx="5687899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809552"/>
            <a:ext cx="98298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5" dirty="0"/>
              <a:t>Раздел </a:t>
            </a:r>
            <a:r>
              <a:rPr sz="4400" b="1" spc="-60" dirty="0"/>
              <a:t>«Национальная</a:t>
            </a:r>
            <a:r>
              <a:rPr sz="4400" b="1" spc="-175" dirty="0"/>
              <a:t> </a:t>
            </a:r>
            <a:r>
              <a:rPr sz="4400" b="1" spc="-55" dirty="0"/>
              <a:t>экономика»</a:t>
            </a:r>
            <a:endParaRPr sz="44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1066800" y="2060152"/>
            <a:ext cx="2988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1800" b="1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18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себя</a:t>
            </a:r>
            <a:r>
              <a:rPr sz="1800" b="1" spc="-12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подразделы: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613" y="2762998"/>
            <a:ext cx="53530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Сельское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хозяйство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рыболовство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(проведение</a:t>
            </a:r>
            <a:r>
              <a:rPr sz="1200" spc="23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соревнований</a:t>
            </a:r>
            <a:endParaRPr sz="1200" dirty="0">
              <a:latin typeface="Times New Roman"/>
              <a:cs typeface="Times New Roman"/>
            </a:endParaRPr>
          </a:p>
          <a:p>
            <a:pPr marL="299085" marR="221615">
              <a:lnSpc>
                <a:spcPct val="100000"/>
              </a:lnSpc>
              <a:spcBef>
                <a:spcPts val="15"/>
              </a:spcBef>
            </a:pPr>
            <a:r>
              <a:rPr sz="1200" spc="-45" dirty="0">
                <a:solidFill>
                  <a:srgbClr val="432B1F"/>
                </a:solidFill>
                <a:latin typeface="Times New Roman"/>
                <a:cs typeface="Times New Roman"/>
              </a:rPr>
              <a:t>«Лучший </a:t>
            </a:r>
            <a:r>
              <a:rPr sz="1200" spc="5" dirty="0">
                <a:solidFill>
                  <a:srgbClr val="432B1F"/>
                </a:solidFill>
                <a:latin typeface="Times New Roman"/>
                <a:cs typeface="Times New Roman"/>
              </a:rPr>
              <a:t>по профессии»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среди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животноводов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растениеводов, 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проведение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торжественного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мероприятия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«День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работников сельского 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хозяйства»);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202" y="3269531"/>
            <a:ext cx="5294630" cy="16579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0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Водное</a:t>
            </a:r>
            <a:r>
              <a:rPr sz="1600" spc="2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хозяйство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;</a:t>
            </a:r>
            <a:endParaRPr sz="12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299"/>
              </a:lnSpc>
              <a:spcBef>
                <a:spcPts val="111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Транспорт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(частичная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компенсация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транспортных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расходов 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организациям </a:t>
            </a:r>
            <a:r>
              <a:rPr sz="1200" spc="5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доставке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продовольственных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промышленных</a:t>
            </a:r>
            <a:r>
              <a:rPr sz="1200" spc="-2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товаров 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сельские населенные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пункты, </a:t>
            </a:r>
            <a:r>
              <a:rPr sz="1200" spc="-5" dirty="0">
                <a:solidFill>
                  <a:srgbClr val="432B1F"/>
                </a:solidFill>
                <a:latin typeface="Times New Roman"/>
                <a:cs typeface="Times New Roman"/>
              </a:rPr>
              <a:t>создание </a:t>
            </a:r>
            <a:r>
              <a:rPr sz="1200" spc="-35" dirty="0">
                <a:solidFill>
                  <a:srgbClr val="432B1F"/>
                </a:solidFill>
                <a:latin typeface="Times New Roman"/>
                <a:cs typeface="Times New Roman"/>
              </a:rPr>
              <a:t>условий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организация  </a:t>
            </a:r>
            <a:r>
              <a:rPr sz="1200" spc="-10" dirty="0">
                <a:solidFill>
                  <a:srgbClr val="432B1F"/>
                </a:solidFill>
                <a:latin typeface="Times New Roman"/>
                <a:cs typeface="Times New Roman"/>
              </a:rPr>
              <a:t>транспортного 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обслуживания</a:t>
            </a:r>
            <a:r>
              <a:rPr sz="1200" spc="-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населения);</a:t>
            </a:r>
            <a:endParaRPr sz="12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78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20" dirty="0">
                <a:solidFill>
                  <a:srgbClr val="432B1F"/>
                </a:solidFill>
                <a:latin typeface="Times New Roman"/>
                <a:cs typeface="Times New Roman"/>
              </a:rPr>
              <a:t>Дорожное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хозяйство </a:t>
            </a:r>
            <a:r>
              <a:rPr sz="1200" dirty="0">
                <a:solidFill>
                  <a:srgbClr val="432B1F"/>
                </a:solidFill>
                <a:latin typeface="Times New Roman"/>
                <a:cs typeface="Times New Roman"/>
              </a:rPr>
              <a:t>(содержание и </a:t>
            </a:r>
            <a:r>
              <a:rPr sz="1200" spc="-15" dirty="0">
                <a:solidFill>
                  <a:srgbClr val="432B1F"/>
                </a:solidFill>
                <a:latin typeface="Times New Roman"/>
                <a:cs typeface="Times New Roman"/>
              </a:rPr>
              <a:t>ремонт </a:t>
            </a:r>
            <a:r>
              <a:rPr sz="1200" spc="-30" dirty="0">
                <a:solidFill>
                  <a:srgbClr val="432B1F"/>
                </a:solidFill>
                <a:latin typeface="Times New Roman"/>
                <a:cs typeface="Times New Roman"/>
              </a:rPr>
              <a:t>автомобильных</a:t>
            </a:r>
            <a:r>
              <a:rPr sz="1200" spc="-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432B1F"/>
                </a:solidFill>
                <a:latin typeface="Times New Roman"/>
                <a:cs typeface="Times New Roman"/>
              </a:rPr>
              <a:t>дорог,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48181"/>
              </p:ext>
            </p:extLst>
          </p:nvPr>
        </p:nvGraphicFramePr>
        <p:xfrm>
          <a:off x="685800" y="4940804"/>
          <a:ext cx="6077585" cy="139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11165"/>
                <a:gridCol w="566420"/>
              </a:tblGrid>
              <a:tr h="198929">
                <a:tc>
                  <a:txBody>
                    <a:bodyPr/>
                    <a:lstStyle/>
                    <a:p>
                      <a:pPr marL="318135">
                        <a:lnSpc>
                          <a:spcPts val="755"/>
                        </a:lnSpc>
                      </a:pPr>
                      <a:r>
                        <a:rPr sz="1200" b="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мероприятия </a:t>
                      </a:r>
                      <a:r>
                        <a:rPr sz="1200" b="0" spc="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по безопасности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дорожного</a:t>
                      </a:r>
                      <a:r>
                        <a:rPr sz="1200" b="0" spc="-3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2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движения);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90958">
                <a:tc>
                  <a:txBody>
                    <a:bodyPr/>
                    <a:lstStyle/>
                    <a:p>
                      <a:pPr marL="318135" indent="-287020">
                        <a:lnSpc>
                          <a:spcPct val="100000"/>
                        </a:lnSpc>
                        <a:spcBef>
                          <a:spcPts val="265"/>
                        </a:spcBef>
                        <a:buClr>
                          <a:srgbClr val="E28312"/>
                        </a:buClr>
                        <a:buSzPct val="112500"/>
                        <a:buFont typeface="Arial"/>
                        <a:buChar char="•"/>
                        <a:tabLst>
                          <a:tab pos="318135" algn="l"/>
                          <a:tab pos="318770" algn="l"/>
                        </a:tabLst>
                      </a:pPr>
                      <a:r>
                        <a:rPr sz="1600" b="0" spc="-5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Связь </a:t>
                      </a:r>
                      <a:r>
                        <a:rPr sz="1600" b="0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b="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информатика </a:t>
                      </a:r>
                      <a:r>
                        <a:rPr sz="1200" b="0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(приобретение</a:t>
                      </a:r>
                      <a:r>
                        <a:rPr sz="1200" b="0" spc="8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2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компьютерного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/>
                </a:tc>
              </a:tr>
              <a:tr h="181101">
                <a:tc>
                  <a:txBody>
                    <a:bodyPr/>
                    <a:lstStyle/>
                    <a:p>
                      <a:pPr marR="111125" algn="r">
                        <a:lnSpc>
                          <a:spcPts val="1325"/>
                        </a:lnSpc>
                      </a:pPr>
                      <a:r>
                        <a:rPr sz="1200" b="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оборудования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200" b="0" spc="-1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оргтехники, </a:t>
                      </a:r>
                      <a:r>
                        <a:rPr sz="1200" b="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программного </a:t>
                      </a:r>
                      <a:r>
                        <a:rPr sz="1200" b="0" spc="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обеспечения, </a:t>
                      </a:r>
                      <a:r>
                        <a:rPr sz="1200" b="0" spc="-1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200" b="0" spc="17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2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защиты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9408">
                <a:tc>
                  <a:txBody>
                    <a:bodyPr/>
                    <a:lstStyle/>
                    <a:p>
                      <a:pPr marR="110489" algn="r">
                        <a:lnSpc>
                          <a:spcPts val="1340"/>
                        </a:lnSpc>
                      </a:pPr>
                      <a:r>
                        <a:rPr sz="1200" b="0" spc="-1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информации</a:t>
                      </a:r>
                      <a:r>
                        <a:rPr sz="1200" b="0" spc="6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0" spc="8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персональных</a:t>
                      </a:r>
                      <a:r>
                        <a:rPr sz="1200" b="0" spc="5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1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данных,</a:t>
                      </a:r>
                      <a:r>
                        <a:rPr sz="1200" b="0" spc="5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200" b="0" spc="8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спец.</a:t>
                      </a:r>
                      <a:r>
                        <a:rPr sz="1200" b="0" spc="8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3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программ</a:t>
                      </a:r>
                      <a:r>
                        <a:rPr sz="1200" b="0" spc="3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0" spc="8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их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974">
                <a:tc>
                  <a:txBody>
                    <a:bodyPr/>
                    <a:lstStyle/>
                    <a:p>
                      <a:pPr marL="318135">
                        <a:lnSpc>
                          <a:spcPts val="1340"/>
                        </a:lnSpc>
                      </a:pP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сопровождение, </a:t>
                      </a:r>
                      <a:r>
                        <a:rPr sz="1200" b="0" spc="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софинансирование </a:t>
                      </a:r>
                      <a:r>
                        <a:rPr sz="1200" b="0" spc="-3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образовательных </a:t>
                      </a:r>
                      <a:r>
                        <a:rPr sz="1200" b="0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учреждений</a:t>
                      </a:r>
                      <a:r>
                        <a:rPr sz="1200" b="0" spc="13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spc="-5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318135">
                        <a:lnSpc>
                          <a:spcPts val="1340"/>
                        </a:lnSpc>
                      </a:pPr>
                      <a:r>
                        <a:rPr sz="1200" b="0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обеспечения </a:t>
                      </a:r>
                      <a:r>
                        <a:rPr sz="1200" b="0" spc="-1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доступа </a:t>
                      </a:r>
                      <a:r>
                        <a:rPr sz="1200" b="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сети </a:t>
                      </a:r>
                      <a:r>
                        <a:rPr sz="1200" b="0" spc="-1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200" b="0" spc="-15" dirty="0" err="1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Интернет</a:t>
                      </a:r>
                      <a:r>
                        <a:rPr sz="1200" b="0" spc="-15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0" spc="-15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5825">
                <a:tc>
                  <a:txBody>
                    <a:bodyPr/>
                    <a:lstStyle/>
                    <a:p>
                      <a:pPr marL="318135">
                        <a:lnSpc>
                          <a:spcPts val="1285"/>
                        </a:lnSpc>
                      </a:pPr>
                      <a:endParaRPr sz="12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69968484"/>
              </p:ext>
            </p:extLst>
          </p:nvPr>
        </p:nvGraphicFramePr>
        <p:xfrm>
          <a:off x="6096000" y="2016758"/>
          <a:ext cx="5257800" cy="475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8497" y="924551"/>
            <a:ext cx="1022540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5" dirty="0"/>
              <a:t>Раздел </a:t>
            </a:r>
            <a:r>
              <a:rPr b="1" spc="-70" dirty="0"/>
              <a:t>«Жилищно-коммунальное</a:t>
            </a:r>
            <a:r>
              <a:rPr b="1" spc="-95" dirty="0"/>
              <a:t> </a:t>
            </a:r>
            <a:r>
              <a:rPr b="1" spc="-30" dirty="0"/>
              <a:t>хозяйство»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7100" y="2468549"/>
            <a:ext cx="51308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себя</a:t>
            </a:r>
            <a:r>
              <a:rPr sz="2000" b="1" spc="-17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75" dirty="0" err="1">
                <a:solidFill>
                  <a:srgbClr val="432B1F"/>
                </a:solidFill>
                <a:latin typeface="Times New Roman"/>
                <a:cs typeface="Times New Roman"/>
              </a:rPr>
              <a:t>подразделы</a:t>
            </a:r>
            <a:r>
              <a:rPr sz="2000" b="1" spc="-75" dirty="0" smtClean="0">
                <a:solidFill>
                  <a:srgbClr val="432B1F"/>
                </a:solidFill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778" y="2788508"/>
            <a:ext cx="5486400" cy="337489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99085" lvl="0" indent="-287020">
              <a:spcBef>
                <a:spcPts val="345"/>
              </a:spcBef>
              <a:buClr>
                <a:srgbClr val="E28312"/>
              </a:buClr>
              <a:buSzPct val="113793"/>
              <a:buFont typeface="Arial"/>
              <a:buChar char="•"/>
              <a:tabLst>
                <a:tab pos="299720" algn="l"/>
              </a:tabLst>
            </a:pPr>
            <a:r>
              <a:rPr lang="ru-RU" sz="1600" spc="-7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Жилищное хозяйство, средства бюджета на капитальный ремонт жилого фонда </a:t>
            </a:r>
          </a:p>
          <a:p>
            <a:pPr marL="12065" lvl="0">
              <a:spcBef>
                <a:spcPts val="345"/>
              </a:spcBef>
              <a:buClr>
                <a:srgbClr val="E28312"/>
              </a:buClr>
              <a:buSzPct val="113793"/>
              <a:tabLst>
                <a:tab pos="299720" algn="l"/>
              </a:tabLst>
            </a:pPr>
            <a:r>
              <a:rPr lang="ru-RU" sz="1600" spc="-7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600" spc="-7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  Коммунальное</a:t>
            </a:r>
            <a:r>
              <a:rPr lang="ru-RU" sz="1600" spc="-6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600" spc="-30" dirty="0" smtClean="0">
                <a:solidFill>
                  <a:srgbClr val="432B1F"/>
                </a:solidFill>
                <a:latin typeface="Times New Roman"/>
                <a:cs typeface="Times New Roman"/>
              </a:rPr>
              <a:t>хозяйство</a:t>
            </a:r>
            <a:r>
              <a:rPr sz="22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(</a:t>
            </a:r>
            <a:r>
              <a:rPr sz="1600" spc="-1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субсидия</a:t>
            </a:r>
            <a:r>
              <a:rPr sz="16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МУП </a:t>
            </a:r>
            <a:r>
              <a:rPr sz="1600" spc="-45" dirty="0">
                <a:solidFill>
                  <a:srgbClr val="432B1F"/>
                </a:solidFill>
                <a:latin typeface="Times New Roman"/>
                <a:cs typeface="Times New Roman"/>
              </a:rPr>
              <a:t>«ЕСКХ 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Зарайского 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района»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1600" spc="-5" dirty="0" err="1">
                <a:solidFill>
                  <a:srgbClr val="432B1F"/>
                </a:solidFill>
                <a:latin typeface="Times New Roman"/>
                <a:cs typeface="Times New Roman"/>
              </a:rPr>
              <a:t>погашение</a:t>
            </a:r>
            <a:r>
              <a:rPr sz="1600" spc="-10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3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кредиторской</a:t>
            </a:r>
            <a:r>
              <a:rPr sz="1600" spc="-3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 </a:t>
            </a:r>
            <a:r>
              <a:rPr sz="1600" spc="-1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задолженности</a:t>
            </a:r>
            <a:r>
              <a:rPr sz="1600" spc="-1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за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энергоресурсы, 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проектно-изыскательские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1600" spc="-25" dirty="0">
                <a:solidFill>
                  <a:srgbClr val="432B1F"/>
                </a:solidFill>
                <a:latin typeface="Times New Roman"/>
                <a:cs typeface="Times New Roman"/>
              </a:rPr>
              <a:t>строительно-монтажные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работы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по 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газификации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городского</a:t>
            </a:r>
            <a:r>
              <a:rPr sz="1600" spc="-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432B1F"/>
                </a:solidFill>
                <a:latin typeface="Times New Roman"/>
                <a:cs typeface="Times New Roman"/>
              </a:rPr>
              <a:t>округа</a:t>
            </a:r>
            <a:r>
              <a:rPr sz="1600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);</a:t>
            </a:r>
            <a:endParaRPr sz="16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85900"/>
              </a:lnSpc>
              <a:spcBef>
                <a:spcPts val="790"/>
              </a:spcBef>
              <a:buClr>
                <a:srgbClr val="E28312"/>
              </a:buClr>
              <a:buSzPct val="86206"/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1600" dirty="0"/>
              <a:t>	</a:t>
            </a:r>
            <a:r>
              <a:rPr sz="1600" spc="-6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Благоустройство</a:t>
            </a:r>
            <a:r>
              <a:rPr sz="1600" spc="-6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(содержание</a:t>
            </a:r>
            <a:r>
              <a:rPr sz="1600" spc="-18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мест  </a:t>
            </a:r>
            <a:r>
              <a:rPr sz="1600" spc="-10" dirty="0">
                <a:solidFill>
                  <a:srgbClr val="432B1F"/>
                </a:solidFill>
                <a:latin typeface="Times New Roman"/>
                <a:cs typeface="Times New Roman"/>
              </a:rPr>
              <a:t>захоронения, </a:t>
            </a:r>
            <a:r>
              <a:rPr sz="1600" spc="-55" dirty="0" err="1">
                <a:solidFill>
                  <a:srgbClr val="432B1F"/>
                </a:solidFill>
                <a:latin typeface="Times New Roman"/>
                <a:cs typeface="Times New Roman"/>
              </a:rPr>
              <a:t>благоустройство</a:t>
            </a:r>
            <a:r>
              <a:rPr sz="1600" spc="-55" dirty="0">
                <a:solidFill>
                  <a:srgbClr val="432B1F"/>
                </a:solidFill>
                <a:latin typeface="Times New Roman"/>
                <a:cs typeface="Times New Roman"/>
              </a:rPr>
              <a:t>  </a:t>
            </a:r>
            <a:r>
              <a:rPr sz="1600" spc="-2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территори</a:t>
            </a:r>
            <a:r>
              <a:rPr lang="ru-RU" sz="1600" spc="-2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и городского округа</a:t>
            </a:r>
          </a:p>
          <a:p>
            <a:pPr marL="299085" marR="5080" indent="-287020">
              <a:lnSpc>
                <a:spcPct val="85900"/>
              </a:lnSpc>
              <a:spcBef>
                <a:spcPts val="790"/>
              </a:spcBef>
              <a:buClr>
                <a:srgbClr val="E28312"/>
              </a:buClr>
              <a:buSzPct val="86206"/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lang="ru-RU" sz="1600" spc="-2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Другие вопросы о области ЖКХ (содержание МБУ «Благоустройство, ЖКХ и дорожное хозяйства», создание комиссий уполномоченных рассматривать дела об административных правонарушениях в сфере благоустройства)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006061776"/>
              </p:ext>
            </p:extLst>
          </p:nvPr>
        </p:nvGraphicFramePr>
        <p:xfrm>
          <a:off x="6324600" y="2209800"/>
          <a:ext cx="5257800" cy="4342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8028" y="1043508"/>
            <a:ext cx="90678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0" dirty="0"/>
              <a:t>Понятия </a:t>
            </a:r>
            <a:r>
              <a:rPr sz="6000" b="1" dirty="0"/>
              <a:t>и</a:t>
            </a:r>
            <a:r>
              <a:rPr sz="6000" b="1" spc="-135" dirty="0"/>
              <a:t> </a:t>
            </a:r>
            <a:r>
              <a:rPr sz="6000" b="1" spc="-85" dirty="0"/>
              <a:t>термины</a:t>
            </a:r>
            <a:endParaRPr sz="60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1035507" y="2646679"/>
            <a:ext cx="13106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2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46679" y="2646679"/>
            <a:ext cx="55587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2590" algn="l"/>
                <a:tab pos="1529080" algn="l"/>
                <a:tab pos="3407410" algn="l"/>
                <a:tab pos="3864610" algn="l"/>
              </a:tabLst>
            </a:pP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	форма	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образования	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	</a:t>
            </a: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расходования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21700" y="2646679"/>
            <a:ext cx="13030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денежных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83851" y="2646679"/>
            <a:ext cx="11639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4460">
              <a:lnSpc>
                <a:spcPct val="100000"/>
              </a:lnSpc>
              <a:spcBef>
                <a:spcPts val="95"/>
              </a:spcBef>
            </a:pP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в,  </a:t>
            </a:r>
            <a:r>
              <a:rPr sz="22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ф</a:t>
            </a:r>
            <a:r>
              <a:rPr sz="2200" b="1" spc="10" dirty="0">
                <a:solidFill>
                  <a:srgbClr val="432B1F"/>
                </a:solidFill>
                <a:latin typeface="Times New Roman"/>
                <a:cs typeface="Times New Roman"/>
              </a:rPr>
              <a:t>у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к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ций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5507" y="2982213"/>
            <a:ext cx="8657590" cy="1178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>
              <a:lnSpc>
                <a:spcPct val="100000"/>
              </a:lnSpc>
              <a:spcBef>
                <a:spcPts val="95"/>
              </a:spcBef>
              <a:tabLst>
                <a:tab pos="2868295" algn="l"/>
                <a:tab pos="3589654" algn="l"/>
                <a:tab pos="5574030" algn="l"/>
                <a:tab pos="7486650" algn="l"/>
                <a:tab pos="8483600" algn="l"/>
              </a:tabLst>
            </a:pP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пр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1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аз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200" b="1" spc="-110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ч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нн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ы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х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200" b="1" spc="-185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я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фин</a:t>
            </a:r>
            <a:r>
              <a:rPr sz="2200" b="1" spc="30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200" b="1" spc="40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2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z="2200" b="1" spc="4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2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г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r>
              <a:rPr sz="2200" b="1" spc="4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200" b="1" spc="6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50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п</a:t>
            </a:r>
            <a:r>
              <a:rPr sz="22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ч</a:t>
            </a: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200" b="1" spc="2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2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я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r>
              <a:rPr sz="2200" b="1" spc="70" dirty="0">
                <a:solidFill>
                  <a:srgbClr val="432B1F"/>
                </a:solidFill>
                <a:latin typeface="Times New Roman"/>
                <a:cs typeface="Times New Roman"/>
              </a:rPr>
              <a:t>з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ад</a:t>
            </a:r>
            <a:r>
              <a:rPr sz="2200" b="1" spc="-135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ч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22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государства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местного</a:t>
            </a:r>
            <a:r>
              <a:rPr sz="2200" b="1" spc="12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самоуправления;</a:t>
            </a:r>
            <a:endParaRPr sz="220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370205" algn="l"/>
                <a:tab pos="371475" algn="l"/>
              </a:tabLst>
            </a:pP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Доходы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поступающие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бюджет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денежные</a:t>
            </a:r>
            <a:r>
              <a:rPr sz="2200" b="1" spc="2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средства;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5507" y="4184548"/>
            <a:ext cx="10126980" cy="159702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8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Налоговые </a:t>
            </a:r>
            <a:r>
              <a:rPr sz="22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доходы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это </a:t>
            </a: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поступления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от </a:t>
            </a:r>
            <a:r>
              <a:rPr sz="2200" b="1" spc="-85" dirty="0">
                <a:solidFill>
                  <a:srgbClr val="432B1F"/>
                </a:solidFill>
                <a:latin typeface="Times New Roman"/>
                <a:cs typeface="Times New Roman"/>
              </a:rPr>
              <a:t>уплаты</a:t>
            </a:r>
            <a:r>
              <a:rPr sz="2200" b="1" spc="8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80" dirty="0">
                <a:solidFill>
                  <a:srgbClr val="432B1F"/>
                </a:solidFill>
                <a:latin typeface="Times New Roman"/>
                <a:cs typeface="Times New Roman"/>
              </a:rPr>
              <a:t>налогов;</a:t>
            </a:r>
            <a:endParaRPr sz="2200">
              <a:latin typeface="Times New Roman"/>
              <a:cs typeface="Times New Roman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1100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Неналоговые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доходы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поступления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от </a:t>
            </a:r>
            <a:r>
              <a:rPr sz="2200" b="1" spc="-90" dirty="0">
                <a:solidFill>
                  <a:srgbClr val="432B1F"/>
                </a:solidFill>
                <a:latin typeface="Times New Roman"/>
                <a:cs typeface="Times New Roman"/>
              </a:rPr>
              <a:t>уплаты 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пошлин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сборов, 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установленных законодательством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 Федерации, а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также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штрафов 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за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нарушение</a:t>
            </a:r>
            <a:r>
              <a:rPr sz="2200" b="1" spc="4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законодательства;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913600"/>
            <a:ext cx="11277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0" dirty="0"/>
              <a:t>Раздел </a:t>
            </a:r>
            <a:r>
              <a:rPr sz="4400" b="1" spc="-35" dirty="0"/>
              <a:t>«Охрана </a:t>
            </a:r>
            <a:r>
              <a:rPr sz="4400" b="1" spc="15" dirty="0"/>
              <a:t>окружающей</a:t>
            </a:r>
            <a:r>
              <a:rPr sz="4400" b="1" spc="-229" dirty="0"/>
              <a:t> </a:t>
            </a:r>
            <a:r>
              <a:rPr sz="4400" b="1" spc="-30" dirty="0"/>
              <a:t>среды»</a:t>
            </a:r>
            <a:endParaRPr sz="4400" b="1" dirty="0"/>
          </a:p>
        </p:txBody>
      </p:sp>
      <p:sp>
        <p:nvSpPr>
          <p:cNvPr id="8" name="object 8"/>
          <p:cNvSpPr txBox="1"/>
          <p:nvPr/>
        </p:nvSpPr>
        <p:spPr>
          <a:xfrm>
            <a:off x="838200" y="2322586"/>
            <a:ext cx="9718040" cy="34105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40"/>
              </a:lnSpc>
              <a:spcBef>
                <a:spcPts val="95"/>
              </a:spcBef>
              <a:tabLst>
                <a:tab pos="9704705" algn="l"/>
              </a:tabLst>
            </a:pPr>
            <a:r>
              <a:rPr lang="ru-RU" sz="1600" b="1" spc="-7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       </a:t>
            </a:r>
            <a:r>
              <a:rPr sz="1600" b="1" spc="-7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Вк</a:t>
            </a:r>
            <a:r>
              <a:rPr sz="1600" b="1" u="heavy" spc="-75" dirty="0" err="1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лючает</a:t>
            </a:r>
            <a:r>
              <a:rPr sz="1600" b="1" u="heavy" spc="-75" dirty="0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5" dirty="0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в</a:t>
            </a:r>
            <a:r>
              <a:rPr sz="1600" b="1" u="heavy" spc="-220" dirty="0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10" dirty="0" err="1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себя</a:t>
            </a:r>
            <a:r>
              <a:rPr lang="ru-RU" sz="1600" b="1" u="heavy" spc="125" dirty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70" dirty="0" err="1" smtClean="0">
                <a:solidFill>
                  <a:srgbClr val="432B1F"/>
                </a:solidFill>
                <a:uFill>
                  <a:solidFill>
                    <a:srgbClr val="E28312"/>
                  </a:solidFill>
                </a:uFill>
                <a:latin typeface="Times New Roman"/>
                <a:cs typeface="Times New Roman"/>
              </a:rPr>
              <a:t>подразделы</a:t>
            </a:r>
            <a:endParaRPr sz="1600" dirty="0" smtClean="0">
              <a:latin typeface="Times New Roman"/>
              <a:cs typeface="Times New Roman"/>
            </a:endParaRPr>
          </a:p>
          <a:p>
            <a:pPr marL="299085" marR="5042535" indent="-287020">
              <a:lnSpc>
                <a:spcPts val="2880"/>
              </a:lnSpc>
              <a:spcBef>
                <a:spcPts val="5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1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Охрана</a:t>
            </a:r>
            <a:r>
              <a:rPr sz="14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432B1F"/>
                </a:solidFill>
                <a:latin typeface="Times New Roman"/>
                <a:cs typeface="Times New Roman"/>
              </a:rPr>
              <a:t>объектов</a:t>
            </a:r>
            <a:r>
              <a:rPr sz="1400" spc="-1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432B1F"/>
                </a:solidFill>
                <a:latin typeface="Times New Roman"/>
                <a:cs typeface="Times New Roman"/>
              </a:rPr>
              <a:t>растительного  </a:t>
            </a:r>
            <a:r>
              <a:rPr sz="14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400" spc="-20" dirty="0">
                <a:solidFill>
                  <a:srgbClr val="432B1F"/>
                </a:solidFill>
                <a:latin typeface="Times New Roman"/>
                <a:cs typeface="Times New Roman"/>
              </a:rPr>
              <a:t>животного </a:t>
            </a:r>
            <a:r>
              <a:rPr sz="1400" spc="-45" dirty="0">
                <a:solidFill>
                  <a:srgbClr val="432B1F"/>
                </a:solidFill>
                <a:latin typeface="Times New Roman"/>
                <a:cs typeface="Times New Roman"/>
              </a:rPr>
              <a:t>мира </a:t>
            </a:r>
            <a:r>
              <a:rPr sz="1400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400" spc="-20" dirty="0">
                <a:solidFill>
                  <a:srgbClr val="432B1F"/>
                </a:solidFill>
                <a:latin typeface="Times New Roman"/>
                <a:cs typeface="Times New Roman"/>
              </a:rPr>
              <a:t>среды </a:t>
            </a:r>
            <a:r>
              <a:rPr sz="1400" spc="-5" dirty="0" err="1">
                <a:solidFill>
                  <a:srgbClr val="432B1F"/>
                </a:solidFill>
                <a:latin typeface="Times New Roman"/>
                <a:cs typeface="Times New Roman"/>
              </a:rPr>
              <a:t>их</a:t>
            </a:r>
            <a:r>
              <a:rPr sz="1400" spc="-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400" spc="-1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обитания</a:t>
            </a:r>
            <a:r>
              <a:rPr sz="14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.</a:t>
            </a:r>
            <a:r>
              <a:rPr lang="ru-RU" sz="1400" spc="-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(проведение </a:t>
            </a:r>
            <a:r>
              <a:rPr lang="ru-RU" sz="1400" spc="-15" dirty="0">
                <a:solidFill>
                  <a:srgbClr val="432B1F"/>
                </a:solidFill>
                <a:latin typeface="Times New Roman"/>
                <a:cs typeface="Times New Roman"/>
              </a:rPr>
              <a:t>обследований по состоянию окружающей среды, мероприятия по ликвидации несанкционированных свалок , проектирование и строительство мощностей по обработке твёрдых коммунальных отходов и мощностей по утилизации отходов и фракций после обработки твёрдых коммунальных </a:t>
            </a:r>
            <a:r>
              <a:rPr lang="ru-RU" sz="14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отходов)</a:t>
            </a:r>
            <a:endParaRPr sz="1400" dirty="0">
              <a:latin typeface="Trebuchet MS"/>
              <a:cs typeface="Trebuchet MS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310456172"/>
              </p:ext>
            </p:extLst>
          </p:nvPr>
        </p:nvGraphicFramePr>
        <p:xfrm>
          <a:off x="6276975" y="2133600"/>
          <a:ext cx="7010400" cy="4532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866987"/>
            <a:ext cx="95250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5" dirty="0"/>
              <a:t>Раздел</a:t>
            </a:r>
            <a:r>
              <a:rPr sz="4400" b="1" spc="-195" dirty="0"/>
              <a:t> </a:t>
            </a:r>
            <a:r>
              <a:rPr sz="4400" b="1" spc="-25" dirty="0"/>
              <a:t>«Образование»</a:t>
            </a:r>
            <a:endParaRPr sz="4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3312998"/>
            <a:ext cx="4779645" cy="286039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E28312"/>
              </a:buClr>
              <a:buSzPct val="115384"/>
              <a:buFont typeface="Arial"/>
              <a:buChar char="•"/>
              <a:tabLst>
                <a:tab pos="299720" algn="l"/>
              </a:tabLst>
            </a:pPr>
            <a:r>
              <a:rPr spc="35" dirty="0">
                <a:solidFill>
                  <a:srgbClr val="432B1F"/>
                </a:solidFill>
                <a:latin typeface="Times New Roman"/>
                <a:cs typeface="Times New Roman"/>
              </a:rPr>
              <a:t>Общее</a:t>
            </a:r>
            <a:r>
              <a:rPr spc="1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образование;</a:t>
            </a:r>
            <a:endParaRPr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905"/>
              </a:spcBef>
              <a:buClr>
                <a:srgbClr val="E28312"/>
              </a:buClr>
              <a:buSzPct val="113461"/>
              <a:buFont typeface="Arial"/>
              <a:buChar char="•"/>
              <a:tabLst>
                <a:tab pos="299720" algn="l"/>
              </a:tabLst>
            </a:pPr>
            <a:r>
              <a:rPr spc="-20" dirty="0">
                <a:solidFill>
                  <a:srgbClr val="432B1F"/>
                </a:solidFill>
                <a:latin typeface="Times New Roman"/>
                <a:cs typeface="Times New Roman"/>
              </a:rPr>
              <a:t>Дополнительное</a:t>
            </a:r>
            <a:r>
              <a:rPr spc="-15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образование;</a:t>
            </a:r>
            <a:endParaRPr dirty="0">
              <a:latin typeface="Times New Roman"/>
              <a:cs typeface="Times New Roman"/>
            </a:endParaRPr>
          </a:p>
          <a:p>
            <a:pPr marL="299085" marR="897890" indent="-287020">
              <a:lnSpc>
                <a:spcPts val="2800"/>
              </a:lnSpc>
              <a:spcBef>
                <a:spcPts val="1345"/>
              </a:spcBef>
              <a:buClr>
                <a:srgbClr val="E28312"/>
              </a:buClr>
              <a:buSzPct val="113461"/>
              <a:buFont typeface="Arial"/>
              <a:buChar char="•"/>
              <a:tabLst>
                <a:tab pos="299720" algn="l"/>
              </a:tabLst>
            </a:pPr>
            <a:r>
              <a:rPr spc="-40" dirty="0">
                <a:solidFill>
                  <a:srgbClr val="432B1F"/>
                </a:solidFill>
                <a:latin typeface="Times New Roman"/>
                <a:cs typeface="Times New Roman"/>
              </a:rPr>
              <a:t>Молодёжная </a:t>
            </a:r>
            <a:r>
              <a:rPr spc="-65" dirty="0">
                <a:solidFill>
                  <a:srgbClr val="432B1F"/>
                </a:solidFill>
                <a:latin typeface="Times New Roman"/>
                <a:cs typeface="Times New Roman"/>
              </a:rPr>
              <a:t>политика</a:t>
            </a:r>
            <a:r>
              <a:rPr spc="-2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pc="-20" dirty="0">
                <a:solidFill>
                  <a:srgbClr val="432B1F"/>
                </a:solidFill>
                <a:latin typeface="Times New Roman"/>
                <a:cs typeface="Times New Roman"/>
              </a:rPr>
              <a:t>оздоровление</a:t>
            </a:r>
            <a:r>
              <a:rPr spc="-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30" dirty="0">
                <a:solidFill>
                  <a:srgbClr val="432B1F"/>
                </a:solidFill>
                <a:latin typeface="Times New Roman"/>
                <a:cs typeface="Times New Roman"/>
              </a:rPr>
              <a:t>детей;</a:t>
            </a:r>
            <a:endParaRPr dirty="0">
              <a:latin typeface="Times New Roman"/>
              <a:cs typeface="Times New Roman"/>
            </a:endParaRPr>
          </a:p>
          <a:p>
            <a:pPr marL="299085" marR="575945" indent="-287020">
              <a:lnSpc>
                <a:spcPts val="2800"/>
              </a:lnSpc>
              <a:spcBef>
                <a:spcPts val="1200"/>
              </a:spcBef>
              <a:buClr>
                <a:srgbClr val="E28312"/>
              </a:buClr>
              <a:buSzPct val="113461"/>
              <a:buFont typeface="Arial"/>
              <a:buChar char="•"/>
              <a:tabLst>
                <a:tab pos="299720" algn="l"/>
              </a:tabLst>
            </a:pPr>
            <a:r>
              <a:rPr dirty="0">
                <a:solidFill>
                  <a:srgbClr val="432B1F"/>
                </a:solidFill>
                <a:latin typeface="Times New Roman"/>
                <a:cs typeface="Times New Roman"/>
              </a:rPr>
              <a:t>Другие </a:t>
            </a:r>
            <a:r>
              <a:rPr spc="-5" dirty="0">
                <a:solidFill>
                  <a:srgbClr val="432B1F"/>
                </a:solidFill>
                <a:latin typeface="Times New Roman"/>
                <a:cs typeface="Times New Roman"/>
              </a:rPr>
              <a:t>вопросы </a:t>
            </a:r>
            <a:r>
              <a:rPr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pc="-2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40" dirty="0" err="1">
                <a:solidFill>
                  <a:srgbClr val="432B1F"/>
                </a:solidFill>
                <a:latin typeface="Times New Roman"/>
                <a:cs typeface="Times New Roman"/>
              </a:rPr>
              <a:t>области</a:t>
            </a:r>
            <a:r>
              <a:rPr spc="-4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1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образование.</a:t>
            </a:r>
            <a:r>
              <a:rPr lang="ru-RU" spc="-1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(МБОУ ДПО УМИЦ , МБУ «Семья», МБУ ЗСДОЛ «Осетр»).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800" y="2438400"/>
            <a:ext cx="9900920" cy="87459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9887585" algn="l"/>
              </a:tabLst>
            </a:pPr>
            <a:r>
              <a:rPr lang="ru-RU" sz="2000" b="1" spc="-7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  Включает в себя разделы:</a:t>
            </a:r>
            <a:endParaRPr sz="2000" b="1" dirty="0">
              <a:latin typeface="Times New Roman"/>
              <a:cs typeface="Times New Roman"/>
            </a:endParaRPr>
          </a:p>
          <a:p>
            <a:pPr marL="299085" indent="-287020">
              <a:lnSpc>
                <a:spcPts val="2885"/>
              </a:lnSpc>
              <a:spcBef>
                <a:spcPts val="910"/>
              </a:spcBef>
              <a:buClr>
                <a:srgbClr val="E28312"/>
              </a:buClr>
              <a:buSzPct val="113461"/>
              <a:buFont typeface="Arial"/>
              <a:buChar char="•"/>
              <a:tabLst>
                <a:tab pos="299720" algn="l"/>
              </a:tabLst>
            </a:pPr>
            <a:r>
              <a:rPr spc="-10" dirty="0">
                <a:solidFill>
                  <a:srgbClr val="432B1F"/>
                </a:solidFill>
                <a:latin typeface="Times New Roman"/>
                <a:cs typeface="Times New Roman"/>
              </a:rPr>
              <a:t>Дошкольное</a:t>
            </a:r>
            <a:r>
              <a:rPr spc="-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образование</a:t>
            </a:r>
            <a:r>
              <a:rPr spc="-10" dirty="0" smtClean="0">
                <a:solidFill>
                  <a:srgbClr val="432B1F"/>
                </a:solidFill>
                <a:latin typeface="Times New Roman"/>
                <a:cs typeface="Times New Roman"/>
              </a:rPr>
              <a:t>;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83395" y="1555447"/>
            <a:ext cx="1327405" cy="6324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865"/>
              </a:spcBef>
            </a:pPr>
            <a:r>
              <a:rPr sz="1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1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734695" algn="l"/>
              </a:tabLst>
            </a:pPr>
            <a:r>
              <a:rPr sz="1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	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619232184"/>
              </p:ext>
            </p:extLst>
          </p:nvPr>
        </p:nvGraphicFramePr>
        <p:xfrm>
          <a:off x="5714999" y="1676401"/>
          <a:ext cx="7010401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837000"/>
            <a:ext cx="1089520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5" dirty="0"/>
              <a:t>Раздел </a:t>
            </a:r>
            <a:r>
              <a:rPr sz="4400" b="1" spc="-125" dirty="0"/>
              <a:t>«Культура,</a:t>
            </a:r>
            <a:r>
              <a:rPr sz="4400" b="1" spc="-375" dirty="0"/>
              <a:t> </a:t>
            </a:r>
            <a:r>
              <a:rPr sz="4400" b="1" spc="-45" dirty="0"/>
              <a:t>кинематография»</a:t>
            </a:r>
            <a:endParaRPr sz="44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881366" y="2588111"/>
            <a:ext cx="4748530" cy="779058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4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400" b="1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4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себя</a:t>
            </a:r>
            <a:r>
              <a:rPr sz="2400" b="1" spc="-1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</a:t>
            </a:r>
            <a:r>
              <a:rPr sz="26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:</a:t>
            </a:r>
            <a:endParaRPr sz="26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61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5" dirty="0">
                <a:solidFill>
                  <a:srgbClr val="432B1F"/>
                </a:solidFill>
                <a:latin typeface="Times New Roman"/>
                <a:cs typeface="Times New Roman"/>
              </a:rPr>
              <a:t>Культура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(содержание</a:t>
            </a:r>
            <a:r>
              <a:rPr sz="1600" spc="6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учреждений,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200" y="3367078"/>
            <a:ext cx="336613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 err="1">
                <a:solidFill>
                  <a:srgbClr val="432B1F"/>
                </a:solidFill>
                <a:latin typeface="Times New Roman"/>
                <a:cs typeface="Times New Roman"/>
              </a:rPr>
              <a:t>проведение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3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мероприятий</a:t>
            </a:r>
            <a:r>
              <a:rPr lang="ru-RU" sz="1600" spc="-3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, содержание библиотечной сети) 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2629" y="3871703"/>
            <a:ext cx="4866005" cy="67044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99085" marR="5080" indent="-287020">
              <a:lnSpc>
                <a:spcPct val="80100"/>
              </a:lnSpc>
              <a:spcBef>
                <a:spcPts val="620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Другие </a:t>
            </a:r>
            <a:r>
              <a:rPr sz="1600" spc="-20" dirty="0">
                <a:solidFill>
                  <a:srgbClr val="432B1F"/>
                </a:solidFill>
                <a:latin typeface="Times New Roman"/>
                <a:cs typeface="Times New Roman"/>
              </a:rPr>
              <a:t>вопросы </a:t>
            </a:r>
            <a:r>
              <a:rPr sz="1600" spc="-5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1600" spc="-45" dirty="0" err="1">
                <a:solidFill>
                  <a:srgbClr val="432B1F"/>
                </a:solidFill>
                <a:latin typeface="Times New Roman"/>
                <a:cs typeface="Times New Roman"/>
              </a:rPr>
              <a:t>области</a:t>
            </a:r>
            <a:r>
              <a:rPr sz="1600" spc="-2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600" spc="-24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10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культур</a:t>
            </a:r>
            <a:r>
              <a:rPr lang="ru-RU" sz="1600" spc="-1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а </a:t>
            </a:r>
            <a:r>
              <a:rPr sz="1600" spc="-1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,  </a:t>
            </a:r>
            <a:r>
              <a:rPr sz="1600" spc="-35" dirty="0">
                <a:solidFill>
                  <a:srgbClr val="432B1F"/>
                </a:solidFill>
                <a:latin typeface="Times New Roman"/>
                <a:cs typeface="Times New Roman"/>
              </a:rPr>
              <a:t>кинематографии 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(</a:t>
            </a:r>
            <a:r>
              <a:rPr sz="1600" spc="10" dirty="0" err="1">
                <a:solidFill>
                  <a:srgbClr val="432B1F"/>
                </a:solidFill>
                <a:latin typeface="Times New Roman"/>
                <a:cs typeface="Times New Roman"/>
              </a:rPr>
              <a:t>содержание</a:t>
            </a:r>
            <a:r>
              <a:rPr sz="1600" spc="1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1600" spc="1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ОМС в отрасли культуры и прочие расходы</a:t>
            </a:r>
            <a:r>
              <a:rPr sz="1600" spc="5" dirty="0" smtClean="0">
                <a:solidFill>
                  <a:srgbClr val="432B1F"/>
                </a:solidFill>
                <a:latin typeface="Times New Roman"/>
                <a:cs typeface="Times New Roman"/>
              </a:rPr>
              <a:t>).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038207125"/>
              </p:ext>
            </p:extLst>
          </p:nvPr>
        </p:nvGraphicFramePr>
        <p:xfrm>
          <a:off x="6477000" y="2412111"/>
          <a:ext cx="5257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914400"/>
            <a:ext cx="944138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0" dirty="0"/>
              <a:t>Раздел </a:t>
            </a:r>
            <a:r>
              <a:rPr sz="4400" b="1" spc="-110" dirty="0"/>
              <a:t>«Социальная</a:t>
            </a:r>
            <a:r>
              <a:rPr sz="4400" b="1" spc="-229" dirty="0"/>
              <a:t> </a:t>
            </a:r>
            <a:r>
              <a:rPr sz="4400" b="1" spc="-110" dirty="0"/>
              <a:t>политика»</a:t>
            </a:r>
            <a:endParaRPr sz="4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668809" y="3771835"/>
            <a:ext cx="3729354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35" dirty="0">
                <a:solidFill>
                  <a:srgbClr val="432B1F"/>
                </a:solidFill>
                <a:latin typeface="Times New Roman"/>
                <a:cs typeface="Times New Roman"/>
              </a:rPr>
              <a:t>Социальное</a:t>
            </a:r>
            <a:r>
              <a:rPr sz="2000" spc="-9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432B1F"/>
                </a:solidFill>
                <a:latin typeface="Times New Roman"/>
                <a:cs typeface="Times New Roman"/>
              </a:rPr>
              <a:t>обеспечение  </a:t>
            </a:r>
            <a:r>
              <a:rPr sz="2000" spc="-35" dirty="0">
                <a:solidFill>
                  <a:srgbClr val="432B1F"/>
                </a:solidFill>
                <a:latin typeface="Times New Roman"/>
                <a:cs typeface="Times New Roman"/>
              </a:rPr>
              <a:t>населения;</a:t>
            </a:r>
            <a:endParaRPr sz="2000" dirty="0">
              <a:latin typeface="Times New Roman"/>
              <a:cs typeface="Times New Roman"/>
            </a:endParaRPr>
          </a:p>
          <a:p>
            <a:pPr marL="135890" indent="-123825">
              <a:lnSpc>
                <a:spcPct val="100000"/>
              </a:lnSpc>
              <a:spcBef>
                <a:spcPts val="384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136525" algn="l"/>
              </a:tabLst>
            </a:pPr>
            <a:r>
              <a:rPr lang="ru-RU" sz="20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 </a:t>
            </a:r>
            <a:r>
              <a:rPr sz="2000" spc="-1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Охрана</a:t>
            </a:r>
            <a:r>
              <a:rPr sz="2000" spc="-15" dirty="0" smtClean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432B1F"/>
                </a:solidFill>
                <a:latin typeface="Times New Roman"/>
                <a:cs typeface="Times New Roman"/>
              </a:rPr>
              <a:t>семьи</a:t>
            </a:r>
            <a:r>
              <a:rPr sz="2000" spc="-1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sz="2000" spc="-35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детства</a:t>
            </a:r>
            <a:r>
              <a:rPr sz="2000" spc="-35" dirty="0">
                <a:solidFill>
                  <a:srgbClr val="432B1F"/>
                </a:solidFill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6275" y="2812833"/>
            <a:ext cx="9893300" cy="925894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9879965" algn="l"/>
              </a:tabLst>
            </a:pPr>
            <a:r>
              <a:rPr lang="ru-RU" sz="2400" b="1" dirty="0" smtClean="0">
                <a:latin typeface="Times New Roman"/>
                <a:cs typeface="Times New Roman"/>
              </a:rPr>
              <a:t>    Включает в себя:</a:t>
            </a:r>
            <a:endParaRPr sz="2400" b="1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20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35" dirty="0">
                <a:solidFill>
                  <a:srgbClr val="432B1F"/>
                </a:solidFill>
                <a:latin typeface="Times New Roman"/>
                <a:cs typeface="Times New Roman"/>
              </a:rPr>
              <a:t>Пенсионное</a:t>
            </a:r>
            <a:r>
              <a:rPr spc="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dirty="0" err="1">
                <a:solidFill>
                  <a:srgbClr val="432B1F"/>
                </a:solidFill>
                <a:latin typeface="Times New Roman"/>
                <a:cs typeface="Times New Roman"/>
              </a:rPr>
              <a:t>обеспечение</a:t>
            </a:r>
            <a:r>
              <a:rPr dirty="0" smtClean="0">
                <a:solidFill>
                  <a:srgbClr val="432B1F"/>
                </a:solidFill>
                <a:latin typeface="Times New Roman"/>
                <a:cs typeface="Times New Roman"/>
              </a:rPr>
              <a:t>;</a:t>
            </a:r>
            <a:endParaRPr dirty="0">
              <a:latin typeface="Times New Roman"/>
              <a:cs typeface="Times New Roman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83662137"/>
              </p:ext>
            </p:extLst>
          </p:nvPr>
        </p:nvGraphicFramePr>
        <p:xfrm>
          <a:off x="5257801" y="2286000"/>
          <a:ext cx="6324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1194794"/>
            <a:ext cx="9379712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5" dirty="0"/>
              <a:t>Раздел </a:t>
            </a:r>
            <a:r>
              <a:rPr b="1" spc="-30" dirty="0"/>
              <a:t>«Физическая </a:t>
            </a:r>
            <a:r>
              <a:rPr b="1" spc="-140" dirty="0"/>
              <a:t>культура </a:t>
            </a:r>
            <a:r>
              <a:rPr b="1" spc="-5" dirty="0"/>
              <a:t>и</a:t>
            </a:r>
            <a:r>
              <a:rPr b="1" spc="-75" dirty="0"/>
              <a:t> </a:t>
            </a:r>
            <a:r>
              <a:rPr b="1" spc="-25" dirty="0"/>
              <a:t>спорт»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6275" y="2640330"/>
            <a:ext cx="4628515" cy="109347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8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8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8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себя</a:t>
            </a:r>
            <a:r>
              <a:rPr sz="28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8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подразделы:</a:t>
            </a:r>
            <a:endParaRPr sz="2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15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15" dirty="0">
                <a:solidFill>
                  <a:srgbClr val="432B1F"/>
                </a:solidFill>
                <a:latin typeface="Times New Roman"/>
                <a:cs typeface="Times New Roman"/>
              </a:rPr>
              <a:t>Физическая</a:t>
            </a:r>
            <a:r>
              <a:rPr sz="2400" spc="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400" spc="-114" dirty="0">
                <a:solidFill>
                  <a:srgbClr val="432B1F"/>
                </a:solidFill>
                <a:latin typeface="Times New Roman"/>
                <a:cs typeface="Times New Roman"/>
              </a:rPr>
              <a:t>культура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3733800"/>
            <a:ext cx="4328160" cy="136969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R="48895" algn="ctr">
              <a:lnSpc>
                <a:spcPct val="100000"/>
              </a:lnSpc>
              <a:spcBef>
                <a:spcPts val="840"/>
              </a:spcBef>
            </a:pPr>
            <a:r>
              <a:rPr sz="2400" spc="20" dirty="0">
                <a:solidFill>
                  <a:srgbClr val="432B1F"/>
                </a:solidFill>
                <a:latin typeface="Times New Roman"/>
                <a:cs typeface="Times New Roman"/>
              </a:rPr>
              <a:t>(содержание</a:t>
            </a:r>
            <a:r>
              <a:rPr sz="2400" spc="-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432B1F"/>
                </a:solidFill>
                <a:latin typeface="Times New Roman"/>
                <a:cs typeface="Times New Roman"/>
              </a:rPr>
              <a:t>учреждений).</a:t>
            </a:r>
            <a:endParaRPr sz="2400" dirty="0">
              <a:latin typeface="Times New Roman"/>
              <a:cs typeface="Times New Roman"/>
            </a:endParaRPr>
          </a:p>
          <a:p>
            <a:pPr marL="286385" indent="-286385">
              <a:lnSpc>
                <a:spcPct val="100000"/>
              </a:lnSpc>
              <a:spcBef>
                <a:spcPts val="1200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86385" algn="l"/>
                <a:tab pos="299720" algn="l"/>
              </a:tabLst>
            </a:pPr>
            <a:r>
              <a:rPr sz="2400" spc="-20" dirty="0">
                <a:solidFill>
                  <a:srgbClr val="432B1F"/>
                </a:solidFill>
                <a:latin typeface="Times New Roman"/>
                <a:cs typeface="Times New Roman"/>
              </a:rPr>
              <a:t>Массовый </a:t>
            </a:r>
            <a:r>
              <a:rPr sz="2400" spc="-10" dirty="0">
                <a:solidFill>
                  <a:srgbClr val="432B1F"/>
                </a:solidFill>
                <a:latin typeface="Times New Roman"/>
                <a:cs typeface="Times New Roman"/>
              </a:rPr>
              <a:t>спорт</a:t>
            </a:r>
            <a:r>
              <a:rPr sz="2400" spc="-14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32B1F"/>
                </a:solidFill>
                <a:latin typeface="Times New Roman"/>
                <a:cs typeface="Times New Roman"/>
              </a:rPr>
              <a:t>(проведение</a:t>
            </a:r>
            <a:endParaRPr sz="2400" dirty="0">
              <a:latin typeface="Times New Roman"/>
              <a:cs typeface="Times New Roman"/>
            </a:endParaRPr>
          </a:p>
          <a:p>
            <a:pPr marR="1788160" algn="ctr">
              <a:lnSpc>
                <a:spcPct val="100000"/>
              </a:lnSpc>
            </a:pPr>
            <a:r>
              <a:rPr sz="2400" spc="-15" dirty="0">
                <a:solidFill>
                  <a:srgbClr val="432B1F"/>
                </a:solidFill>
                <a:latin typeface="Times New Roman"/>
                <a:cs typeface="Times New Roman"/>
              </a:rPr>
              <a:t>мероприятий)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38173752"/>
              </p:ext>
            </p:extLst>
          </p:nvPr>
        </p:nvGraphicFramePr>
        <p:xfrm>
          <a:off x="5791200" y="2438400"/>
          <a:ext cx="5867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" y="605346"/>
            <a:ext cx="12192000" cy="5654040"/>
            <a:chOff x="0" y="601980"/>
            <a:chExt cx="12192000" cy="5654040"/>
          </a:xfrm>
        </p:grpSpPr>
        <p:sp>
          <p:nvSpPr>
            <p:cNvPr id="3" name="object 3"/>
            <p:cNvSpPr/>
            <p:nvPr/>
          </p:nvSpPr>
          <p:spPr>
            <a:xfrm>
              <a:off x="1929383" y="3800856"/>
              <a:ext cx="2450592" cy="2415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5983" y="2421636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398" y="0"/>
                  </a:lnTo>
                </a:path>
              </a:pathLst>
            </a:custGeom>
            <a:ln w="1524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315226"/>
            <a:ext cx="10591800" cy="1482713"/>
          </a:xfrm>
          <a:prstGeom prst="rect">
            <a:avLst/>
          </a:prstGeom>
        </p:spPr>
        <p:txBody>
          <a:bodyPr vert="horz" wrap="square" lIns="0" tIns="371093" rIns="0" bIns="0" rtlCol="0">
            <a:spAutoFit/>
          </a:bodyPr>
          <a:lstStyle/>
          <a:p>
            <a:pPr marL="1818005" marR="5080" indent="-1806575">
              <a:lnSpc>
                <a:spcPct val="100000"/>
              </a:lnSpc>
              <a:spcBef>
                <a:spcPts val="95"/>
              </a:spcBef>
            </a:pPr>
            <a:r>
              <a:rPr b="1" spc="-55" dirty="0"/>
              <a:t>Раздел </a:t>
            </a:r>
            <a:r>
              <a:rPr b="1" spc="-25" dirty="0"/>
              <a:t>«Обслуживание</a:t>
            </a:r>
            <a:r>
              <a:rPr b="1" spc="-130" dirty="0"/>
              <a:t> </a:t>
            </a:r>
            <a:r>
              <a:rPr b="1" spc="-35" dirty="0" err="1"/>
              <a:t>государственного</a:t>
            </a:r>
            <a:r>
              <a:rPr b="1" spc="-35" dirty="0"/>
              <a:t> </a:t>
            </a:r>
            <a:r>
              <a:rPr b="1" spc="-5" dirty="0" smtClean="0"/>
              <a:t>и </a:t>
            </a:r>
            <a:r>
              <a:rPr b="1" spc="-65" dirty="0"/>
              <a:t>муниципального</a:t>
            </a:r>
            <a:r>
              <a:rPr b="1" spc="-120" dirty="0"/>
              <a:t> </a:t>
            </a:r>
            <a:r>
              <a:rPr b="1" spc="-125" dirty="0"/>
              <a:t>долга»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2355" y="2559558"/>
            <a:ext cx="4255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Включает </a:t>
            </a:r>
            <a:r>
              <a:rPr sz="2400" b="1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4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себя</a:t>
            </a:r>
            <a:r>
              <a:rPr sz="2400" b="1" spc="-1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подразделы: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2355" y="3074289"/>
            <a:ext cx="43586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lr>
                <a:srgbClr val="E28312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432B1F"/>
                </a:solidFill>
                <a:latin typeface="Times New Roman"/>
                <a:cs typeface="Times New Roman"/>
              </a:rPr>
              <a:t>Обслуживание </a:t>
            </a:r>
            <a:r>
              <a:rPr sz="1600" spc="-40" dirty="0" err="1">
                <a:solidFill>
                  <a:srgbClr val="432B1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-4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600" spc="-6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долга</a:t>
            </a:r>
            <a:r>
              <a:rPr lang="ru-RU" sz="1600" spc="-6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(уплата процента за коммерческий кредит)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542578379"/>
              </p:ext>
            </p:extLst>
          </p:nvPr>
        </p:nvGraphicFramePr>
        <p:xfrm>
          <a:off x="5105400" y="2057399"/>
          <a:ext cx="6477000" cy="418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320498"/>
            <a:ext cx="108204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67740">
              <a:lnSpc>
                <a:spcPct val="100000"/>
              </a:lnSpc>
              <a:spcBef>
                <a:spcPts val="100"/>
              </a:spcBef>
            </a:pPr>
            <a:r>
              <a:rPr sz="5400" spc="-170" dirty="0"/>
              <a:t>Структура </a:t>
            </a:r>
            <a:r>
              <a:rPr sz="5400" spc="-55" dirty="0" err="1" smtClean="0"/>
              <a:t>м</a:t>
            </a:r>
            <a:r>
              <a:rPr sz="5400" spc="-60" dirty="0" err="1" smtClean="0"/>
              <a:t>у</a:t>
            </a:r>
            <a:r>
              <a:rPr sz="5400" spc="-70" dirty="0" err="1" smtClean="0"/>
              <a:t>ниц</a:t>
            </a:r>
            <a:r>
              <a:rPr sz="5400" spc="-55" dirty="0" err="1" smtClean="0"/>
              <a:t>ип</a:t>
            </a:r>
            <a:r>
              <a:rPr sz="5400" spc="-50" dirty="0" err="1" smtClean="0"/>
              <a:t>а</a:t>
            </a:r>
            <a:r>
              <a:rPr sz="5400" spc="-105" dirty="0" err="1" smtClean="0"/>
              <a:t>л</a:t>
            </a:r>
            <a:r>
              <a:rPr sz="5400" spc="-100" dirty="0" err="1" smtClean="0"/>
              <a:t>ьно</a:t>
            </a:r>
            <a:r>
              <a:rPr sz="5400" spc="-235" dirty="0" err="1" smtClean="0"/>
              <a:t>г</a:t>
            </a:r>
            <a:r>
              <a:rPr sz="5400" dirty="0" err="1" smtClean="0"/>
              <a:t>о</a:t>
            </a:r>
            <a:endParaRPr sz="5400" dirty="0"/>
          </a:p>
        </p:txBody>
      </p:sp>
      <p:sp>
        <p:nvSpPr>
          <p:cNvPr id="3" name="object 3"/>
          <p:cNvSpPr txBox="1"/>
          <p:nvPr/>
        </p:nvSpPr>
        <p:spPr>
          <a:xfrm>
            <a:off x="4964747" y="3164319"/>
            <a:ext cx="16529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8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5400" b="1" spc="-254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5400" b="1" spc="-190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5400" b="1" spc="-185" dirty="0">
                <a:solidFill>
                  <a:srgbClr val="432B1F"/>
                </a:solidFill>
                <a:latin typeface="Times New Roman"/>
                <a:cs typeface="Times New Roman"/>
              </a:rPr>
              <a:t>г</a:t>
            </a:r>
            <a:r>
              <a:rPr sz="5400" b="1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endParaRPr sz="5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1076237"/>
            <a:ext cx="10134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120" dirty="0"/>
              <a:t>Структура </a:t>
            </a:r>
            <a:r>
              <a:rPr sz="4400" b="1" spc="-65" dirty="0"/>
              <a:t>муниципального</a:t>
            </a:r>
            <a:r>
              <a:rPr sz="4400" b="1" spc="-280" dirty="0"/>
              <a:t> </a:t>
            </a:r>
            <a:r>
              <a:rPr sz="4400" b="1" spc="-114" dirty="0"/>
              <a:t>долга</a:t>
            </a:r>
            <a:endParaRPr sz="4400" b="1" dirty="0"/>
          </a:p>
        </p:txBody>
      </p:sp>
      <p:sp>
        <p:nvSpPr>
          <p:cNvPr id="4" name="object 4"/>
          <p:cNvSpPr/>
          <p:nvPr/>
        </p:nvSpPr>
        <p:spPr>
          <a:xfrm>
            <a:off x="838200" y="2421636"/>
            <a:ext cx="1502664" cy="138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26093"/>
              </p:ext>
            </p:extLst>
          </p:nvPr>
        </p:nvGraphicFramePr>
        <p:xfrm>
          <a:off x="2209799" y="3113532"/>
          <a:ext cx="7467601" cy="2672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1685"/>
                <a:gridCol w="1905916"/>
              </a:tblGrid>
              <a:tr h="381634">
                <a:tc>
                  <a:txBody>
                    <a:bodyPr/>
                    <a:lstStyle/>
                    <a:p>
                      <a:pPr marL="7620" algn="ctr">
                        <a:lnSpc>
                          <a:spcPts val="2240"/>
                        </a:lnSpc>
                      </a:pPr>
                      <a:r>
                        <a:rPr sz="2000" b="1" spc="-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2240"/>
                        </a:lnSpc>
                      </a:pPr>
                      <a:r>
                        <a:rPr lang="ru-RU" sz="2000" b="1" spc="-60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2019 год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marL="74930">
                        <a:lnSpc>
                          <a:spcPts val="2240"/>
                        </a:lnSpc>
                      </a:pPr>
                      <a:r>
                        <a:rPr sz="2000" spc="-4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Муниципальные </a:t>
                      </a:r>
                      <a:r>
                        <a:rPr sz="200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ценные</a:t>
                      </a:r>
                      <a:r>
                        <a:rPr sz="2000" spc="-5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6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бумаги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2240"/>
                        </a:lnSpc>
                      </a:pPr>
                      <a:r>
                        <a:rPr sz="200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74930">
                        <a:lnSpc>
                          <a:spcPts val="2039"/>
                        </a:lnSpc>
                      </a:pPr>
                      <a:r>
                        <a:rPr sz="2000" spc="-3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Кредиты, </a:t>
                      </a:r>
                      <a:r>
                        <a:rPr sz="2000" spc="-4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привлекаемые </a:t>
                      </a:r>
                      <a:r>
                        <a:rPr sz="2000" spc="-3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городским округом</a:t>
                      </a:r>
                      <a:r>
                        <a:rPr sz="2000" spc="-28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2205"/>
                        </a:lnSpc>
                        <a:tabLst>
                          <a:tab pos="3656965" algn="l"/>
                        </a:tabLst>
                      </a:pPr>
                      <a:r>
                        <a:rPr sz="2000" spc="-4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200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бюджетной</a:t>
                      </a:r>
                      <a:r>
                        <a:rPr sz="2000" spc="-8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системы</a:t>
                      </a:r>
                      <a:r>
                        <a:rPr sz="2000" spc="-7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2000" spc="-4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кредитных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2300"/>
                        </a:lnSpc>
                      </a:pPr>
                      <a:r>
                        <a:rPr sz="2000" spc="-2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организаций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2240"/>
                        </a:lnSpc>
                      </a:pPr>
                      <a:r>
                        <a:rPr lang="ru-RU" sz="2000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2000" spc="-1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000,0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marL="74930">
                        <a:lnSpc>
                          <a:spcPts val="2245"/>
                        </a:lnSpc>
                      </a:pPr>
                      <a:r>
                        <a:rPr sz="2000" spc="-4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Муниципальные</a:t>
                      </a:r>
                      <a:r>
                        <a:rPr sz="2000" spc="-7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3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гарантии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28575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2245"/>
                        </a:lnSpc>
                      </a:pPr>
                      <a:r>
                        <a:rPr sz="2000" spc="-4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28575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</a:tr>
              <a:tr h="381634">
                <a:tc>
                  <a:txBody>
                    <a:bodyPr/>
                    <a:lstStyle/>
                    <a:p>
                      <a:pPr marL="292735">
                        <a:lnSpc>
                          <a:spcPts val="2245"/>
                        </a:lnSpc>
                      </a:pPr>
                      <a:r>
                        <a:rPr sz="2000" b="1" spc="5" dirty="0" err="1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Всего</a:t>
                      </a:r>
                      <a:r>
                        <a:rPr sz="2000" b="1" spc="5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40" dirty="0" err="1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муниципальный</a:t>
                      </a:r>
                      <a:r>
                        <a:rPr sz="2000" b="1" spc="-40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55" dirty="0" err="1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долг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28575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245"/>
                        </a:lnSpc>
                      </a:pPr>
                      <a:r>
                        <a:rPr lang="ru-RU" sz="2000" b="1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000" b="1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000" b="1" spc="-16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5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000,0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28575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848468" y="2751582"/>
            <a:ext cx="8070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(тыс.руб.)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963483"/>
              </p:ext>
            </p:extLst>
          </p:nvPr>
        </p:nvGraphicFramePr>
        <p:xfrm>
          <a:off x="9372600" y="3113531"/>
          <a:ext cx="1524000" cy="2672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</a:tblGrid>
              <a:tr h="381634">
                <a:tc>
                  <a:txBody>
                    <a:bodyPr/>
                    <a:lstStyle/>
                    <a:p>
                      <a:pPr marL="22860" algn="ctr">
                        <a:lnSpc>
                          <a:spcPts val="2240"/>
                        </a:lnSpc>
                      </a:pPr>
                      <a:r>
                        <a:rPr lang="ru-RU" sz="2000" b="1" spc="-60" dirty="0" smtClean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2020 год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marL="13970" algn="ctr">
                        <a:lnSpc>
                          <a:spcPts val="2240"/>
                        </a:lnSpc>
                      </a:pPr>
                      <a:r>
                        <a:rPr sz="200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24130" algn="ctr">
                        <a:lnSpc>
                          <a:spcPts val="2240"/>
                        </a:lnSpc>
                      </a:pPr>
                      <a:r>
                        <a:rPr lang="ru-RU" sz="2000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130000,0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marL="22860" algn="ctr">
                        <a:lnSpc>
                          <a:spcPts val="2245"/>
                        </a:lnSpc>
                      </a:pPr>
                      <a:r>
                        <a:rPr sz="2000" spc="-4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12700">
                      <a:solidFill>
                        <a:srgbClr val="BB562C"/>
                      </a:solidFill>
                      <a:prstDash val="solid"/>
                    </a:lnT>
                    <a:lnB w="28575">
                      <a:solidFill>
                        <a:srgbClr val="BB562C"/>
                      </a:solidFill>
                      <a:prstDash val="solid"/>
                    </a:lnB>
                    <a:solidFill>
                      <a:srgbClr val="E8D1CD"/>
                    </a:solidFill>
                  </a:tcPr>
                </a:tc>
              </a:tr>
              <a:tr h="381634">
                <a:tc>
                  <a:txBody>
                    <a:bodyPr/>
                    <a:lstStyle/>
                    <a:p>
                      <a:pPr marL="24765" algn="ctr">
                        <a:lnSpc>
                          <a:spcPts val="2245"/>
                        </a:lnSpc>
                      </a:pPr>
                      <a:r>
                        <a:rPr lang="ru-RU" sz="2000" b="1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130000</a:t>
                      </a:r>
                      <a:r>
                        <a:rPr sz="2000" b="1" spc="-5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,0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B562C"/>
                      </a:solidFill>
                      <a:prstDash val="solid"/>
                    </a:lnL>
                    <a:lnR w="12700">
                      <a:solidFill>
                        <a:srgbClr val="BB562C"/>
                      </a:solidFill>
                      <a:prstDash val="solid"/>
                    </a:lnR>
                    <a:lnT w="28575">
                      <a:solidFill>
                        <a:srgbClr val="BB562C"/>
                      </a:solidFill>
                      <a:prstDash val="solid"/>
                    </a:lnT>
                    <a:lnB w="12700">
                      <a:solidFill>
                        <a:srgbClr val="BB562C"/>
                      </a:solidFill>
                      <a:prstDash val="solid"/>
                    </a:lnB>
                    <a:solidFill>
                      <a:srgbClr val="F4EA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848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776" y="1905000"/>
            <a:ext cx="105156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marR="5080" indent="-347980">
              <a:lnSpc>
                <a:spcPct val="100000"/>
              </a:lnSpc>
              <a:spcBef>
                <a:spcPts val="100"/>
              </a:spcBef>
            </a:pPr>
            <a:r>
              <a:rPr sz="5200" spc="20" dirty="0"/>
              <a:t>Итоги</a:t>
            </a:r>
            <a:r>
              <a:rPr sz="5200" spc="-114" dirty="0"/>
              <a:t> </a:t>
            </a:r>
            <a:r>
              <a:rPr sz="5200" spc="-45" dirty="0" err="1"/>
              <a:t>реализации</a:t>
            </a:r>
            <a:r>
              <a:rPr sz="5200" spc="-45" dirty="0"/>
              <a:t> </a:t>
            </a:r>
            <a:r>
              <a:rPr sz="5200" spc="-105" dirty="0" err="1" smtClean="0"/>
              <a:t>муниципальных</a:t>
            </a:r>
            <a:endParaRPr sz="52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2514600"/>
            <a:ext cx="11582400" cy="2439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2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п</a:t>
            </a:r>
            <a:r>
              <a:rPr sz="5200" b="1" spc="-100" dirty="0" err="1" smtClean="0">
                <a:solidFill>
                  <a:srgbClr val="432B1F"/>
                </a:solidFill>
                <a:latin typeface="Times New Roman"/>
                <a:cs typeface="Times New Roman"/>
              </a:rPr>
              <a:t>рограмм</a:t>
            </a:r>
            <a:r>
              <a:rPr lang="ru-RU" sz="5200" b="1" spc="-1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городского округа Зарайск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2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lang="ru-RU" sz="5200" b="1" spc="-1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Московской области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200" b="1" spc="-10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на 2020-2024 года</a:t>
            </a:r>
            <a:endParaRPr sz="5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696090"/>
              </p:ext>
            </p:extLst>
          </p:nvPr>
        </p:nvGraphicFramePr>
        <p:xfrm>
          <a:off x="-1600200" y="-76200"/>
          <a:ext cx="13182600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2600"/>
              </a:tblGrid>
              <a:tr h="1524000">
                <a:tc>
                  <a:txBody>
                    <a:bodyPr/>
                    <a:lstStyle/>
                    <a:p>
                      <a:pPr marL="2187575" algn="ctr">
                        <a:lnSpc>
                          <a:spcPts val="4020"/>
                        </a:lnSpc>
                      </a:pPr>
                      <a:r>
                        <a:rPr lang="ru-RU" sz="20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Муниципальная программа "Культура»</a:t>
                      </a:r>
                      <a:endParaRPr sz="20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37542"/>
              </p:ext>
            </p:extLst>
          </p:nvPr>
        </p:nvGraphicFramePr>
        <p:xfrm>
          <a:off x="152400" y="381000"/>
          <a:ext cx="12115801" cy="67029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3228"/>
                <a:gridCol w="2403929"/>
                <a:gridCol w="2788558"/>
                <a:gridCol w="2500086"/>
              </a:tblGrid>
              <a:tr h="4860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7718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Подпрограмма "Сохранение,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Федерации"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60035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Основное мероприятие "Сохранение, использование и популяризация объектов культурного наследия находящихся в собственности муниципального образования"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23585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библиотечного дела"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25334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25334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859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библиотечного обслуживания населения муниципальными библиотеками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25334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25334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859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 Подпрограмма "Развитие профессионального искусства, гастрольно-концертной и культурно-досуговой деятельности, кинематографии"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132059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132059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859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Основное мероприятие "Государственная поддержка лучших сельских учреждений культуры и их лучших работников"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859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функций культурно-досуговых учреждений"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131772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131772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3603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3603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"Проведение капитального ремонта, технического переоснащения и благоустройства территорий муниципальных учреждений культуры"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23585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архивного дела"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3603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23585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Обеспечивающая подпрограмма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9255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9175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99,13</a:t>
                      </a:r>
                      <a:endParaRPr lang="ru-RU" sz="1050" dirty="0"/>
                    </a:p>
                  </a:txBody>
                  <a:tcPr/>
                </a:tc>
              </a:tr>
              <a:tr h="60691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полномочий органов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9255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9175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99,13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7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762000"/>
            <a:ext cx="818197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" dirty="0"/>
              <a:t>Понятия </a:t>
            </a:r>
            <a:r>
              <a:rPr sz="6000" b="1" dirty="0"/>
              <a:t>и</a:t>
            </a:r>
            <a:r>
              <a:rPr sz="6000" b="1" spc="-95" dirty="0"/>
              <a:t> </a:t>
            </a:r>
            <a:r>
              <a:rPr sz="6000" b="1" spc="-85" dirty="0"/>
              <a:t>термины</a:t>
            </a:r>
            <a:endParaRPr sz="60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1038555" y="2454655"/>
            <a:ext cx="10207625" cy="2986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11430" indent="-287020" algn="just">
              <a:lnSpc>
                <a:spcPct val="100000"/>
              </a:lnSpc>
              <a:spcBef>
                <a:spcPts val="9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Безвозмездные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поступления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поступающие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бюджет </a:t>
            </a: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денежные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средства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на 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безвозвратной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безвозмездной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основе в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виде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дотаций,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субсидий,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субвенций  </a:t>
            </a:r>
            <a:r>
              <a:rPr sz="22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из 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других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бюджетов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бюджетной 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системы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</a:t>
            </a:r>
            <a:r>
              <a:rPr sz="2200" b="1" spc="2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Федерации;</a:t>
            </a:r>
            <a:endParaRPr sz="2200">
              <a:latin typeface="Times New Roman"/>
              <a:cs typeface="Times New Roman"/>
            </a:endParaRPr>
          </a:p>
          <a:p>
            <a:pPr marL="299085" indent="-287020" algn="just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Дотация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межбюджетный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трансферт, </a:t>
            </a: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предоставляемый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на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безвозмездной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endParaRPr sz="2200">
              <a:latin typeface="Times New Roman"/>
              <a:cs typeface="Times New Roman"/>
            </a:endParaRPr>
          </a:p>
          <a:p>
            <a:pPr marL="299085" algn="just">
              <a:lnSpc>
                <a:spcPct val="100000"/>
              </a:lnSpc>
            </a:pP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безвозвратной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основе;</a:t>
            </a:r>
            <a:endParaRPr sz="2200">
              <a:latin typeface="Times New Roman"/>
              <a:cs typeface="Times New Roman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109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Субсидия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межбюджетный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трансферт </a:t>
            </a:r>
            <a:r>
              <a:rPr sz="22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из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федерального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бюджета,  </a:t>
            </a:r>
            <a:r>
              <a:rPr sz="22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предоставляемый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бюджетам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субъектов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 Федерации в </a:t>
            </a:r>
            <a:r>
              <a:rPr sz="22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целях 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софинансирования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расходных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обязательств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нижестоящего</a:t>
            </a:r>
            <a:r>
              <a:rPr sz="2200" b="1" spc="2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бюджета;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283949"/>
              </p:ext>
            </p:extLst>
          </p:nvPr>
        </p:nvGraphicFramePr>
        <p:xfrm>
          <a:off x="-990600" y="76200"/>
          <a:ext cx="12192000" cy="60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0"/>
              </a:tblGrid>
              <a:tr h="609600">
                <a:tc>
                  <a:txBody>
                    <a:bodyPr/>
                    <a:lstStyle/>
                    <a:p>
                      <a:pPr marL="2187575" algn="ctr">
                        <a:lnSpc>
                          <a:spcPts val="4020"/>
                        </a:lnSpc>
                      </a:pPr>
                      <a:r>
                        <a:rPr lang="ru-RU" sz="24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Муниципальная программа «Образование»</a:t>
                      </a:r>
                      <a:endParaRPr sz="24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16138"/>
              </p:ext>
            </p:extLst>
          </p:nvPr>
        </p:nvGraphicFramePr>
        <p:xfrm>
          <a:off x="304800" y="685800"/>
          <a:ext cx="11582401" cy="5719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28494"/>
                <a:gridCol w="2298095"/>
                <a:gridCol w="2665792"/>
                <a:gridCol w="239002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«Дошкольное образование»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287202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284654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99,5</a:t>
                      </a:r>
                      <a:endParaRPr lang="ru-RU" sz="105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</a:t>
                      </a:r>
                      <a:r>
                        <a:rPr lang="ru-RU" sz="1050" baseline="0" dirty="0" smtClean="0"/>
                        <a:t> мероприятие: Проведение капитального ремонта объектов дошкольного образования»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263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144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мероприятие: Финансовое обеспечение реализации</a:t>
                      </a:r>
                      <a:r>
                        <a:rPr lang="ru-RU" sz="1050" baseline="0" dirty="0" smtClean="0"/>
                        <a:t> прав граждан на получение общедоступного и бесплатного дошкольного образования»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286939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284723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99,2</a:t>
                      </a:r>
                      <a:endParaRPr lang="ru-RU" sz="1050" dirty="0"/>
                    </a:p>
                  </a:txBody>
                  <a:tcPr/>
                </a:tc>
              </a:tr>
              <a:tr h="32408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«Общее образование»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499216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496492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99,5</a:t>
                      </a:r>
                      <a:endParaRPr lang="ru-RU" sz="105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</a:t>
                      </a:r>
                      <a:r>
                        <a:rPr lang="ru-RU" sz="1050" baseline="0" dirty="0" smtClean="0"/>
                        <a:t> мероприятие: «Финансовое обеспечение деятельности образовательных организаций»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468311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467084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99,7</a:t>
                      </a:r>
                      <a:endParaRPr lang="ru-RU" sz="1050" dirty="0"/>
                    </a:p>
                  </a:txBody>
                  <a:tcPr/>
                </a:tc>
              </a:tr>
              <a:tr h="713019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solidFill>
                            <a:schemeClr val="tx1"/>
                          </a:solidFill>
                        </a:rPr>
                        <a:t>Основное мероприятие "Реализация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образования"</a:t>
                      </a:r>
                      <a:endParaRPr lang="ru-RU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30905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2490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3869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"Дополнительное образование, воспитание и психолого-социальное сопровождение детей"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115010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115006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5767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"Финансовое обеспечение оказания услуг (выполнения работ) организациями дополнительного образования"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113774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113774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144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функционирования модели персонифицированного финансирования дополнительного образования детей"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1236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1231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99,6</a:t>
                      </a:r>
                      <a:endParaRPr lang="ru-RU" sz="1050" dirty="0"/>
                    </a:p>
                  </a:txBody>
                  <a:tcPr/>
                </a:tc>
              </a:tr>
              <a:tr h="3096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"Обеспечивающая подпрограмма"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19292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19170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99,4</a:t>
                      </a:r>
                      <a:endParaRPr lang="ru-RU" sz="1050" dirty="0"/>
                    </a:p>
                  </a:txBody>
                  <a:tcPr/>
                </a:tc>
              </a:tr>
              <a:tr h="6144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полномочий органов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19292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19170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99,4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06715"/>
              </p:ext>
            </p:extLst>
          </p:nvPr>
        </p:nvGraphicFramePr>
        <p:xfrm>
          <a:off x="774357" y="1066800"/>
          <a:ext cx="10675619" cy="49601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73878"/>
                <a:gridCol w="2104190"/>
                <a:gridCol w="2861697"/>
                <a:gridCol w="1935854"/>
              </a:tblGrid>
              <a:tr h="70409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6110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«Социальная поддержка граждан»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80081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79946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99,8</a:t>
                      </a:r>
                      <a:endParaRPr lang="ru-RU" sz="105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"Предоставление мер социальной поддержки и субсидий по оплате жилого помещения и коммунальных услуг гражданам Российской Федерации, имеющим место жительства в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73373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73357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"Проведение социально значимых мероприятий"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71,33</a:t>
                      </a:r>
                      <a:endParaRPr lang="ru-RU" sz="105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"Предоставление государственных гарантий муниципальным служащим, поощрение за муниципальную службу"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6308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6304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"Доступная среда"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безбарьерной среды на объектах социальной, инженерной и транспортной инфраструктуры в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системы отдыха и оздоровления детей"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17241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17217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94690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"Капитальный ремонт детских оздоровительных лагерей, находящихся в собственности городского округа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4083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4059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99,4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43251" y="134135"/>
            <a:ext cx="1226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/>
              <a:t>Муниципальная программа «Социальная защита </a:t>
            </a:r>
            <a:r>
              <a:rPr lang="ru-RU" sz="2800" b="1" dirty="0" smtClean="0"/>
              <a:t>населения»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90930" y="592455"/>
            <a:ext cx="19050" cy="6265545"/>
          </a:xfrm>
          <a:custGeom>
            <a:avLst/>
            <a:gdLst/>
            <a:ahLst/>
            <a:cxnLst/>
            <a:rect l="l" t="t" r="r" b="b"/>
            <a:pathLst>
              <a:path w="19050" h="6265545">
                <a:moveTo>
                  <a:pt x="19050" y="0"/>
                </a:moveTo>
                <a:lnTo>
                  <a:pt x="0" y="0"/>
                </a:lnTo>
                <a:lnTo>
                  <a:pt x="0" y="6265542"/>
                </a:lnTo>
                <a:lnTo>
                  <a:pt x="19050" y="6265542"/>
                </a:lnTo>
                <a:lnTo>
                  <a:pt x="19050" y="0"/>
                </a:lnTo>
                <a:close/>
              </a:path>
            </a:pathLst>
          </a:custGeom>
          <a:solidFill>
            <a:srgbClr val="E2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81405" y="592455"/>
            <a:ext cx="11014075" cy="6265545"/>
            <a:chOff x="581405" y="592455"/>
            <a:chExt cx="11014075" cy="6265545"/>
          </a:xfrm>
        </p:grpSpPr>
        <p:sp>
          <p:nvSpPr>
            <p:cNvPr id="5" name="object 5"/>
            <p:cNvSpPr/>
            <p:nvPr/>
          </p:nvSpPr>
          <p:spPr>
            <a:xfrm>
              <a:off x="11566905" y="592455"/>
              <a:ext cx="19050" cy="6265545"/>
            </a:xfrm>
            <a:custGeom>
              <a:avLst/>
              <a:gdLst/>
              <a:ahLst/>
              <a:cxnLst/>
              <a:rect l="l" t="t" r="r" b="b"/>
              <a:pathLst>
                <a:path w="19050" h="6265545">
                  <a:moveTo>
                    <a:pt x="19050" y="0"/>
                  </a:moveTo>
                  <a:lnTo>
                    <a:pt x="0" y="0"/>
                  </a:lnTo>
                  <a:lnTo>
                    <a:pt x="0" y="6265542"/>
                  </a:lnTo>
                  <a:lnTo>
                    <a:pt x="19050" y="6265542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2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0930" y="601980"/>
              <a:ext cx="10995025" cy="0"/>
            </a:xfrm>
            <a:custGeom>
              <a:avLst/>
              <a:gdLst/>
              <a:ahLst/>
              <a:cxnLst/>
              <a:rect l="l" t="t" r="r" b="b"/>
              <a:pathLst>
                <a:path w="10995025">
                  <a:moveTo>
                    <a:pt x="0" y="0"/>
                  </a:moveTo>
                  <a:lnTo>
                    <a:pt x="10995025" y="0"/>
                  </a:lnTo>
                </a:path>
              </a:pathLst>
            </a:custGeom>
            <a:ln w="1905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110"/>
              </p:ext>
            </p:extLst>
          </p:nvPr>
        </p:nvGraphicFramePr>
        <p:xfrm>
          <a:off x="856199" y="1524000"/>
          <a:ext cx="10532258" cy="347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438"/>
                <a:gridCol w="2288471"/>
                <a:gridCol w="3075988"/>
                <a:gridCol w="1908361"/>
              </a:tblGrid>
              <a:tr h="66578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2961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физической культуры и спорта"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60581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60581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условий для развития на территории городского округа физической культуры, школьного спорта и массового спорта"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59481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59481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119344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"Спорт - норма жизни"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19400" y="704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Муниципальная программа «Спорт»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991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90930" y="592455"/>
            <a:ext cx="19050" cy="6265545"/>
          </a:xfrm>
          <a:custGeom>
            <a:avLst/>
            <a:gdLst/>
            <a:ahLst/>
            <a:cxnLst/>
            <a:rect l="l" t="t" r="r" b="b"/>
            <a:pathLst>
              <a:path w="19050" h="6265545">
                <a:moveTo>
                  <a:pt x="19050" y="0"/>
                </a:moveTo>
                <a:lnTo>
                  <a:pt x="0" y="0"/>
                </a:lnTo>
                <a:lnTo>
                  <a:pt x="0" y="6265542"/>
                </a:lnTo>
                <a:lnTo>
                  <a:pt x="19050" y="6265542"/>
                </a:lnTo>
                <a:lnTo>
                  <a:pt x="19050" y="0"/>
                </a:lnTo>
                <a:close/>
              </a:path>
            </a:pathLst>
          </a:custGeom>
          <a:solidFill>
            <a:srgbClr val="E2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81405" y="592455"/>
            <a:ext cx="11014075" cy="6265545"/>
            <a:chOff x="581405" y="592455"/>
            <a:chExt cx="11014075" cy="6265545"/>
          </a:xfrm>
        </p:grpSpPr>
        <p:sp>
          <p:nvSpPr>
            <p:cNvPr id="5" name="object 5"/>
            <p:cNvSpPr/>
            <p:nvPr/>
          </p:nvSpPr>
          <p:spPr>
            <a:xfrm>
              <a:off x="11566905" y="592455"/>
              <a:ext cx="19050" cy="6265545"/>
            </a:xfrm>
            <a:custGeom>
              <a:avLst/>
              <a:gdLst/>
              <a:ahLst/>
              <a:cxnLst/>
              <a:rect l="l" t="t" r="r" b="b"/>
              <a:pathLst>
                <a:path w="19050" h="6265545">
                  <a:moveTo>
                    <a:pt x="19050" y="0"/>
                  </a:moveTo>
                  <a:lnTo>
                    <a:pt x="0" y="0"/>
                  </a:lnTo>
                  <a:lnTo>
                    <a:pt x="0" y="6265542"/>
                  </a:lnTo>
                  <a:lnTo>
                    <a:pt x="19050" y="6265542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E2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0930" y="601980"/>
              <a:ext cx="10995025" cy="0"/>
            </a:xfrm>
            <a:custGeom>
              <a:avLst/>
              <a:gdLst/>
              <a:ahLst/>
              <a:cxnLst/>
              <a:rect l="l" t="t" r="r" b="b"/>
              <a:pathLst>
                <a:path w="10995025">
                  <a:moveTo>
                    <a:pt x="0" y="0"/>
                  </a:moveTo>
                  <a:lnTo>
                    <a:pt x="10995025" y="0"/>
                  </a:lnTo>
                </a:path>
              </a:pathLst>
            </a:custGeom>
            <a:ln w="1905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79840"/>
              </p:ext>
            </p:extLst>
          </p:nvPr>
        </p:nvGraphicFramePr>
        <p:xfrm>
          <a:off x="913001" y="1445239"/>
          <a:ext cx="10221596" cy="42469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09311"/>
                <a:gridCol w="2168379"/>
                <a:gridCol w="2948997"/>
                <a:gridCol w="1994909"/>
              </a:tblGrid>
              <a:tr h="3906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2952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отраслей сельского хозяйства и перерабатывающей промышленности"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2740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развития сельскохозяйственного производства, расширения рынка сельскохозяйственной продукции, сырья и продовольствия"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0933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мелиорации земель сельскохозяйственного назначения"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7227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Основное мероприятие "Предотвращение выбытия из оборота земель сельскохозяйственного назначения и развитие мелиоративных систем и гидротехнических сооружений сельскохозяйственного назначения"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9786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"Обеспечение эпизоотического и ветеринарно-санитарного благополучия"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2934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1216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41,4</a:t>
                      </a:r>
                      <a:endParaRPr lang="ru-RU" sz="1050" dirty="0"/>
                    </a:p>
                  </a:txBody>
                  <a:tcPr/>
                </a:tc>
              </a:tr>
              <a:tr h="82766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2934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1216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41,4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00909" y="762000"/>
            <a:ext cx="1023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Муниципальная программа «Развитие сельского хозяйства»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056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" y="381000"/>
            <a:ext cx="11734800" cy="50295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3200" b="1" dirty="0"/>
              <a:t>Муниципальная программа "Экология и окружающая </a:t>
            </a:r>
            <a:r>
              <a:rPr lang="ru-RU" sz="3200" b="1" dirty="0" smtClean="0"/>
              <a:t>среда»</a:t>
            </a:r>
            <a:endParaRPr sz="32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09377"/>
              </p:ext>
            </p:extLst>
          </p:nvPr>
        </p:nvGraphicFramePr>
        <p:xfrm>
          <a:off x="533399" y="1066800"/>
          <a:ext cx="10904219" cy="50718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16957"/>
                <a:gridCol w="2313190"/>
                <a:gridCol w="3145937"/>
                <a:gridCol w="2128135"/>
              </a:tblGrid>
              <a:tr h="58954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67538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"Охрана окружающей среды"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310410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310410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3779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Основное мероприятие "Проведение обследований состояния окружающей среды"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8871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«Вовлечение населения в экологические мероприятия"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2441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"Развитие водохозяйственного комплекса"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4709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106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безопасности гидротехнических сооружений и проведение мероприятий по </a:t>
                      </a:r>
                      <a:r>
                        <a:rPr lang="ru-RU" sz="1050" dirty="0" err="1" smtClean="0"/>
                        <a:t>берегоукреплению</a:t>
                      </a:r>
                      <a:r>
                        <a:rPr lang="ru-RU" sz="1050" dirty="0" smtClean="0"/>
                        <a:t>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4709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0804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"Региональная программа в области обращения с отходами, в том числе с твердыми коммунальными отходами"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170331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168836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99,1</a:t>
                      </a:r>
                      <a:endParaRPr lang="ru-RU" sz="1050" dirty="0"/>
                    </a:p>
                  </a:txBody>
                  <a:tcPr/>
                </a:tc>
              </a:tr>
              <a:tr h="52696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производственных мощностей в отрасли обращения с отходами"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55404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55404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10182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"Комплексная система обращения с твердыми коммунальными отходами"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114927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113432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98,7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1939" y="563036"/>
            <a:ext cx="10952144" cy="87055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800" b="1" dirty="0"/>
              <a:t>Муниципальная программа "Безопасность и обеспечение безопасности жизнедеятельности населения"</a:t>
            </a:r>
            <a:endParaRPr sz="28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12621"/>
              </p:ext>
            </p:extLst>
          </p:nvPr>
        </p:nvGraphicFramePr>
        <p:xfrm>
          <a:off x="1066801" y="1419179"/>
          <a:ext cx="9829799" cy="4709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26784"/>
                <a:gridCol w="1876572"/>
                <a:gridCol w="2607998"/>
                <a:gridCol w="1918445"/>
              </a:tblGrid>
              <a:tr h="386927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8692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"Профилактика преступлений и иных правонарушений"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22424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20622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91,9</a:t>
                      </a:r>
                      <a:endParaRPr lang="ru-RU" sz="1050" dirty="0"/>
                    </a:p>
                  </a:txBody>
                  <a:tcPr/>
                </a:tc>
              </a:tr>
              <a:tr h="83834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"Повышение степени антитеррористической защищенности социально значимых объектов находящихся в собственности муниципального образования и мест с массовым пребыванием людей"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83834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Основное мероприятие "Реализация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8787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"Развертывание элементов системы технологического обеспечения региональной общественной безопасности и оперативного управления "Безопасный регион"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3445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2729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79,2</a:t>
                      </a:r>
                      <a:endParaRPr lang="ru-RU" sz="1050" dirty="0"/>
                    </a:p>
                  </a:txBody>
                  <a:tcPr/>
                </a:tc>
              </a:tr>
              <a:tr h="68787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3736" y="590505"/>
            <a:ext cx="10952144" cy="74629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400" b="1" dirty="0"/>
              <a:t>Муниципальная программа "Безопасность и обеспечение безопасности жизнедеятельности населения"</a:t>
            </a:r>
            <a:endParaRPr sz="24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24806"/>
              </p:ext>
            </p:extLst>
          </p:nvPr>
        </p:nvGraphicFramePr>
        <p:xfrm>
          <a:off x="761998" y="1336800"/>
          <a:ext cx="10675620" cy="4800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1648"/>
                <a:gridCol w="2038046"/>
                <a:gridCol w="2832406"/>
                <a:gridCol w="2083520"/>
              </a:tblGrid>
              <a:tr h="37642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64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"Развитие похоронного дела на территории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18895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17809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94,3</a:t>
                      </a:r>
                      <a:endParaRPr lang="ru-RU" sz="1050" dirty="0"/>
                    </a:p>
                  </a:txBody>
                  <a:tcPr/>
                </a:tc>
              </a:tr>
              <a:tr h="66919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"Снижение рисков возникновения и смягчение последствий чрезвычайных ситуаций природного и техногенного характера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308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99,2</a:t>
                      </a:r>
                    </a:p>
                  </a:txBody>
                  <a:tcPr/>
                </a:tc>
              </a:tr>
              <a:tr h="66919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smtClean="0"/>
                        <a:t>98,9</a:t>
                      </a:r>
                      <a:endParaRPr lang="ru-RU" sz="1050" dirty="0"/>
                    </a:p>
                  </a:txBody>
                  <a:tcPr/>
                </a:tc>
              </a:tr>
              <a:tr h="66919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"Выполнение мероприятий по безопасности населения на водных объектах, расположенных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2280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и совершенствование систем оповещения и информирования населения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453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91,9</a:t>
                      </a:r>
                      <a:endParaRPr lang="ru-RU" sz="1050" dirty="0"/>
                    </a:p>
                  </a:txBody>
                  <a:tcPr/>
                </a:tc>
              </a:tr>
              <a:tr h="110834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(происшествиях)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453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91,9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6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600" y="685800"/>
            <a:ext cx="10952144" cy="8796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800" b="1" dirty="0"/>
              <a:t>Муниципальная программа "Безопасность и обеспечение безопасности жизнедеятельности населения"</a:t>
            </a:r>
            <a:endParaRPr sz="28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64889"/>
              </p:ext>
            </p:extLst>
          </p:nvPr>
        </p:nvGraphicFramePr>
        <p:xfrm>
          <a:off x="751424" y="1718853"/>
          <a:ext cx="10272862" cy="2895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80501"/>
                <a:gridCol w="1561895"/>
                <a:gridCol w="2725551"/>
                <a:gridCol w="2004915"/>
              </a:tblGrid>
              <a:tr h="30250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132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"Обеспечение пожарной безопасности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0250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"Повышение степени пожарной безопасности"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0250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"Обеспечение мероприятий гражданской обороны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56388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готовности защитных сооружений и других объектов гражданской обороны на территории муниципальных образований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22098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Обеспечивающая подпрограмма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9328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9303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99,7</a:t>
                      </a:r>
                      <a:endParaRPr lang="ru-RU" sz="105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полномочий органов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9328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9303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99,7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3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1939" y="639650"/>
            <a:ext cx="10952144" cy="50295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3200" b="1" dirty="0"/>
              <a:t>Муниципальная программа </a:t>
            </a:r>
            <a:r>
              <a:rPr lang="ru-RU" sz="3200" b="1" dirty="0" smtClean="0"/>
              <a:t>«Жилище»</a:t>
            </a:r>
            <a:endParaRPr sz="32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5701"/>
              </p:ext>
            </p:extLst>
          </p:nvPr>
        </p:nvGraphicFramePr>
        <p:xfrm>
          <a:off x="1219200" y="1371600"/>
          <a:ext cx="9524999" cy="36544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20528"/>
                <a:gridCol w="1818384"/>
                <a:gridCol w="2527129"/>
                <a:gridCol w="1858958"/>
              </a:tblGrid>
              <a:tr h="33624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6700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"Комплексное освоение земельных участков в целях жилищного строительства и развитие застроенных территорий"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81291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"Финансовое обеспечение выполнения отдельных государственных полномочий в сфере жилищной политики, переданных органам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1412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"Обеспечение жильем молодых семей"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6667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6666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70938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"Оказание государственной поддержки молодым семьям в виде социальных выплат на приобретение жилого помещения или на создание объекта индивидуального жилищного строительства"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6667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6666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81291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"Обеспечение жильем детей-сирот и детей, оставшихся без попечения родителей, лиц из числа детей-сирот и детей, оставшихся без попечения родителей"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11121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11025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99,1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5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" y="714132"/>
            <a:ext cx="11419672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</a:t>
            </a:r>
            <a:r>
              <a:rPr lang="ru-RU" sz="2000" b="1" dirty="0" smtClean="0"/>
              <a:t>«Развитие </a:t>
            </a:r>
            <a:r>
              <a:rPr lang="ru-RU" sz="2000" b="1" dirty="0"/>
              <a:t>инженерной инфраструктуры и </a:t>
            </a:r>
            <a:r>
              <a:rPr lang="ru-RU" sz="2000" b="1" dirty="0" smtClean="0"/>
              <a:t>энергоэффективности»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543168"/>
              </p:ext>
            </p:extLst>
          </p:nvPr>
        </p:nvGraphicFramePr>
        <p:xfrm>
          <a:off x="1139122" y="1213176"/>
          <a:ext cx="9446228" cy="44865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4171"/>
                <a:gridCol w="1844389"/>
                <a:gridCol w="2344084"/>
                <a:gridCol w="1843584"/>
              </a:tblGrid>
              <a:tr h="42915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7388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"Системы водоотведения"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40642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38937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95,8</a:t>
                      </a:r>
                      <a:endParaRPr lang="ru-RU" sz="1050" dirty="0"/>
                    </a:p>
                  </a:txBody>
                  <a:tcPr/>
                </a:tc>
              </a:tr>
              <a:tr h="72533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"Строительство, реконструкция (модернизация) 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40642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38937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95,8</a:t>
                      </a:r>
                      <a:endParaRPr lang="ru-RU" sz="1050" dirty="0"/>
                    </a:p>
                  </a:txBody>
                  <a:tcPr/>
                </a:tc>
              </a:tr>
              <a:tr h="36947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 Создание условий для обеспечения качественными жилищно-коммунальными услугами"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113021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90410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79,9</a:t>
                      </a:r>
                      <a:endParaRPr lang="ru-RU" sz="1050" dirty="0"/>
                    </a:p>
                  </a:txBody>
                  <a:tcPr/>
                </a:tc>
              </a:tr>
              <a:tr h="24797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"Строительство, реконструкция, капитальный ремонт, приобретение, монтаж и ввод в эксплуатацию объектов коммунальной инфраструктуры на территории муниципальных</a:t>
                      </a:r>
                      <a:r>
                        <a:rPr lang="ru-RU" sz="1050" baseline="0" dirty="0" smtClean="0"/>
                        <a:t> образований Московской области</a:t>
                      </a:r>
                      <a:r>
                        <a:rPr lang="ru-RU" sz="1050" dirty="0" smtClean="0"/>
                        <a:t>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109798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87187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79,4</a:t>
                      </a:r>
                      <a:endParaRPr lang="ru-RU" sz="1050" dirty="0"/>
                    </a:p>
                  </a:txBody>
                  <a:tcPr/>
                </a:tc>
              </a:tr>
              <a:tr h="69737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экономических условий для повышения эффективности работы организаций жилищно-коммунального хозяйства"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9737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5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5983" y="2421636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398" y="0"/>
                </a:lnTo>
              </a:path>
            </a:pathLst>
          </a:custGeom>
          <a:ln w="15240">
            <a:solidFill>
              <a:srgbClr val="E283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3741" y="1105312"/>
            <a:ext cx="76920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0" dirty="0"/>
              <a:t>Понятия </a:t>
            </a:r>
            <a:r>
              <a:rPr sz="6000" b="1" dirty="0"/>
              <a:t>и</a:t>
            </a:r>
            <a:r>
              <a:rPr sz="6000" b="1" spc="-130" dirty="0"/>
              <a:t> </a:t>
            </a:r>
            <a:r>
              <a:rPr sz="6000" b="1" spc="-85" dirty="0"/>
              <a:t>термины</a:t>
            </a:r>
            <a:endParaRPr sz="60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1093419" y="2478786"/>
            <a:ext cx="87401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  <a:tab pos="1725295" algn="l"/>
                <a:tab pos="2021205" algn="l"/>
                <a:tab pos="4063365" algn="l"/>
                <a:tab pos="5480685" algn="l"/>
                <a:tab pos="5948680" algn="l"/>
                <a:tab pos="7733665" algn="l"/>
              </a:tabLst>
            </a:pPr>
            <a:r>
              <a:rPr sz="20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уб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венци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я	-	</a:t>
            </a:r>
            <a:r>
              <a:rPr sz="2000" b="1" spc="10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0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тн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ый	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фе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т	</a:t>
            </a:r>
            <a:r>
              <a:rPr sz="2000" b="1" spc="30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з	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ф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ь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г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о	б</a:t>
            </a:r>
            <a:r>
              <a:rPr sz="2000" b="1" spc="-100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ет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9982" y="2783586"/>
            <a:ext cx="83292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86510" algn="l"/>
                <a:tab pos="2771140" algn="l"/>
                <a:tab pos="4196080" algn="l"/>
                <a:tab pos="4469130" algn="l"/>
                <a:tab pos="5244465" algn="l"/>
                <a:tab pos="6883400" algn="l"/>
              </a:tabLst>
            </a:pP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субъектов	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	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Федерации	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в	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целях	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финансового	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обеспечения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78008" y="2478786"/>
            <a:ext cx="122745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0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000" b="1" spc="-110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ам  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х</a:t>
            </a:r>
            <a:r>
              <a:rPr sz="20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ы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3419" y="2994437"/>
            <a:ext cx="10116185" cy="117538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840"/>
              </a:spcBef>
            </a:pP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обязательств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субъекта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 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Федерации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(или) 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муниципальных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образований;</a:t>
            </a:r>
            <a:endParaRPr sz="2000" dirty="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spcBef>
                <a:spcPts val="111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  <a:tab pos="2449195" algn="l"/>
                <a:tab pos="3996690" algn="l"/>
                <a:tab pos="4352925" algn="l"/>
                <a:tab pos="6684009" algn="l"/>
                <a:tab pos="7674609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spc="25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0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ны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е	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ш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я	-	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вз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ш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я	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еж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у	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п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у</a:t>
            </a:r>
            <a:r>
              <a:rPr sz="20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б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ич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-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п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z="2000" b="1" spc="-9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ым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образованиями </a:t>
            </a:r>
            <a:r>
              <a:rPr sz="2000" b="1" spc="10" dirty="0">
                <a:solidFill>
                  <a:srgbClr val="432B1F"/>
                </a:solidFill>
                <a:latin typeface="Times New Roman"/>
                <a:cs typeface="Times New Roman"/>
              </a:rPr>
              <a:t>по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вопросам 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регулирования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бюджетных</a:t>
            </a:r>
            <a:r>
              <a:rPr sz="2000" b="1" spc="2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правоотношений;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19" y="4281932"/>
            <a:ext cx="38531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  <a:tab pos="2441575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Межбюджетные	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трансферты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82870" y="4281932"/>
            <a:ext cx="60236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" algn="r">
              <a:lnSpc>
                <a:spcPct val="100000"/>
              </a:lnSpc>
              <a:spcBef>
                <a:spcPts val="100"/>
              </a:spcBef>
              <a:tabLst>
                <a:tab pos="347345" algn="l"/>
                <a:tab pos="1654810" algn="l"/>
                <a:tab pos="3874135" algn="l"/>
                <a:tab pos="4836160" algn="l"/>
              </a:tabLst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-	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ср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а,	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п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2000" b="1" spc="-75" dirty="0">
                <a:solidFill>
                  <a:srgbClr val="432B1F"/>
                </a:solidFill>
                <a:latin typeface="Times New Roman"/>
                <a:cs typeface="Times New Roman"/>
              </a:rPr>
              <a:t>в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я</a:t>
            </a:r>
            <a:r>
              <a:rPr sz="20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ы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е	</a:t>
            </a:r>
            <a:r>
              <a:rPr sz="2000" b="1" spc="-8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дн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м	б</a:t>
            </a:r>
            <a:r>
              <a:rPr sz="2000" b="1" spc="-110" dirty="0">
                <a:solidFill>
                  <a:srgbClr val="432B1F"/>
                </a:solidFill>
                <a:latin typeface="Times New Roman"/>
                <a:cs typeface="Times New Roman"/>
              </a:rPr>
              <a:t>ю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д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ж</a:t>
            </a:r>
            <a:r>
              <a:rPr sz="20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о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endParaRPr sz="2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си</a:t>
            </a:r>
            <a:r>
              <a:rPr sz="20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с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т</a:t>
            </a:r>
            <a:r>
              <a:rPr sz="20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е</a:t>
            </a:r>
            <a:r>
              <a:rPr sz="20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19" y="4586732"/>
            <a:ext cx="8950325" cy="1532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бюджетной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системы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 </a:t>
            </a:r>
            <a:r>
              <a:rPr sz="20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Федерации </a:t>
            </a:r>
            <a:r>
              <a:rPr sz="2000" b="1" spc="-60" dirty="0">
                <a:solidFill>
                  <a:srgbClr val="432B1F"/>
                </a:solidFill>
                <a:latin typeface="Times New Roman"/>
                <a:cs typeface="Times New Roman"/>
              </a:rPr>
              <a:t>другому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бюджету</a:t>
            </a:r>
            <a:r>
              <a:rPr sz="2000" b="1" spc="25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бюджетной</a:t>
            </a:r>
            <a:endParaRPr sz="20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</a:t>
            </a:r>
            <a:r>
              <a:rPr sz="2000" b="1" spc="9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Федерации;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10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Расходы 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000" b="1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000" b="1" spc="-65" dirty="0">
                <a:solidFill>
                  <a:srgbClr val="432B1F"/>
                </a:solidFill>
                <a:latin typeface="Times New Roman"/>
                <a:cs typeface="Times New Roman"/>
              </a:rPr>
              <a:t>выплачиваемые </a:t>
            </a:r>
            <a:r>
              <a:rPr sz="20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из </a:t>
            </a:r>
            <a:r>
              <a:rPr sz="20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денежные</a:t>
            </a:r>
            <a:r>
              <a:rPr sz="2000" b="1" spc="2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средства;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25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40" dirty="0">
                <a:latin typeface="Times New Roman"/>
                <a:cs typeface="Times New Roman"/>
              </a:rPr>
              <a:t>Дефицит </a:t>
            </a:r>
            <a:r>
              <a:rPr sz="2000" b="1" spc="-10" dirty="0">
                <a:latin typeface="Times New Roman"/>
                <a:cs typeface="Times New Roman"/>
              </a:rPr>
              <a:t>бюджета </a:t>
            </a:r>
            <a:r>
              <a:rPr sz="2000" b="1" dirty="0">
                <a:latin typeface="Times New Roman"/>
                <a:cs typeface="Times New Roman"/>
              </a:rPr>
              <a:t>- </a:t>
            </a:r>
            <a:r>
              <a:rPr sz="2000" b="1" spc="-15" dirty="0">
                <a:latin typeface="Times New Roman"/>
                <a:cs typeface="Times New Roman"/>
              </a:rPr>
              <a:t>превышение </a:t>
            </a:r>
            <a:r>
              <a:rPr sz="2000" b="1" spc="-35" dirty="0">
                <a:latin typeface="Times New Roman"/>
                <a:cs typeface="Times New Roman"/>
              </a:rPr>
              <a:t>расходов </a:t>
            </a:r>
            <a:r>
              <a:rPr sz="2000" b="1" spc="-10" dirty="0">
                <a:latin typeface="Times New Roman"/>
                <a:cs typeface="Times New Roman"/>
              </a:rPr>
              <a:t>бюджета </a:t>
            </a:r>
            <a:r>
              <a:rPr sz="2000" b="1" spc="-25" dirty="0">
                <a:latin typeface="Times New Roman"/>
                <a:cs typeface="Times New Roman"/>
              </a:rPr>
              <a:t>над </a:t>
            </a:r>
            <a:r>
              <a:rPr sz="2000" b="1" spc="-15" dirty="0">
                <a:latin typeface="Times New Roman"/>
                <a:cs typeface="Times New Roman"/>
              </a:rPr>
              <a:t>его</a:t>
            </a:r>
            <a:r>
              <a:rPr sz="2000" b="1" spc="220" dirty="0">
                <a:latin typeface="Times New Roman"/>
                <a:cs typeface="Times New Roman"/>
              </a:rPr>
              <a:t> </a:t>
            </a:r>
            <a:r>
              <a:rPr sz="2000" b="1" spc="-55" dirty="0">
                <a:latin typeface="Times New Roman"/>
                <a:cs typeface="Times New Roman"/>
              </a:rPr>
              <a:t>доходами;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" y="802828"/>
            <a:ext cx="11451757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</a:t>
            </a:r>
            <a:r>
              <a:rPr lang="ru-RU" sz="2000" b="1" dirty="0" smtClean="0"/>
              <a:t>«Развитие </a:t>
            </a:r>
            <a:r>
              <a:rPr lang="ru-RU" sz="2000" b="1" dirty="0"/>
              <a:t>инженерной инфраструктуры и </a:t>
            </a:r>
            <a:r>
              <a:rPr lang="ru-RU" sz="2000" b="1" dirty="0" smtClean="0"/>
              <a:t>энергоэффективности»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220556"/>
              </p:ext>
            </p:extLst>
          </p:nvPr>
        </p:nvGraphicFramePr>
        <p:xfrm>
          <a:off x="1115778" y="1204452"/>
          <a:ext cx="9857022" cy="2305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62645"/>
                <a:gridCol w="1924596"/>
                <a:gridCol w="2446022"/>
                <a:gridCol w="1923759"/>
              </a:tblGrid>
              <a:tr h="40275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3483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газификации"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1743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1720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98,6</a:t>
                      </a:r>
                      <a:endParaRPr lang="ru-RU" sz="1050" dirty="0"/>
                    </a:p>
                  </a:txBody>
                  <a:tcPr/>
                </a:tc>
              </a:tr>
              <a:tr h="38427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"Строительство и содержание газопроводов в населенных пунктах"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1743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1720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98,6</a:t>
                      </a:r>
                      <a:endParaRPr lang="ru-RU" sz="1050" dirty="0"/>
                    </a:p>
                  </a:txBody>
                  <a:tcPr/>
                </a:tc>
              </a:tr>
              <a:tr h="464328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Обеспечивающая подпрограмма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561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561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76669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полномочий органов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561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561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8026" y="714132"/>
            <a:ext cx="10952144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</a:t>
            </a:r>
            <a:r>
              <a:rPr lang="ru-RU" sz="2000" b="1" dirty="0" smtClean="0"/>
              <a:t>«Предпринимательство»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98502"/>
              </p:ext>
            </p:extLst>
          </p:nvPr>
        </p:nvGraphicFramePr>
        <p:xfrm>
          <a:off x="914400" y="1371600"/>
          <a:ext cx="10238576" cy="43218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96122"/>
                <a:gridCol w="1431667"/>
                <a:gridCol w="2273825"/>
                <a:gridCol w="1936962"/>
              </a:tblGrid>
              <a:tr h="55502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92908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"Инвестиции"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7035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7015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99,7</a:t>
                      </a:r>
                      <a:endParaRPr lang="ru-RU" sz="1050" dirty="0"/>
                    </a:p>
                  </a:txBody>
                  <a:tcPr/>
                </a:tc>
              </a:tr>
              <a:tr h="47055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многофункциональных индустриальных парков, технологических парков, промышленных площадок"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7035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7015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99,7</a:t>
                      </a:r>
                      <a:endParaRPr lang="ru-RU" sz="1050" dirty="0"/>
                    </a:p>
                  </a:txBody>
                  <a:tcPr/>
                </a:tc>
              </a:tr>
              <a:tr h="58529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малого и среднего предпринимательства"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77269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"Реализация механизмов муниципальной поддержки субъектов малого и среднего предпринимательства"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77269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потребительского рынка и услуг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77269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"Развитие потребительского рынка и услуг на территории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5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8026" y="766566"/>
            <a:ext cx="10952144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"Управление имуществом и муниципальными финансами"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78452"/>
              </p:ext>
            </p:extLst>
          </p:nvPr>
        </p:nvGraphicFramePr>
        <p:xfrm>
          <a:off x="983139" y="1447800"/>
          <a:ext cx="10231338" cy="41637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92873"/>
                <a:gridCol w="1430655"/>
                <a:gridCol w="2272217"/>
                <a:gridCol w="1935593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имущественного комплекса"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13023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12821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98,4</a:t>
                      </a:r>
                      <a:endParaRPr lang="ru-RU" sz="1050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"Управление имуществом, находящимся в муниципальной собственности, и выполнение кадастровых работ"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8946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8744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97,7</a:t>
                      </a:r>
                      <a:endParaRPr lang="ru-RU" sz="105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государственных полномочий в области земельных отношений"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4077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4077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0156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"Совершенствование муниципальной службы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150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27,3</a:t>
                      </a:r>
                      <a:endParaRPr lang="ru-RU" sz="1050" dirty="0"/>
                    </a:p>
                  </a:txBody>
                  <a:tcPr/>
                </a:tc>
              </a:tr>
              <a:tr h="50615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профессионального развития муниципальных служащих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150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27,3</a:t>
                      </a:r>
                      <a:endParaRPr lang="ru-RU" sz="1050" dirty="0"/>
                    </a:p>
                  </a:txBody>
                  <a:tcPr/>
                </a:tc>
              </a:tr>
              <a:tr h="30156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"Управление муниципальными финансами"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7708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7691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99,8</a:t>
                      </a:r>
                      <a:endParaRPr lang="ru-RU" sz="105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"Управление муниципальным долгом"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7708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7691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99,8</a:t>
                      </a:r>
                      <a:endParaRPr lang="ru-RU" sz="105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Обеспечивающая подпрограмма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236683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232823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98,4</a:t>
                      </a:r>
                      <a:endParaRPr lang="ru-RU" sz="1050" dirty="0"/>
                    </a:p>
                  </a:txBody>
                  <a:tcPr/>
                </a:tc>
              </a:tr>
              <a:tr h="50615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условий для реализации полномочий органов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236683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232823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98,4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3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7771" y="741332"/>
            <a:ext cx="10952144" cy="6220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841552"/>
              </p:ext>
            </p:extLst>
          </p:nvPr>
        </p:nvGraphicFramePr>
        <p:xfrm>
          <a:off x="686603" y="1371600"/>
          <a:ext cx="10549888" cy="4334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35873"/>
                <a:gridCol w="1475198"/>
                <a:gridCol w="2342961"/>
                <a:gridCol w="1995856"/>
              </a:tblGrid>
              <a:tr h="49971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7526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1050" dirty="0" err="1" smtClean="0"/>
                        <a:t>медиасреды</a:t>
                      </a:r>
                      <a:r>
                        <a:rPr lang="ru-RU" sz="1050" dirty="0" smtClean="0"/>
                        <a:t>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3670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3248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88,5</a:t>
                      </a:r>
                      <a:endParaRPr lang="ru-RU" sz="1050" dirty="0"/>
                    </a:p>
                  </a:txBody>
                  <a:tcPr/>
                </a:tc>
              </a:tr>
              <a:tr h="34218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"Информирование населения об основных событиях социально-экономического развития и общественно-политической жизни"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3530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3166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89,7</a:t>
                      </a:r>
                      <a:endParaRPr lang="ru-RU" sz="1050" dirty="0"/>
                    </a:p>
                  </a:txBody>
                  <a:tcPr/>
                </a:tc>
              </a:tr>
              <a:tr h="34218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создания и эксплуатации сети объектов наружной рекламы"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140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59</a:t>
                      </a:r>
                      <a:endParaRPr lang="ru-RU" sz="1050" dirty="0"/>
                    </a:p>
                  </a:txBody>
                  <a:tcPr/>
                </a:tc>
              </a:tr>
              <a:tr h="37503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"Эффективное местное самоуправление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5197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3492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75,8</a:t>
                      </a:r>
                      <a:endParaRPr lang="ru-RU" sz="1050" dirty="0"/>
                    </a:p>
                  </a:txBody>
                  <a:tcPr/>
                </a:tc>
              </a:tr>
              <a:tr h="27687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"Молодежь Подмосковья"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6847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и проведение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4182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38793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Обеспечивающая подпрограмма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2736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66847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"Осуществление первичного воинского учета на территориях, где отсутствуют военные комиссариаты"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2736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2736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0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10952144" cy="6220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"Развитие и функционирование дорожно-транспортного комплекса"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703306"/>
              </p:ext>
            </p:extLst>
          </p:nvPr>
        </p:nvGraphicFramePr>
        <p:xfrm>
          <a:off x="896280" y="1447800"/>
          <a:ext cx="10407058" cy="41739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71756"/>
                <a:gridCol w="1455226"/>
                <a:gridCol w="2311241"/>
                <a:gridCol w="1968835"/>
              </a:tblGrid>
              <a:tr h="85412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8952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"Пассажирский транспорт общего пользования"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83605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68875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82,4</a:t>
                      </a:r>
                      <a:endParaRPr lang="ru-RU" sz="1050" dirty="0"/>
                    </a:p>
                  </a:txBody>
                  <a:tcPr/>
                </a:tc>
              </a:tr>
              <a:tr h="80747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транспортного обслуживания населения по муниципальным маршрутам регулярных перевозок по регулируемым тарифам в соответствии с муниципальными контрактами и договорами на выполнение работ по перевозке пассажиров"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83605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68875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82,4</a:t>
                      </a:r>
                      <a:endParaRPr lang="ru-RU" sz="1050" dirty="0"/>
                    </a:p>
                  </a:txBody>
                  <a:tcPr/>
                </a:tc>
              </a:tr>
              <a:tr h="46839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"Дороги Подмосковья"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76437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72727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95,2</a:t>
                      </a:r>
                      <a:endParaRPr lang="ru-RU" sz="1050" dirty="0"/>
                    </a:p>
                  </a:txBody>
                  <a:tcPr/>
                </a:tc>
              </a:tr>
              <a:tr h="65228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"Строительство и реконструкция автомобильных дорог местного значения"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9615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9096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94,6</a:t>
                      </a:r>
                      <a:endParaRPr lang="ru-RU" sz="1050" dirty="0"/>
                    </a:p>
                  </a:txBody>
                  <a:tcPr/>
                </a:tc>
              </a:tr>
              <a:tr h="90216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"Ремонт, капитальный ремонт сети автомобильных дорог, мостов и путепроводов местного значения"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66822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63631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95,2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5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9927" y="752861"/>
            <a:ext cx="10952144" cy="30809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"Цифровое муниципальное образование"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26358"/>
              </p:ext>
            </p:extLst>
          </p:nvPr>
        </p:nvGraphicFramePr>
        <p:xfrm>
          <a:off x="914400" y="1083613"/>
          <a:ext cx="10276672" cy="49303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13225"/>
                <a:gridCol w="1436995"/>
                <a:gridCol w="2282283"/>
                <a:gridCol w="1944169"/>
              </a:tblGrid>
              <a:tr h="70194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6107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39044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38067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97,5</a:t>
                      </a:r>
                      <a:endParaRPr lang="ru-RU" sz="1050" dirty="0"/>
                    </a:p>
                  </a:txBody>
                  <a:tcPr/>
                </a:tc>
              </a:tr>
              <a:tr h="37185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"Организация деятельности многофункциональных центров предоставления государственных и муниципальных услуг"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39044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38067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97,5</a:t>
                      </a:r>
                      <a:endParaRPr lang="ru-RU" sz="1050" dirty="0"/>
                    </a:p>
                  </a:txBody>
                  <a:tcPr/>
                </a:tc>
              </a:tr>
              <a:tr h="51646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"Развитие информационной и технологической инфраструктуры экосистемы цифровой экономики муниципального образования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4539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3950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87</a:t>
                      </a:r>
                      <a:endParaRPr lang="ru-RU" sz="1050" dirty="0"/>
                    </a:p>
                  </a:txBody>
                  <a:tcPr/>
                </a:tc>
              </a:tr>
              <a:tr h="27731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"Информационная инфраструктура"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1661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1408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85</a:t>
                      </a:r>
                      <a:endParaRPr lang="ru-RU" sz="1050" dirty="0"/>
                    </a:p>
                  </a:txBody>
                  <a:tcPr/>
                </a:tc>
              </a:tr>
              <a:tr h="33743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"Информационная безопасность"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620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579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93,4</a:t>
                      </a:r>
                      <a:endParaRPr lang="ru-RU" sz="1050" dirty="0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"Цифровое государственное управление"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350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29</a:t>
                      </a:r>
                      <a:endParaRPr lang="ru-RU" sz="1050" dirty="0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"Информационная инфраструктура"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489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489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"Цифровое государственное управление"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47478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"Цифровая образовательная среда"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598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553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93,4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4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66800" y="769803"/>
            <a:ext cx="9448801" cy="30809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"Архитектура и градостроительство"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931817"/>
              </p:ext>
            </p:extLst>
          </p:nvPr>
        </p:nvGraphicFramePr>
        <p:xfrm>
          <a:off x="1371601" y="1600200"/>
          <a:ext cx="9448800" cy="2895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41591"/>
                <a:gridCol w="1321232"/>
                <a:gridCol w="2098428"/>
                <a:gridCol w="1787549"/>
              </a:tblGrid>
              <a:tr h="104796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88773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"Реализация политики пространственного развития"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  <a:tr h="95989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474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100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9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3410" y="685800"/>
            <a:ext cx="10892790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 algn="ctr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"Формирование современной комфортной городской среды</a:t>
            </a:r>
            <a:r>
              <a:rPr lang="ru-RU" sz="2000" b="1" dirty="0" smtClean="0"/>
              <a:t>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110805"/>
              </p:ext>
            </p:extLst>
          </p:nvPr>
        </p:nvGraphicFramePr>
        <p:xfrm>
          <a:off x="1143000" y="1447800"/>
          <a:ext cx="9597576" cy="43412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08377"/>
                <a:gridCol w="1342036"/>
                <a:gridCol w="2131467"/>
                <a:gridCol w="1815696"/>
              </a:tblGrid>
              <a:tr h="65764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9419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"Комфортная городская среда"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241669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241253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99,8</a:t>
                      </a:r>
                      <a:endParaRPr lang="ru-RU" sz="1050" dirty="0"/>
                    </a:p>
                  </a:txBody>
                  <a:tcPr/>
                </a:tc>
              </a:tr>
              <a:tr h="33175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"Благоустройство общественных территорий муниципальных образований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28088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277732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98,7</a:t>
                      </a:r>
                      <a:endParaRPr lang="ru-RU" sz="1050" dirty="0"/>
                    </a:p>
                  </a:txBody>
                  <a:tcPr/>
                </a:tc>
              </a:tr>
              <a:tr h="21136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Федеральный проект "Формирование комфортной городской среды"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213581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213521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20415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"Благоустройство территорий"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101226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101187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79168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"Обеспечение комфортной среды проживания на территории муниципального образования"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101226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101187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99,9</a:t>
                      </a:r>
                      <a:endParaRPr lang="ru-RU" sz="1050" dirty="0"/>
                    </a:p>
                  </a:txBody>
                  <a:tcPr/>
                </a:tc>
              </a:tr>
              <a:tr h="79168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 Подпрограмма "Создание условий для обеспечения комфортного проживания жителей в многоквартирных домах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227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94,3</a:t>
                      </a:r>
                      <a:endParaRPr lang="ru-RU" sz="1050" dirty="0"/>
                    </a:p>
                  </a:txBody>
                  <a:tcPr/>
                </a:tc>
              </a:tr>
              <a:tr h="791686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"Создание благоприятных условий для проживания граждан в многоквартирных домах, расположенных на территории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227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94,3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3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763328"/>
            <a:ext cx="10416127" cy="31457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08305">
              <a:lnSpc>
                <a:spcPct val="102200"/>
              </a:lnSpc>
              <a:spcBef>
                <a:spcPts val="5"/>
              </a:spcBef>
            </a:pPr>
            <a:r>
              <a:rPr lang="ru-RU" sz="2000" b="1" dirty="0"/>
              <a:t>Муниципальная программа "Переселение граждан из аварийного жилищного фонда"</a:t>
            </a:r>
            <a:endParaRPr sz="2000" b="1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3153155"/>
            <a:ext cx="12192000" cy="607060"/>
            <a:chOff x="0" y="3153155"/>
            <a:chExt cx="12192000" cy="607060"/>
          </a:xfrm>
        </p:grpSpPr>
        <p:sp>
          <p:nvSpPr>
            <p:cNvPr id="10" name="object 10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35744"/>
              </p:ext>
            </p:extLst>
          </p:nvPr>
        </p:nvGraphicFramePr>
        <p:xfrm>
          <a:off x="1371599" y="1514854"/>
          <a:ext cx="9501727" cy="32766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65350"/>
                <a:gridCol w="1328634"/>
                <a:gridCol w="2110180"/>
                <a:gridCol w="1797563"/>
              </a:tblGrid>
              <a:tr h="954977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Наименование программ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Уточненный план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Фактическое исполнение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</a:rPr>
                        <a:t>% исполнения уточненного плана</a:t>
                      </a:r>
                      <a:endParaRPr lang="ru-RU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733144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Подпрограмма "Обеспечение мероприятий по переселению граждан из аварийного жилищного фонда в Московской области"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27893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13706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49,1</a:t>
                      </a:r>
                      <a:endParaRPr lang="ru-RU" sz="1050" dirty="0"/>
                    </a:p>
                  </a:txBody>
                  <a:tcPr/>
                </a:tc>
              </a:tr>
              <a:tr h="158848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Основное мероприятие "Переселение граждан из многоквартирных жилых домов, признанных аварийными в установленном законодательством порядке в рамках Адресной программы Московской области "Переселение граждан из аварийного жилищного фонда в Московской области на 2016-2021 годы"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27893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13706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49,1</a:t>
                      </a:r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65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533400"/>
            <a:ext cx="1089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Результаты реализации муниципальных программ городского округа Зарайск Московской области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195013"/>
              </p:ext>
            </p:extLst>
          </p:nvPr>
        </p:nvGraphicFramePr>
        <p:xfrm>
          <a:off x="914400" y="1295400"/>
          <a:ext cx="10363200" cy="498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Лист" r:id="rId3" imgW="9343898" imgH="4914810" progId="Excel.Sheet.12">
                  <p:embed/>
                </p:oleObj>
              </mc:Choice>
              <mc:Fallback>
                <p:oleObj name="Лист" r:id="rId3" imgW="9343898" imgH="49148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295400"/>
                        <a:ext cx="10363200" cy="4982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7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1027357"/>
            <a:ext cx="108943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0" dirty="0"/>
              <a:t>Понятия </a:t>
            </a:r>
            <a:r>
              <a:rPr sz="6000" b="1" dirty="0"/>
              <a:t>и</a:t>
            </a:r>
            <a:r>
              <a:rPr sz="6000" b="1" spc="-130" dirty="0"/>
              <a:t> </a:t>
            </a:r>
            <a:r>
              <a:rPr sz="6000" b="1" spc="-85" dirty="0"/>
              <a:t>термины</a:t>
            </a:r>
            <a:endParaRPr sz="60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992835" y="2388668"/>
            <a:ext cx="10213340" cy="355282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8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200" b="1" spc="20" dirty="0">
                <a:solidFill>
                  <a:srgbClr val="432B1F"/>
                </a:solidFill>
                <a:latin typeface="Times New Roman"/>
                <a:cs typeface="Times New Roman"/>
              </a:rPr>
              <a:t>Профицит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превышение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доходов 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над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его</a:t>
            </a:r>
            <a:r>
              <a:rPr sz="2200" b="1" spc="39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расходами;</a:t>
            </a:r>
            <a:endParaRPr sz="2200">
              <a:latin typeface="Times New Roman"/>
              <a:cs typeface="Times New Roman"/>
            </a:endParaRPr>
          </a:p>
          <a:p>
            <a:pPr marL="299085" marR="294640" indent="-287020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Источники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финансирования </a:t>
            </a:r>
            <a:r>
              <a:rPr sz="22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дефицита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средства, </a:t>
            </a:r>
            <a:r>
              <a:rPr sz="2200" b="1" spc="-55" dirty="0">
                <a:solidFill>
                  <a:srgbClr val="432B1F"/>
                </a:solidFill>
                <a:latin typeface="Times New Roman"/>
                <a:cs typeface="Times New Roman"/>
              </a:rPr>
              <a:t>привлекаемые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бюджет </a:t>
            </a:r>
            <a:r>
              <a:rPr sz="2200" b="1" spc="-90" dirty="0">
                <a:solidFill>
                  <a:srgbClr val="432B1F"/>
                </a:solidFill>
                <a:latin typeface="Times New Roman"/>
                <a:cs typeface="Times New Roman"/>
              </a:rPr>
              <a:t>для</a:t>
            </a:r>
            <a:r>
              <a:rPr sz="2200" b="1" spc="-18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покрытиядефицита;</a:t>
            </a:r>
            <a:endParaRPr sz="22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090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  <a:tab pos="2106295" algn="l"/>
                <a:tab pos="3475354" algn="l"/>
                <a:tab pos="3815079" algn="l"/>
                <a:tab pos="5083175" algn="l"/>
                <a:tab pos="6647180" algn="l"/>
                <a:tab pos="7889240" algn="l"/>
                <a:tab pos="8299450" algn="l"/>
              </a:tabLst>
            </a:pP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	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бюджета	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-	</a:t>
            </a: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процесс	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получения	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доходов	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	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осуществление</a:t>
            </a:r>
            <a:endParaRPr sz="22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расходов,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предусмотренных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утвержденном</a:t>
            </a:r>
            <a:r>
              <a:rPr sz="2200" b="1" spc="10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бюджете;</a:t>
            </a:r>
            <a:endParaRPr sz="2200">
              <a:latin typeface="Times New Roman"/>
              <a:cs typeface="Times New Roman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1105"/>
              </a:spcBef>
              <a:buClr>
                <a:srgbClr val="E28312"/>
              </a:buClr>
              <a:buSzPct val="113636"/>
              <a:buFont typeface="Arial"/>
              <a:buChar char="•"/>
              <a:tabLst>
                <a:tab pos="299720" algn="l"/>
              </a:tabLst>
            </a:pP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Бюджетная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классификация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Российской Федерации -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группировка 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доходов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расходов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всех </a:t>
            </a:r>
            <a:r>
              <a:rPr sz="22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уровней 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бюджетной </a:t>
            </a:r>
            <a:r>
              <a:rPr sz="22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системы </a:t>
            </a:r>
            <a:r>
              <a:rPr sz="2200" b="1" dirty="0">
                <a:solidFill>
                  <a:srgbClr val="432B1F"/>
                </a:solidFill>
                <a:latin typeface="Times New Roman"/>
                <a:cs typeface="Times New Roman"/>
              </a:rPr>
              <a:t>РФ,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а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также </a:t>
            </a:r>
            <a:r>
              <a:rPr sz="22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источников 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финансирования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дефицитов </a:t>
            </a:r>
            <a:r>
              <a:rPr sz="22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этих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бюджетов, </a:t>
            </a:r>
            <a:r>
              <a:rPr sz="2200" b="1" spc="-50" dirty="0">
                <a:solidFill>
                  <a:srgbClr val="432B1F"/>
                </a:solidFill>
                <a:latin typeface="Times New Roman"/>
                <a:cs typeface="Times New Roman"/>
              </a:rPr>
              <a:t>используемая </a:t>
            </a:r>
            <a:r>
              <a:rPr sz="2200" b="1" spc="-80" dirty="0">
                <a:solidFill>
                  <a:srgbClr val="432B1F"/>
                </a:solidFill>
                <a:latin typeface="Times New Roman"/>
                <a:cs typeface="Times New Roman"/>
              </a:rPr>
              <a:t>для </a:t>
            </a:r>
            <a:r>
              <a:rPr sz="22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составления </a:t>
            </a:r>
            <a:r>
              <a:rPr sz="22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  </a:t>
            </a:r>
            <a:r>
              <a:rPr sz="2200" b="1" spc="-30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исполнения</a:t>
            </a:r>
            <a:r>
              <a:rPr sz="2200" b="1" spc="1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rgbClr val="432B1F"/>
                </a:solidFill>
                <a:latin typeface="Times New Roman"/>
                <a:cs typeface="Times New Roman"/>
              </a:rPr>
              <a:t>бюджетов.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36546"/>
              </p:ext>
            </p:extLst>
          </p:nvPr>
        </p:nvGraphicFramePr>
        <p:xfrm>
          <a:off x="609600" y="381000"/>
          <a:ext cx="11049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Лист" r:id="rId3" imgW="9343898" imgH="6153030" progId="Excel.Sheet.12">
                  <p:embed/>
                </p:oleObj>
              </mc:Choice>
              <mc:Fallback>
                <p:oleObj name="Лист" r:id="rId3" imgW="9343898" imgH="61530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81000"/>
                        <a:ext cx="11049000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86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41341"/>
              </p:ext>
            </p:extLst>
          </p:nvPr>
        </p:nvGraphicFramePr>
        <p:xfrm>
          <a:off x="685800" y="685800"/>
          <a:ext cx="1084631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5" name="Лист" r:id="rId3" imgW="9343898" imgH="4581630" progId="Excel.Sheet.12">
                  <p:embed/>
                </p:oleObj>
              </mc:Choice>
              <mc:Fallback>
                <p:oleObj name="Лист" r:id="rId3" imgW="9343898" imgH="45816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85800"/>
                        <a:ext cx="1084631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7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168414"/>
              </p:ext>
            </p:extLst>
          </p:nvPr>
        </p:nvGraphicFramePr>
        <p:xfrm>
          <a:off x="685800" y="620208"/>
          <a:ext cx="10896600" cy="56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Лист" r:id="rId3" imgW="9343898" imgH="5295780" progId="Excel.Sheet.12">
                  <p:embed/>
                </p:oleObj>
              </mc:Choice>
              <mc:Fallback>
                <p:oleObj name="Лист" r:id="rId3" imgW="9343898" imgH="5295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20208"/>
                        <a:ext cx="10896600" cy="56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5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395437"/>
              </p:ext>
            </p:extLst>
          </p:nvPr>
        </p:nvGraphicFramePr>
        <p:xfrm>
          <a:off x="762000" y="533400"/>
          <a:ext cx="107442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Лист" r:id="rId3" imgW="9343898" imgH="5152950" progId="Excel.Sheet.12">
                  <p:embed/>
                </p:oleObj>
              </mc:Choice>
              <mc:Fallback>
                <p:oleObj name="Лист" r:id="rId3" imgW="9343898" imgH="5152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533400"/>
                        <a:ext cx="107442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4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983485"/>
              </p:ext>
            </p:extLst>
          </p:nvPr>
        </p:nvGraphicFramePr>
        <p:xfrm>
          <a:off x="762000" y="533400"/>
          <a:ext cx="107442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Лист" r:id="rId3" imgW="9343898" imgH="6677100" progId="Excel.Sheet.12">
                  <p:embed/>
                </p:oleObj>
              </mc:Choice>
              <mc:Fallback>
                <p:oleObj name="Лист" r:id="rId3" imgW="9343898" imgH="6677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533400"/>
                        <a:ext cx="10744200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60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533477"/>
              </p:ext>
            </p:extLst>
          </p:nvPr>
        </p:nvGraphicFramePr>
        <p:xfrm>
          <a:off x="533400" y="304800"/>
          <a:ext cx="11125200" cy="5943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Лист" r:id="rId3" imgW="9343898" imgH="6296130" progId="Excel.Sheet.12">
                  <p:embed/>
                </p:oleObj>
              </mc:Choice>
              <mc:Fallback>
                <p:oleObj name="Лист" r:id="rId3" imgW="9343898" imgH="62961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304800"/>
                        <a:ext cx="11125200" cy="5943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64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111956"/>
              </p:ext>
            </p:extLst>
          </p:nvPr>
        </p:nvGraphicFramePr>
        <p:xfrm>
          <a:off x="533400" y="209550"/>
          <a:ext cx="10972800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Лист" r:id="rId3" imgW="9343898" imgH="6438960" progId="Excel.Sheet.12">
                  <p:embed/>
                </p:oleObj>
              </mc:Choice>
              <mc:Fallback>
                <p:oleObj name="Лист" r:id="rId3" imgW="9343898" imgH="64389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209550"/>
                        <a:ext cx="10972800" cy="611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0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921377"/>
              </p:ext>
            </p:extLst>
          </p:nvPr>
        </p:nvGraphicFramePr>
        <p:xfrm>
          <a:off x="673576" y="685800"/>
          <a:ext cx="10832624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3" name="Лист" r:id="rId3" imgW="9343898" imgH="4724460" progId="Excel.Sheet.12">
                  <p:embed/>
                </p:oleObj>
              </mc:Choice>
              <mc:Fallback>
                <p:oleObj name="Лист" r:id="rId3" imgW="9343898" imgH="4724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3576" y="685800"/>
                        <a:ext cx="10832624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4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863145"/>
              </p:ext>
            </p:extLst>
          </p:nvPr>
        </p:nvGraphicFramePr>
        <p:xfrm>
          <a:off x="609600" y="603120"/>
          <a:ext cx="10972800" cy="556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6" name="Лист" r:id="rId3" imgW="9343898" imgH="4810050" progId="Excel.Sheet.12">
                  <p:embed/>
                </p:oleObj>
              </mc:Choice>
              <mc:Fallback>
                <p:oleObj name="Лист" r:id="rId3" imgW="9343898" imgH="48100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603120"/>
                        <a:ext cx="10972800" cy="5569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20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59529"/>
              </p:ext>
            </p:extLst>
          </p:nvPr>
        </p:nvGraphicFramePr>
        <p:xfrm>
          <a:off x="762000" y="1066800"/>
          <a:ext cx="10515600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Лист" r:id="rId3" imgW="9343898" imgH="1438290" progId="Excel.Sheet.12">
                  <p:embed/>
                </p:oleObj>
              </mc:Choice>
              <mc:Fallback>
                <p:oleObj name="Лист" r:id="rId3" imgW="9343898" imgH="14382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066800"/>
                        <a:ext cx="10515600" cy="277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30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803148"/>
            <a:ext cx="109327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/>
              <a:t>Основные </a:t>
            </a:r>
            <a:r>
              <a:rPr sz="4800" b="1" spc="-70" dirty="0"/>
              <a:t>показатели</a:t>
            </a:r>
            <a:r>
              <a:rPr sz="4800" b="1" spc="-280" dirty="0"/>
              <a:t> </a:t>
            </a:r>
            <a:r>
              <a:rPr sz="4800" b="1" spc="-35" dirty="0"/>
              <a:t>исполнения</a:t>
            </a:r>
            <a:endParaRPr sz="48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4894896" y="1466979"/>
            <a:ext cx="333470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40" dirty="0" smtClean="0">
                <a:solidFill>
                  <a:schemeClr val="bg1"/>
                </a:solidFill>
                <a:latin typeface="+mj-lt"/>
                <a:cs typeface="Times New Roman"/>
              </a:rPr>
              <a:t>б</a:t>
            </a:r>
            <a:r>
              <a:rPr sz="4800" b="1" spc="-229" dirty="0" smtClean="0">
                <a:solidFill>
                  <a:schemeClr val="bg1"/>
                </a:solidFill>
                <a:latin typeface="+mj-lt"/>
                <a:cs typeface="Times New Roman"/>
              </a:rPr>
              <a:t>ю</a:t>
            </a:r>
            <a:r>
              <a:rPr sz="4800" b="1" spc="35" dirty="0" smtClean="0">
                <a:solidFill>
                  <a:schemeClr val="bg1"/>
                </a:solidFill>
                <a:latin typeface="+mj-lt"/>
                <a:cs typeface="Times New Roman"/>
              </a:rPr>
              <a:t>д</a:t>
            </a:r>
            <a:r>
              <a:rPr sz="4800" b="1" spc="-5" dirty="0" smtClean="0">
                <a:solidFill>
                  <a:schemeClr val="bg1"/>
                </a:solidFill>
                <a:latin typeface="+mj-lt"/>
                <a:cs typeface="Times New Roman"/>
              </a:rPr>
              <a:t>ж</a:t>
            </a:r>
            <a:r>
              <a:rPr sz="4800" b="1" spc="30" dirty="0" smtClean="0">
                <a:solidFill>
                  <a:schemeClr val="bg1"/>
                </a:solidFill>
                <a:latin typeface="+mj-lt"/>
                <a:cs typeface="Times New Roman"/>
              </a:rPr>
              <a:t>е</a:t>
            </a:r>
            <a:r>
              <a:rPr sz="4800" b="1" spc="95" dirty="0" smtClean="0">
                <a:solidFill>
                  <a:schemeClr val="bg1"/>
                </a:solidFill>
                <a:latin typeface="+mj-lt"/>
                <a:cs typeface="Times New Roman"/>
              </a:rPr>
              <a:t>т</a:t>
            </a:r>
            <a:r>
              <a:rPr sz="4800" b="1" dirty="0" smtClean="0">
                <a:solidFill>
                  <a:schemeClr val="bg1"/>
                </a:solidFill>
                <a:latin typeface="+mj-lt"/>
                <a:cs typeface="Times New Roman"/>
              </a:rPr>
              <a:t>а</a:t>
            </a:r>
            <a:endParaRPr sz="48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48800" y="2093134"/>
            <a:ext cx="23837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тыс.</a:t>
            </a:r>
            <a:r>
              <a:rPr sz="2000" b="1" spc="-16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2000" b="1" spc="-85" dirty="0">
                <a:solidFill>
                  <a:srgbClr val="432B1F"/>
                </a:solidFill>
                <a:latin typeface="Times New Roman"/>
                <a:cs typeface="Times New Roman"/>
              </a:rPr>
              <a:t>рублей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9555" y="2578607"/>
            <a:ext cx="3113405" cy="966469"/>
          </a:xfrm>
          <a:prstGeom prst="rect">
            <a:avLst/>
          </a:prstGeom>
          <a:solidFill>
            <a:srgbClr val="855440"/>
          </a:solidFill>
        </p:spPr>
        <p:txBody>
          <a:bodyPr vert="horz" wrap="square" lIns="0" tIns="157480" rIns="0" bIns="0" rtlCol="0">
            <a:spAutoFit/>
          </a:bodyPr>
          <a:lstStyle/>
          <a:p>
            <a:pPr marL="469265">
              <a:lnSpc>
                <a:spcPct val="100000"/>
              </a:lnSpc>
              <a:spcBef>
                <a:spcPts val="1240"/>
              </a:spcBef>
            </a:pPr>
            <a:r>
              <a:rPr sz="33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Показатель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9555" y="3544823"/>
            <a:ext cx="3113405" cy="2308860"/>
          </a:xfrm>
          <a:prstGeom prst="rect">
            <a:avLst/>
          </a:prstGeom>
          <a:solidFill>
            <a:srgbClr val="D9D1CE"/>
          </a:solidFill>
        </p:spPr>
        <p:txBody>
          <a:bodyPr vert="horz" wrap="square" lIns="0" tIns="46990" rIns="0" bIns="0" rtlCol="0">
            <a:spAutoFit/>
          </a:bodyPr>
          <a:lstStyle/>
          <a:p>
            <a:pPr marL="471170" indent="-288290">
              <a:lnSpc>
                <a:spcPts val="3929"/>
              </a:lnSpc>
              <a:spcBef>
                <a:spcPts val="370"/>
              </a:spcBef>
              <a:buFont typeface="Times New Roman"/>
              <a:buChar char="•"/>
              <a:tabLst>
                <a:tab pos="471170" algn="l"/>
              </a:tabLst>
            </a:pPr>
            <a:r>
              <a:rPr sz="3300" b="1" spc="-30" dirty="0">
                <a:latin typeface="Times New Roman"/>
                <a:cs typeface="Times New Roman"/>
              </a:rPr>
              <a:t>Доходы</a:t>
            </a:r>
            <a:endParaRPr sz="3300" dirty="0">
              <a:latin typeface="Times New Roman"/>
              <a:cs typeface="Times New Roman"/>
            </a:endParaRPr>
          </a:p>
          <a:p>
            <a:pPr marL="471170" indent="-288290">
              <a:lnSpc>
                <a:spcPts val="3900"/>
              </a:lnSpc>
              <a:buFont typeface="Times New Roman"/>
              <a:buChar char="•"/>
              <a:tabLst>
                <a:tab pos="471170" algn="l"/>
              </a:tabLst>
            </a:pPr>
            <a:r>
              <a:rPr sz="3300" b="1" spc="-50" dirty="0">
                <a:latin typeface="Times New Roman"/>
                <a:cs typeface="Times New Roman"/>
              </a:rPr>
              <a:t>Расходы</a:t>
            </a:r>
            <a:endParaRPr sz="3300" dirty="0">
              <a:latin typeface="Times New Roman"/>
              <a:cs typeface="Times New Roman"/>
            </a:endParaRPr>
          </a:p>
          <a:p>
            <a:pPr marL="471170" indent="-288290">
              <a:lnSpc>
                <a:spcPts val="3929"/>
              </a:lnSpc>
              <a:buFont typeface="Times New Roman"/>
              <a:buChar char="•"/>
              <a:tabLst>
                <a:tab pos="471170" algn="l"/>
              </a:tabLst>
            </a:pPr>
            <a:r>
              <a:rPr sz="3300" b="1" spc="155" dirty="0">
                <a:latin typeface="Times New Roman"/>
                <a:cs typeface="Times New Roman"/>
              </a:rPr>
              <a:t>Дефицит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2188" y="2578607"/>
            <a:ext cx="3112135" cy="966469"/>
          </a:xfrm>
          <a:prstGeom prst="rect">
            <a:avLst/>
          </a:prstGeom>
          <a:solidFill>
            <a:srgbClr val="855440"/>
          </a:solidFill>
        </p:spPr>
        <p:txBody>
          <a:bodyPr vert="horz" wrap="square" lIns="0" tIns="15748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40"/>
              </a:spcBef>
            </a:pPr>
            <a:r>
              <a:rPr sz="33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План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1713" y="3544823"/>
            <a:ext cx="3112135" cy="1547860"/>
          </a:xfrm>
          <a:prstGeom prst="rect">
            <a:avLst/>
          </a:prstGeom>
          <a:solidFill>
            <a:srgbClr val="D9D1CE"/>
          </a:solidFill>
        </p:spPr>
        <p:txBody>
          <a:bodyPr vert="horz" wrap="square" lIns="0" tIns="46990" rIns="0" bIns="0" rtlCol="0">
            <a:spAutoFit/>
          </a:bodyPr>
          <a:lstStyle/>
          <a:p>
            <a:pPr marL="892175" indent="-287020">
              <a:lnSpc>
                <a:spcPts val="3929"/>
              </a:lnSpc>
              <a:spcBef>
                <a:spcPts val="370"/>
              </a:spcBef>
              <a:buFont typeface="Times New Roman"/>
              <a:buChar char="•"/>
              <a:tabLst>
                <a:tab pos="892175" algn="l"/>
              </a:tabLst>
            </a:pPr>
            <a:r>
              <a:rPr lang="ru-RU" sz="3300" b="1" spc="-140" dirty="0" smtClean="0">
                <a:latin typeface="Times New Roman"/>
                <a:cs typeface="Times New Roman"/>
              </a:rPr>
              <a:t>2739316</a:t>
            </a:r>
            <a:endParaRPr sz="3300" dirty="0">
              <a:latin typeface="Times New Roman"/>
              <a:cs typeface="Times New Roman"/>
            </a:endParaRPr>
          </a:p>
          <a:p>
            <a:pPr marL="907415" indent="-285115">
              <a:lnSpc>
                <a:spcPts val="3900"/>
              </a:lnSpc>
              <a:buFont typeface="Times New Roman"/>
              <a:buChar char="•"/>
              <a:tabLst>
                <a:tab pos="907415" algn="l"/>
              </a:tabLst>
            </a:pPr>
            <a:r>
              <a:rPr lang="ru-RU" sz="3300" b="1" spc="-160" dirty="0" smtClean="0">
                <a:latin typeface="Times New Roman"/>
                <a:cs typeface="Times New Roman"/>
              </a:rPr>
              <a:t>2813880</a:t>
            </a:r>
            <a:endParaRPr sz="3300" dirty="0">
              <a:latin typeface="Times New Roman"/>
              <a:cs typeface="Times New Roman"/>
            </a:endParaRPr>
          </a:p>
          <a:p>
            <a:pPr marL="1056640" lvl="1" indent="-287655">
              <a:lnSpc>
                <a:spcPts val="3929"/>
              </a:lnSpc>
              <a:buFont typeface="Times New Roman"/>
              <a:buChar char="•"/>
              <a:tabLst>
                <a:tab pos="1057275" algn="l"/>
              </a:tabLst>
            </a:pPr>
            <a:r>
              <a:rPr sz="3300" b="1" spc="-50" dirty="0" smtClean="0">
                <a:latin typeface="Times New Roman"/>
                <a:cs typeface="Times New Roman"/>
              </a:rPr>
              <a:t>-</a:t>
            </a:r>
            <a:r>
              <a:rPr lang="ru-RU" sz="3300" b="1" spc="-50" dirty="0" smtClean="0">
                <a:latin typeface="Times New Roman"/>
                <a:cs typeface="Times New Roman"/>
              </a:rPr>
              <a:t>74564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83295" y="2578607"/>
            <a:ext cx="3113405" cy="966469"/>
          </a:xfrm>
          <a:prstGeom prst="rect">
            <a:avLst/>
          </a:prstGeom>
          <a:solidFill>
            <a:srgbClr val="855440"/>
          </a:solidFill>
        </p:spPr>
        <p:txBody>
          <a:bodyPr vert="horz" wrap="square" lIns="0" tIns="157480" rIns="0" bIns="0" rtlCol="0">
            <a:spAutoFit/>
          </a:bodyPr>
          <a:lstStyle/>
          <a:p>
            <a:pPr marL="392430">
              <a:lnSpc>
                <a:spcPct val="100000"/>
              </a:lnSpc>
              <a:spcBef>
                <a:spcPts val="1240"/>
              </a:spcBef>
            </a:pPr>
            <a:r>
              <a:rPr sz="33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3295" y="3544823"/>
            <a:ext cx="3113405" cy="1547860"/>
          </a:xfrm>
          <a:prstGeom prst="rect">
            <a:avLst/>
          </a:prstGeom>
          <a:solidFill>
            <a:srgbClr val="D9D1CE"/>
          </a:solidFill>
        </p:spPr>
        <p:txBody>
          <a:bodyPr vert="horz" wrap="square" lIns="0" tIns="46990" rIns="0" bIns="0" rtlCol="0">
            <a:spAutoFit/>
          </a:bodyPr>
          <a:lstStyle/>
          <a:p>
            <a:pPr marL="894080" indent="-287020">
              <a:lnSpc>
                <a:spcPts val="3929"/>
              </a:lnSpc>
              <a:spcBef>
                <a:spcPts val="370"/>
              </a:spcBef>
              <a:buFont typeface="Times New Roman"/>
              <a:buChar char="•"/>
              <a:tabLst>
                <a:tab pos="894715" algn="l"/>
              </a:tabLst>
            </a:pPr>
            <a:r>
              <a:rPr lang="ru-RU" sz="3300" b="1" spc="-160" dirty="0" smtClean="0">
                <a:latin typeface="Times New Roman"/>
                <a:cs typeface="Times New Roman"/>
              </a:rPr>
              <a:t>2705365</a:t>
            </a:r>
            <a:endParaRPr sz="3300" dirty="0">
              <a:latin typeface="Times New Roman"/>
              <a:cs typeface="Times New Roman"/>
            </a:endParaRPr>
          </a:p>
          <a:p>
            <a:pPr marL="894080" indent="-287020">
              <a:lnSpc>
                <a:spcPts val="3900"/>
              </a:lnSpc>
              <a:buFont typeface="Times New Roman"/>
              <a:buChar char="•"/>
              <a:tabLst>
                <a:tab pos="894715" algn="l"/>
              </a:tabLst>
            </a:pPr>
            <a:r>
              <a:rPr lang="ru-RU" sz="3300" b="1" spc="-160" dirty="0" smtClean="0">
                <a:latin typeface="Times New Roman"/>
                <a:cs typeface="Times New Roman"/>
              </a:rPr>
              <a:t>2738253</a:t>
            </a:r>
            <a:endParaRPr sz="3300" dirty="0">
              <a:latin typeface="Times New Roman"/>
              <a:cs typeface="Times New Roman"/>
            </a:endParaRPr>
          </a:p>
          <a:p>
            <a:pPr marL="894080" indent="-287020">
              <a:lnSpc>
                <a:spcPts val="3929"/>
              </a:lnSpc>
              <a:buFont typeface="Times New Roman"/>
              <a:buChar char="•"/>
              <a:tabLst>
                <a:tab pos="894715" algn="l"/>
              </a:tabLst>
            </a:pPr>
            <a:r>
              <a:rPr sz="3300" b="1" spc="-25" dirty="0" smtClean="0">
                <a:latin typeface="Times New Roman"/>
                <a:cs typeface="Times New Roman"/>
              </a:rPr>
              <a:t>-</a:t>
            </a:r>
            <a:r>
              <a:rPr lang="ru-RU" sz="3300" b="1" spc="-25" dirty="0" smtClean="0">
                <a:latin typeface="Times New Roman"/>
                <a:cs typeface="Times New Roman"/>
              </a:rPr>
              <a:t>32888</a:t>
            </a:r>
            <a:endParaRPr sz="3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533400"/>
            <a:ext cx="998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Распределение расходов по национальным проектам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57" y="990600"/>
            <a:ext cx="95637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744200" cy="130386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Национальный проект «Цифровая экономика»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371600"/>
            <a:ext cx="10287000" cy="4504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Обеспечение </a:t>
            </a:r>
            <a:r>
              <a:rPr lang="ru-RU" sz="1600" dirty="0"/>
              <a:t>организаций начального общего, основного общего и среднего общего образования, находящихся в ведении органов местного самоуправления муниципальных образований Московской области, доступом в информационно-телекоммуникационную сеть </a:t>
            </a:r>
            <a:r>
              <a:rPr lang="ru-RU" sz="1600" dirty="0" smtClean="0"/>
              <a:t>«Интернет»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Предоставление </a:t>
            </a:r>
            <a:r>
              <a:rPr lang="ru-RU" sz="1600" dirty="0"/>
              <a:t>доступа к электронным сервисам цифровой инфраструктуры в сфере жилищно-коммунального </a:t>
            </a:r>
            <a:r>
              <a:rPr lang="ru-RU" sz="1600" dirty="0" smtClean="0"/>
              <a:t>хозяйства</a:t>
            </a:r>
          </a:p>
          <a:p>
            <a:pPr marL="0" indent="0">
              <a:buNone/>
            </a:pPr>
            <a:endParaRPr lang="ru-RU" sz="16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00885232"/>
              </p:ext>
            </p:extLst>
          </p:nvPr>
        </p:nvGraphicFramePr>
        <p:xfrm>
          <a:off x="1371600" y="2971800"/>
          <a:ext cx="8483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5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744200" cy="1303867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Национальный проект «Образование»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371600"/>
            <a:ext cx="10287000" cy="45042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Оснащение </a:t>
            </a:r>
            <a:r>
              <a:rPr lang="ru-RU" sz="1600" dirty="0"/>
              <a:t>планшетными компьютерами общеобразовательных организаций в муниципальном образовании </a:t>
            </a:r>
            <a:r>
              <a:rPr lang="ru-RU" sz="1600" dirty="0" smtClean="0"/>
              <a:t>Московской области</a:t>
            </a:r>
          </a:p>
          <a:p>
            <a:pPr marL="0" indent="0">
              <a:buNone/>
            </a:pPr>
            <a:endParaRPr lang="ru-RU" sz="16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67709357"/>
              </p:ext>
            </p:extLst>
          </p:nvPr>
        </p:nvGraphicFramePr>
        <p:xfrm>
          <a:off x="2133600" y="2438400"/>
          <a:ext cx="8483600" cy="334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64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896600" cy="10668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Национальный проект «Жилье и городская среда»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371600"/>
            <a:ext cx="10287000" cy="45042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/>
              <a:t>Создание комфортной городской среды в малых городах и исторических поселениях - победителях Всероссийского </a:t>
            </a:r>
            <a:r>
              <a:rPr lang="ru-RU" sz="1600" dirty="0" smtClean="0"/>
              <a:t>конкурса </a:t>
            </a:r>
            <a:r>
              <a:rPr lang="ru-RU" sz="1600" dirty="0"/>
              <a:t>лучших проектов создания комфортной городской </a:t>
            </a:r>
            <a:r>
              <a:rPr lang="ru-RU" sz="1600" dirty="0" smtClean="0"/>
              <a:t>среды</a:t>
            </a:r>
          </a:p>
          <a:p>
            <a:pPr marL="0" indent="0">
              <a:buNone/>
            </a:pPr>
            <a:r>
              <a:rPr lang="ru-RU" sz="1600" dirty="0" smtClean="0"/>
              <a:t>Благоустройство </a:t>
            </a:r>
            <a:r>
              <a:rPr lang="ru-RU" sz="1600" dirty="0"/>
              <a:t>общественных территорий в малых городах и исторических поселениях–победителях Всероссийского конкурса лучших проектов создания комфортной городской </a:t>
            </a:r>
            <a:r>
              <a:rPr lang="ru-RU" sz="1600" dirty="0" smtClean="0"/>
              <a:t>среды</a:t>
            </a:r>
          </a:p>
          <a:p>
            <a:pPr marL="0" indent="0">
              <a:buNone/>
            </a:pPr>
            <a:r>
              <a:rPr lang="ru-RU" sz="1600" dirty="0"/>
              <a:t>Реализация программ формирования современной городской среды в части благоустройства общественных территорий в исторических городах федерального </a:t>
            </a:r>
            <a:r>
              <a:rPr lang="ru-RU" sz="1600" dirty="0" smtClean="0"/>
              <a:t>значения</a:t>
            </a:r>
          </a:p>
          <a:p>
            <a:pPr marL="0" indent="0">
              <a:buNone/>
            </a:pPr>
            <a:r>
              <a:rPr lang="ru-RU" sz="1600" dirty="0"/>
              <a:t>Ремонт дворовых </a:t>
            </a:r>
            <a:r>
              <a:rPr lang="ru-RU" sz="1600" dirty="0" smtClean="0"/>
              <a:t>территорий</a:t>
            </a:r>
          </a:p>
          <a:p>
            <a:pPr marL="0" indent="0">
              <a:buNone/>
            </a:pPr>
            <a:r>
              <a:rPr lang="ru-RU" sz="1600" dirty="0"/>
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25772085"/>
              </p:ext>
            </p:extLst>
          </p:nvPr>
        </p:nvGraphicFramePr>
        <p:xfrm>
          <a:off x="4343400" y="4267200"/>
          <a:ext cx="6794500" cy="174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10896600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Национальный проект «Экология»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371600"/>
            <a:ext cx="10287000" cy="45042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Проектирование </a:t>
            </a:r>
            <a:r>
              <a:rPr lang="ru-RU" sz="1600" dirty="0"/>
              <a:t>и строительство мощностей по обработке твердых коммунальных отходов и мощностей по утилизации отходов и фракций после обработки твердых коммунальных отходов</a:t>
            </a:r>
            <a:endParaRPr lang="ru-RU" sz="1600" dirty="0" smtClean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17697986"/>
              </p:ext>
            </p:extLst>
          </p:nvPr>
        </p:nvGraphicFramePr>
        <p:xfrm>
          <a:off x="2736850" y="2514600"/>
          <a:ext cx="67945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14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10896600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Национальный проект «Демография»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371600"/>
            <a:ext cx="10287000" cy="45042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Подготовка </a:t>
            </a:r>
            <a:r>
              <a:rPr lang="ru-RU" sz="1600" dirty="0"/>
              <a:t>основания, приобретение и установка плоскостных спортивных сооружений в муниципальных образованиях Московской области</a:t>
            </a:r>
            <a:endParaRPr lang="ru-RU" sz="1600" dirty="0" smtClean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59624181"/>
              </p:ext>
            </p:extLst>
          </p:nvPr>
        </p:nvGraphicFramePr>
        <p:xfrm>
          <a:off x="2736850" y="2514600"/>
          <a:ext cx="67945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7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3448" y="1447800"/>
            <a:ext cx="1014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Отремонтировано </a:t>
            </a:r>
            <a:r>
              <a:rPr lang="ru-RU" b="1" dirty="0"/>
              <a:t>8 участков региональных дорог общей протяженностью более 23 </a:t>
            </a:r>
            <a:r>
              <a:rPr lang="ru-RU" b="1" dirty="0" smtClean="0"/>
              <a:t>километров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8" y="2133600"/>
            <a:ext cx="2971800" cy="2033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4830" y="2530670"/>
            <a:ext cx="583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счет средств дорожного фонда с привлечением средств</a:t>
            </a:r>
          </a:p>
          <a:p>
            <a:r>
              <a:rPr lang="ru-RU" dirty="0" smtClean="0"/>
              <a:t> субсидии из бюджета Московской области  израсходовано</a:t>
            </a:r>
          </a:p>
          <a:p>
            <a:r>
              <a:rPr lang="ru-RU" dirty="0" smtClean="0"/>
              <a:t>28830 тыс.руб.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8" y="4167539"/>
            <a:ext cx="2971800" cy="1978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48" y="4167539"/>
            <a:ext cx="3083240" cy="2006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88" y="4167539"/>
            <a:ext cx="3197699" cy="19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1584035"/>
            <a:ext cx="1014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Строительство </a:t>
            </a:r>
            <a:r>
              <a:rPr lang="ru-RU" b="1" dirty="0" err="1" smtClean="0"/>
              <a:t>блочно</a:t>
            </a:r>
            <a:r>
              <a:rPr lang="ru-RU" b="1" dirty="0" smtClean="0"/>
              <a:t>-модульных котельных со снижением мощности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97429" y="2514600"/>
            <a:ext cx="521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строительство 5 блочно-модульных котельных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со снижением мощности </a:t>
            </a:r>
            <a:r>
              <a:rPr lang="ru-RU" dirty="0" smtClean="0"/>
              <a:t>(д. Карино, </a:t>
            </a:r>
          </a:p>
          <a:p>
            <a:r>
              <a:rPr lang="ru-RU" dirty="0" smtClean="0"/>
              <a:t>д. Ерново, д. Гололобово, д.Летуново, д. Новоселки)</a:t>
            </a:r>
          </a:p>
          <a:p>
            <a:r>
              <a:rPr lang="ru-RU" dirty="0" smtClean="0"/>
              <a:t>израсходовано 6436 тыс.руб.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53367"/>
            <a:ext cx="3100388" cy="2009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81450"/>
            <a:ext cx="3100388" cy="218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8" y="3981451"/>
            <a:ext cx="2986088" cy="2184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6" y="3981450"/>
            <a:ext cx="3048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62375" y="1390649"/>
            <a:ext cx="4595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Создание комфортной городской среды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2362200"/>
            <a:ext cx="5410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благоустройство набережной р. Осётр (часть </a:t>
            </a:r>
          </a:p>
          <a:p>
            <a:r>
              <a:rPr lang="ru-RU" dirty="0" smtClean="0"/>
              <a:t>Территории набережной от взрослого пляжа </a:t>
            </a:r>
          </a:p>
          <a:p>
            <a:r>
              <a:rPr lang="ru-RU" dirty="0" smtClean="0"/>
              <a:t>до лодочной станции израсходовано 58187,0 тыс.руб.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3485439" cy="3285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85530"/>
            <a:ext cx="5943600" cy="29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59994" y="1659642"/>
            <a:ext cx="4595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Создание комфортной городской среды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43625" y="2333923"/>
            <a:ext cx="5410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выполнение строительно-монтажных работ 2-го этапа по благоустройству парковой зоны </a:t>
            </a:r>
          </a:p>
          <a:p>
            <a:r>
              <a:rPr lang="ru-RU" dirty="0" smtClean="0"/>
              <a:t>ул. Виноградова израсходовано 85659,0 тыс.руб.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5486400" cy="3733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57253"/>
            <a:ext cx="5410201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6475"/>
            <a:chOff x="0" y="0"/>
            <a:chExt cx="12191999" cy="6856475"/>
          </a:xfrm>
        </p:grpSpPr>
        <p:sp>
          <p:nvSpPr>
            <p:cNvPr id="3" name="object 3"/>
            <p:cNvSpPr/>
            <p:nvPr/>
          </p:nvSpPr>
          <p:spPr>
            <a:xfrm>
              <a:off x="608076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800"/>
                  </a:moveTo>
                  <a:lnTo>
                    <a:pt x="10972800" y="5638800"/>
                  </a:lnTo>
                  <a:lnTo>
                    <a:pt x="109728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24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153155"/>
              <a:ext cx="762000" cy="606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9" y="3153155"/>
              <a:ext cx="75437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188952" cy="68564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8672" y="1540763"/>
              <a:ext cx="7543800" cy="3836035"/>
            </a:xfrm>
            <a:custGeom>
              <a:avLst/>
              <a:gdLst/>
              <a:ahLst/>
              <a:cxnLst/>
              <a:rect l="l" t="t" r="r" b="b"/>
              <a:pathLst>
                <a:path w="7543800" h="3836035">
                  <a:moveTo>
                    <a:pt x="0" y="3835780"/>
                  </a:moveTo>
                  <a:lnTo>
                    <a:pt x="7543800" y="3835780"/>
                  </a:lnTo>
                  <a:lnTo>
                    <a:pt x="7543800" y="0"/>
                  </a:lnTo>
                  <a:lnTo>
                    <a:pt x="0" y="0"/>
                  </a:lnTo>
                  <a:lnTo>
                    <a:pt x="0" y="3835780"/>
                  </a:lnTo>
                  <a:close/>
                </a:path>
              </a:pathLst>
            </a:custGeom>
            <a:ln w="1524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147060"/>
              <a:ext cx="2461260" cy="6126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36835" y="3147060"/>
              <a:ext cx="2455164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19400" y="1894153"/>
            <a:ext cx="6400800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7620" algn="ctr">
              <a:lnSpc>
                <a:spcPct val="100000"/>
              </a:lnSpc>
              <a:spcBef>
                <a:spcPts val="100"/>
              </a:spcBef>
            </a:pPr>
            <a:r>
              <a:rPr sz="5400" b="1" spc="25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  </a:t>
            </a:r>
            <a:r>
              <a:rPr sz="54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</a:t>
            </a:r>
            <a:r>
              <a:rPr sz="5400" b="1" spc="-8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5400" b="1" spc="-45" dirty="0">
                <a:solidFill>
                  <a:srgbClr val="432B1F"/>
                </a:solidFill>
                <a:latin typeface="Times New Roman"/>
                <a:cs typeface="Times New Roman"/>
              </a:rPr>
              <a:t>городского  </a:t>
            </a:r>
            <a:r>
              <a:rPr sz="54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округа </a:t>
            </a:r>
            <a:r>
              <a:rPr sz="5400" b="1" spc="5" dirty="0">
                <a:solidFill>
                  <a:srgbClr val="432B1F"/>
                </a:solidFill>
                <a:latin typeface="Times New Roman"/>
                <a:cs typeface="Times New Roman"/>
              </a:rPr>
              <a:t>Зарайск </a:t>
            </a:r>
            <a:r>
              <a:rPr sz="5400" b="1" spc="55" dirty="0">
                <a:solidFill>
                  <a:srgbClr val="432B1F"/>
                </a:solidFill>
                <a:latin typeface="Times New Roman"/>
                <a:cs typeface="Times New Roman"/>
              </a:rPr>
              <a:t>по  </a:t>
            </a:r>
            <a:r>
              <a:rPr sz="5400" b="1" spc="-120" dirty="0">
                <a:solidFill>
                  <a:srgbClr val="432B1F"/>
                </a:solidFill>
                <a:latin typeface="Times New Roman"/>
                <a:cs typeface="Times New Roman"/>
              </a:rPr>
              <a:t>доходам</a:t>
            </a:r>
            <a:endParaRPr sz="54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68" y="609600"/>
            <a:ext cx="1383912" cy="149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3625" y="1600200"/>
            <a:ext cx="982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Оснащение планшетными компьютерами общеобразовательных организаций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4142"/>
            <a:ext cx="5029200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9324" y="2590800"/>
            <a:ext cx="4791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Оснащение планшетными компьютерами </a:t>
            </a:r>
          </a:p>
          <a:p>
            <a:r>
              <a:rPr lang="ru-RU" dirty="0" smtClean="0"/>
              <a:t>МБОУ средняя школа № 1 им. Леонова.</a:t>
            </a:r>
          </a:p>
          <a:p>
            <a:r>
              <a:rPr lang="ru-RU" dirty="0" smtClean="0"/>
              <a:t>Средства Московской области - 511,0 тыс.руб.</a:t>
            </a:r>
          </a:p>
          <a:p>
            <a:r>
              <a:rPr lang="ru-RU" dirty="0" smtClean="0"/>
              <a:t>Средства местного бюджета - 42,0 тыс.руб.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9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90936" y="1524000"/>
            <a:ext cx="467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Установка детской игровой площадки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2444578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Установка детской игровой площадки в д.Чернево. На реализацию проекта выделены средства из бюджета Московской области </a:t>
            </a:r>
          </a:p>
          <a:p>
            <a:r>
              <a:rPr lang="ru-RU" dirty="0" smtClean="0"/>
              <a:t>277,8 тыс.руб., из средств местного бюджета 22,2 тыс.руб.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4578"/>
            <a:ext cx="4800600" cy="3575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642848"/>
            <a:ext cx="5486400" cy="23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57600" y="1447800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Оздоровление детей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2361337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Оздоровление детей произведено на сумму 2129 тыс.руб., в том числе за счет средств областного бюджета 611,0 тыс.руб.</a:t>
            </a:r>
          </a:p>
          <a:p>
            <a:r>
              <a:rPr lang="ru-RU" dirty="0" smtClean="0"/>
              <a:t>Оздоровилось 257 детей.</a:t>
            </a:r>
          </a:p>
          <a:p>
            <a:r>
              <a:rPr lang="ru-RU" dirty="0" smtClean="0"/>
              <a:t>На оплату школьных трудовых бригад учащихся в каникулярное время израсходовано 1465 тыс.руб.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2362200" cy="2323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6" y="4038600"/>
            <a:ext cx="2775378" cy="2086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63041"/>
            <a:ext cx="38100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44780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Ремонт детского оздоровительного лагеря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4384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Произведен ремонт детского оздоровительного лагеря «Осётр» в общей сумме 4059,0 тыс.руб., в том числе областной бюджет 1344 тыс.руб., местный бюджет 2715,0 тыс.руб.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4572000" cy="3536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65" y="3581400"/>
            <a:ext cx="5504935" cy="23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0800" y="15240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Приобретение и установка спортивной площадки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2743200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приобретение и установку спортивной площадки в </a:t>
            </a:r>
          </a:p>
          <a:p>
            <a:r>
              <a:rPr lang="ru-RU" dirty="0" smtClean="0"/>
              <a:t>д. Протекино израсходовано 1100,0 тыс.руб., в том числе </a:t>
            </a:r>
          </a:p>
          <a:p>
            <a:r>
              <a:rPr lang="ru-RU" dirty="0" smtClean="0"/>
              <a:t>областные средства 1019 тыс.руб., местные 81,0 тыс.руб.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4800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15379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Обеспечение жильём детей-сирот и детей, оставшихся без попечения родителей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24384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обеспечение жильём детей-сирот и детей, оставшихся без попечения родителей израсходовано 11121,0 тыс.руб. Приобретено жильё для 7 детей.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05" y="3361730"/>
            <a:ext cx="4994189" cy="2826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" y="2236231"/>
            <a:ext cx="5181599" cy="39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914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СОЦИАЛЬНО-ЗНАЧИМЫЕ ПРОЕКТЫ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4300" y="15379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Обеспечение </a:t>
            </a:r>
            <a:r>
              <a:rPr lang="ru-RU" b="1" dirty="0"/>
              <a:t>жильём молодых семей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9959" y="2438400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обеспечение жильём молодых семей израсходовано 6667,0 тыс.руб., в том числе федеральные средства -1181,0 тыс.руб.,   областные средства – 2744,0 тыс.руб., местные 2742,0 тыс.руб.</a:t>
            </a:r>
          </a:p>
          <a:p>
            <a:r>
              <a:rPr lang="ru-RU" dirty="0" smtClean="0"/>
              <a:t>Приобретено 4 квартиры.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5257800" cy="3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235" y="514350"/>
            <a:ext cx="10992485" cy="6155057"/>
            <a:chOff x="590930" y="510285"/>
            <a:chExt cx="10992485" cy="6155057"/>
          </a:xfrm>
        </p:grpSpPr>
        <p:sp>
          <p:nvSpPr>
            <p:cNvPr id="3" name="object 3"/>
            <p:cNvSpPr/>
            <p:nvPr/>
          </p:nvSpPr>
          <p:spPr>
            <a:xfrm>
              <a:off x="5154041" y="510285"/>
              <a:ext cx="6268720" cy="1188085"/>
            </a:xfrm>
            <a:custGeom>
              <a:avLst/>
              <a:gdLst/>
              <a:ahLst/>
              <a:cxnLst/>
              <a:rect l="l" t="t" r="r" b="b"/>
              <a:pathLst>
                <a:path w="6268720" h="1188085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188085"/>
                  </a:lnTo>
                  <a:lnTo>
                    <a:pt x="3134360" y="1188085"/>
                  </a:lnTo>
                  <a:lnTo>
                    <a:pt x="6268720" y="1188085"/>
                  </a:lnTo>
                  <a:lnTo>
                    <a:pt x="6268720" y="92710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8E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54041" y="1698370"/>
              <a:ext cx="6268720" cy="527685"/>
            </a:xfrm>
            <a:custGeom>
              <a:avLst/>
              <a:gdLst/>
              <a:ahLst/>
              <a:cxnLst/>
              <a:rect l="l" t="t" r="r" b="b"/>
              <a:pathLst>
                <a:path w="6268720" h="527685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527685"/>
                  </a:lnTo>
                  <a:lnTo>
                    <a:pt x="3134360" y="527685"/>
                  </a:lnTo>
                  <a:lnTo>
                    <a:pt x="6268720" y="52768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5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54041" y="2226055"/>
              <a:ext cx="6268720" cy="639445"/>
            </a:xfrm>
            <a:custGeom>
              <a:avLst/>
              <a:gdLst/>
              <a:ahLst/>
              <a:cxnLst/>
              <a:rect l="l" t="t" r="r" b="b"/>
              <a:pathLst>
                <a:path w="6268720" h="639444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639445"/>
                  </a:lnTo>
                  <a:lnTo>
                    <a:pt x="3134360" y="639445"/>
                  </a:lnTo>
                  <a:lnTo>
                    <a:pt x="6268720" y="63944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8E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4041" y="2865500"/>
              <a:ext cx="6268720" cy="640080"/>
            </a:xfrm>
            <a:custGeom>
              <a:avLst/>
              <a:gdLst/>
              <a:ahLst/>
              <a:cxnLst/>
              <a:rect l="l" t="t" r="r" b="b"/>
              <a:pathLst>
                <a:path w="6268720" h="640079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640080"/>
                  </a:lnTo>
                  <a:lnTo>
                    <a:pt x="3134360" y="640080"/>
                  </a:lnTo>
                  <a:lnTo>
                    <a:pt x="6268720" y="640080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5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54041" y="3505580"/>
              <a:ext cx="6268720" cy="365125"/>
            </a:xfrm>
            <a:custGeom>
              <a:avLst/>
              <a:gdLst/>
              <a:ahLst/>
              <a:cxnLst/>
              <a:rect l="l" t="t" r="r" b="b"/>
              <a:pathLst>
                <a:path w="6268720" h="365125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365125"/>
                  </a:lnTo>
                  <a:lnTo>
                    <a:pt x="3134360" y="365125"/>
                  </a:lnTo>
                  <a:lnTo>
                    <a:pt x="6268720" y="36512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8E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54041" y="3870705"/>
              <a:ext cx="6268720" cy="365125"/>
            </a:xfrm>
            <a:custGeom>
              <a:avLst/>
              <a:gdLst/>
              <a:ahLst/>
              <a:cxnLst/>
              <a:rect l="l" t="t" r="r" b="b"/>
              <a:pathLst>
                <a:path w="6268720" h="365125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365125"/>
                  </a:lnTo>
                  <a:lnTo>
                    <a:pt x="3134360" y="365125"/>
                  </a:lnTo>
                  <a:lnTo>
                    <a:pt x="6268720" y="36512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5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54041" y="4235830"/>
              <a:ext cx="6268720" cy="1674495"/>
            </a:xfrm>
            <a:custGeom>
              <a:avLst/>
              <a:gdLst/>
              <a:ahLst/>
              <a:cxnLst/>
              <a:rect l="l" t="t" r="r" b="b"/>
              <a:pathLst>
                <a:path w="6268720" h="1674495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1674495"/>
                  </a:lnTo>
                  <a:lnTo>
                    <a:pt x="3134360" y="1674495"/>
                  </a:lnTo>
                  <a:lnTo>
                    <a:pt x="6268720" y="167449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8E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4041" y="5910325"/>
              <a:ext cx="6268720" cy="640080"/>
            </a:xfrm>
            <a:custGeom>
              <a:avLst/>
              <a:gdLst/>
              <a:ahLst/>
              <a:cxnLst/>
              <a:rect l="l" t="t" r="r" b="b"/>
              <a:pathLst>
                <a:path w="6268720" h="640079">
                  <a:moveTo>
                    <a:pt x="6268720" y="0"/>
                  </a:moveTo>
                  <a:lnTo>
                    <a:pt x="3134360" y="0"/>
                  </a:lnTo>
                  <a:lnTo>
                    <a:pt x="0" y="0"/>
                  </a:lnTo>
                  <a:lnTo>
                    <a:pt x="0" y="577215"/>
                  </a:lnTo>
                  <a:lnTo>
                    <a:pt x="0" y="639940"/>
                  </a:lnTo>
                  <a:lnTo>
                    <a:pt x="3134360" y="639940"/>
                  </a:lnTo>
                  <a:lnTo>
                    <a:pt x="6268720" y="639940"/>
                  </a:lnTo>
                  <a:lnTo>
                    <a:pt x="6268720" y="577215"/>
                  </a:lnTo>
                  <a:lnTo>
                    <a:pt x="6268720" y="0"/>
                  </a:lnTo>
                  <a:close/>
                </a:path>
              </a:pathLst>
            </a:custGeom>
            <a:solidFill>
              <a:srgbClr val="F5D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8899" y="612522"/>
              <a:ext cx="6268720" cy="6052820"/>
            </a:xfrm>
            <a:custGeom>
              <a:avLst/>
              <a:gdLst/>
              <a:ahLst/>
              <a:cxnLst/>
              <a:rect l="l" t="t" r="r" b="b"/>
              <a:pathLst>
                <a:path w="6268720" h="6052820">
                  <a:moveTo>
                    <a:pt x="0" y="0"/>
                  </a:moveTo>
                  <a:lnTo>
                    <a:pt x="0" y="6052680"/>
                  </a:lnTo>
                </a:path>
                <a:path w="6268720" h="6052820">
                  <a:moveTo>
                    <a:pt x="3134360" y="0"/>
                  </a:moveTo>
                  <a:lnTo>
                    <a:pt x="3134360" y="6052680"/>
                  </a:lnTo>
                </a:path>
                <a:path w="6268720" h="6052820">
                  <a:moveTo>
                    <a:pt x="6268720" y="0"/>
                  </a:moveTo>
                  <a:lnTo>
                    <a:pt x="6268720" y="6052680"/>
                  </a:lnTo>
                </a:path>
              </a:pathLst>
            </a:custGeom>
            <a:ln w="1270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930" y="602996"/>
              <a:ext cx="10992485" cy="0"/>
            </a:xfrm>
            <a:custGeom>
              <a:avLst/>
              <a:gdLst/>
              <a:ahLst/>
              <a:cxnLst/>
              <a:rect l="l" t="t" r="r" b="b"/>
              <a:pathLst>
                <a:path w="10992485">
                  <a:moveTo>
                    <a:pt x="0" y="0"/>
                  </a:moveTo>
                  <a:lnTo>
                    <a:pt x="10992485" y="0"/>
                  </a:lnTo>
                </a:path>
              </a:pathLst>
            </a:custGeom>
            <a:ln w="1905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47690" y="1698371"/>
              <a:ext cx="6281420" cy="527685"/>
            </a:xfrm>
            <a:custGeom>
              <a:avLst/>
              <a:gdLst/>
              <a:ahLst/>
              <a:cxnLst/>
              <a:rect l="l" t="t" r="r" b="b"/>
              <a:pathLst>
                <a:path w="6281420" h="527685">
                  <a:moveTo>
                    <a:pt x="0" y="0"/>
                  </a:moveTo>
                  <a:lnTo>
                    <a:pt x="6281420" y="0"/>
                  </a:lnTo>
                </a:path>
                <a:path w="6281420" h="527685">
                  <a:moveTo>
                    <a:pt x="0" y="527684"/>
                  </a:moveTo>
                  <a:lnTo>
                    <a:pt x="6281420" y="527684"/>
                  </a:lnTo>
                </a:path>
              </a:pathLst>
            </a:custGeom>
            <a:ln w="1270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8490" y="2414015"/>
              <a:ext cx="3771900" cy="0"/>
            </a:xfrm>
            <a:custGeom>
              <a:avLst/>
              <a:gdLst/>
              <a:ahLst/>
              <a:cxnLst/>
              <a:rect l="l" t="t" r="r" b="b"/>
              <a:pathLst>
                <a:path w="3771900">
                  <a:moveTo>
                    <a:pt x="0" y="0"/>
                  </a:moveTo>
                  <a:lnTo>
                    <a:pt x="3771900" y="0"/>
                  </a:lnTo>
                </a:path>
              </a:pathLst>
            </a:custGeom>
            <a:ln w="1905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47690" y="2865500"/>
              <a:ext cx="6281420" cy="3044825"/>
            </a:xfrm>
            <a:custGeom>
              <a:avLst/>
              <a:gdLst/>
              <a:ahLst/>
              <a:cxnLst/>
              <a:rect l="l" t="t" r="r" b="b"/>
              <a:pathLst>
                <a:path w="6281420" h="3044825">
                  <a:moveTo>
                    <a:pt x="0" y="0"/>
                  </a:moveTo>
                  <a:lnTo>
                    <a:pt x="6281420" y="0"/>
                  </a:lnTo>
                </a:path>
                <a:path w="6281420" h="3044825">
                  <a:moveTo>
                    <a:pt x="0" y="640079"/>
                  </a:moveTo>
                  <a:lnTo>
                    <a:pt x="6281420" y="640079"/>
                  </a:lnTo>
                </a:path>
                <a:path w="6281420" h="3044825">
                  <a:moveTo>
                    <a:pt x="0" y="1005205"/>
                  </a:moveTo>
                  <a:lnTo>
                    <a:pt x="6281420" y="1005205"/>
                  </a:lnTo>
                </a:path>
                <a:path w="6281420" h="3044825">
                  <a:moveTo>
                    <a:pt x="0" y="1370330"/>
                  </a:moveTo>
                  <a:lnTo>
                    <a:pt x="6281420" y="1370330"/>
                  </a:lnTo>
                </a:path>
                <a:path w="6281420" h="3044825">
                  <a:moveTo>
                    <a:pt x="0" y="3044825"/>
                  </a:moveTo>
                  <a:lnTo>
                    <a:pt x="6281420" y="3044825"/>
                  </a:lnTo>
                </a:path>
              </a:pathLst>
            </a:custGeom>
            <a:ln w="1270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930" y="593471"/>
              <a:ext cx="10992485" cy="5903595"/>
            </a:xfrm>
            <a:custGeom>
              <a:avLst/>
              <a:gdLst/>
              <a:ahLst/>
              <a:cxnLst/>
              <a:rect l="l" t="t" r="r" b="b"/>
              <a:pathLst>
                <a:path w="10992485" h="5903595">
                  <a:moveTo>
                    <a:pt x="0" y="5894070"/>
                  </a:moveTo>
                  <a:lnTo>
                    <a:pt x="10992485" y="5894070"/>
                  </a:lnTo>
                </a:path>
                <a:path w="10992485" h="5903595">
                  <a:moveTo>
                    <a:pt x="9525" y="0"/>
                  </a:moveTo>
                  <a:lnTo>
                    <a:pt x="9525" y="5903595"/>
                  </a:lnTo>
                </a:path>
                <a:path w="10992485" h="5903595">
                  <a:moveTo>
                    <a:pt x="10982960" y="0"/>
                  </a:moveTo>
                  <a:lnTo>
                    <a:pt x="10982960" y="5903595"/>
                  </a:lnTo>
                </a:path>
              </a:pathLst>
            </a:custGeom>
            <a:ln w="19050">
              <a:solidFill>
                <a:srgbClr val="E2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36675" y="620013"/>
            <a:ext cx="3255010" cy="126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 algn="ctr">
              <a:lnSpc>
                <a:spcPts val="4655"/>
              </a:lnSpc>
              <a:spcBef>
                <a:spcPts val="95"/>
              </a:spcBef>
            </a:pPr>
            <a:r>
              <a:rPr sz="4000" b="1" spc="-80" dirty="0">
                <a:solidFill>
                  <a:srgbClr val="432B1F"/>
                </a:solidFill>
                <a:latin typeface="Times New Roman"/>
                <a:cs typeface="Times New Roman"/>
              </a:rPr>
              <a:t>Контактная</a:t>
            </a: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ts val="5135"/>
              </a:lnSpc>
            </a:pPr>
            <a:r>
              <a:rPr sz="44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информация</a:t>
            </a:r>
            <a:endParaRPr sz="44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66245" y="594678"/>
            <a:ext cx="2708910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Орган, </a:t>
            </a:r>
            <a:r>
              <a:rPr sz="18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ответственный </a:t>
            </a:r>
            <a:r>
              <a:rPr sz="18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за  </a:t>
            </a:r>
            <a:r>
              <a:rPr sz="18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составление </a:t>
            </a:r>
            <a:r>
              <a:rPr sz="1800" b="1" dirty="0">
                <a:solidFill>
                  <a:srgbClr val="432B1F"/>
                </a:solidFill>
                <a:latin typeface="Times New Roman"/>
                <a:cs typeface="Times New Roman"/>
              </a:rPr>
              <a:t>и </a:t>
            </a:r>
            <a:r>
              <a:rPr sz="1800" b="1" spc="-10" dirty="0">
                <a:solidFill>
                  <a:srgbClr val="432B1F"/>
                </a:solidFill>
                <a:latin typeface="Times New Roman"/>
                <a:cs typeface="Times New Roman"/>
              </a:rPr>
              <a:t>исполнение  </a:t>
            </a:r>
            <a:r>
              <a:rPr sz="1800" b="1" dirty="0">
                <a:solidFill>
                  <a:srgbClr val="432B1F"/>
                </a:solidFill>
                <a:latin typeface="Times New Roman"/>
                <a:cs typeface="Times New Roman"/>
              </a:rPr>
              <a:t>бюджета </a:t>
            </a:r>
            <a:r>
              <a:rPr sz="18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городского  округа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75650" y="587121"/>
            <a:ext cx="2922270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Финансовое </a:t>
            </a:r>
            <a:r>
              <a:rPr sz="1800" b="1" spc="-40" dirty="0">
                <a:solidFill>
                  <a:srgbClr val="432B1F"/>
                </a:solidFill>
                <a:latin typeface="Times New Roman"/>
                <a:cs typeface="Times New Roman"/>
              </a:rPr>
              <a:t>управление  </a:t>
            </a:r>
            <a:r>
              <a:rPr sz="18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городского  </a:t>
            </a:r>
            <a:r>
              <a:rPr sz="1800" b="1" spc="-35" dirty="0">
                <a:solidFill>
                  <a:srgbClr val="432B1F"/>
                </a:solidFill>
                <a:latin typeface="Times New Roman"/>
                <a:cs typeface="Times New Roman"/>
              </a:rPr>
              <a:t>округа </a:t>
            </a:r>
            <a:r>
              <a:rPr sz="1800" b="1" spc="-5" dirty="0">
                <a:solidFill>
                  <a:srgbClr val="432B1F"/>
                </a:solidFill>
                <a:latin typeface="Times New Roman"/>
                <a:cs typeface="Times New Roman"/>
              </a:rPr>
              <a:t>Зарайск</a:t>
            </a:r>
            <a:r>
              <a:rPr sz="1800" b="1" spc="-7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432B1F"/>
                </a:solidFill>
                <a:latin typeface="Times New Roman"/>
                <a:cs typeface="Times New Roman"/>
              </a:rPr>
              <a:t>Московской  </a:t>
            </a:r>
            <a:r>
              <a:rPr sz="1800" b="1" spc="-25" dirty="0">
                <a:solidFill>
                  <a:srgbClr val="432B1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41163" y="1706371"/>
            <a:ext cx="1309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432B1F"/>
                </a:solidFill>
                <a:latin typeface="Times New Roman"/>
                <a:cs typeface="Times New Roman"/>
              </a:rPr>
              <a:t>Р</a:t>
            </a: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у</a:t>
            </a:r>
            <a:r>
              <a:rPr sz="1800" spc="-50" dirty="0">
                <a:solidFill>
                  <a:srgbClr val="432B1F"/>
                </a:solidFill>
                <a:latin typeface="Times New Roman"/>
                <a:cs typeface="Times New Roman"/>
              </a:rPr>
              <a:t>ково</a:t>
            </a:r>
            <a:r>
              <a:rPr sz="1800" spc="-55" dirty="0">
                <a:solidFill>
                  <a:srgbClr val="432B1F"/>
                </a:solidFill>
                <a:latin typeface="Times New Roman"/>
                <a:cs typeface="Times New Roman"/>
              </a:rPr>
              <a:t>ди</a:t>
            </a: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те</a:t>
            </a:r>
            <a:r>
              <a:rPr sz="1800" spc="-50" dirty="0">
                <a:solidFill>
                  <a:srgbClr val="432B1F"/>
                </a:solidFill>
                <a:latin typeface="Times New Roman"/>
                <a:cs typeface="Times New Roman"/>
              </a:rPr>
              <a:t>л</a:t>
            </a:r>
            <a:r>
              <a:rPr sz="1800" dirty="0">
                <a:solidFill>
                  <a:srgbClr val="432B1F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75650" y="1706371"/>
            <a:ext cx="2776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Морозова Лидия</a:t>
            </a:r>
            <a:r>
              <a:rPr sz="1800" spc="-14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Николаевна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41163" y="2234310"/>
            <a:ext cx="1738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432B1F"/>
                </a:solidFill>
                <a:latin typeface="Times New Roman"/>
                <a:cs typeface="Times New Roman"/>
              </a:rPr>
              <a:t>Местонахождения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75650" y="2234310"/>
            <a:ext cx="2543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432B1F"/>
                </a:solidFill>
                <a:latin typeface="Times New Roman"/>
                <a:cs typeface="Times New Roman"/>
              </a:rPr>
              <a:t>Московская </a:t>
            </a: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область, </a:t>
            </a:r>
            <a:r>
              <a:rPr sz="1800" spc="-80" dirty="0">
                <a:solidFill>
                  <a:srgbClr val="432B1F"/>
                </a:solidFill>
                <a:latin typeface="Times New Roman"/>
                <a:cs typeface="Times New Roman"/>
              </a:rPr>
              <a:t>г.  </a:t>
            </a: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Зарайск, </a:t>
            </a: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ул. </a:t>
            </a:r>
            <a:r>
              <a:rPr sz="1800" spc="-60" dirty="0">
                <a:solidFill>
                  <a:srgbClr val="432B1F"/>
                </a:solidFill>
                <a:latin typeface="Times New Roman"/>
                <a:cs typeface="Times New Roman"/>
              </a:rPr>
              <a:t>Советская</a:t>
            </a:r>
            <a:r>
              <a:rPr sz="1800" spc="-20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д.23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41163" y="2873755"/>
            <a:ext cx="2163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Контактные</a:t>
            </a:r>
            <a:r>
              <a:rPr sz="1800" spc="-14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432B1F"/>
                </a:solidFill>
                <a:latin typeface="Times New Roman"/>
                <a:cs typeface="Times New Roman"/>
              </a:rPr>
              <a:t>телефоны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75650" y="2873755"/>
            <a:ext cx="1298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432B1F"/>
                </a:solidFill>
                <a:latin typeface="Times New Roman"/>
                <a:cs typeface="Times New Roman"/>
              </a:rPr>
              <a:t>496-662-48-37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432B1F"/>
                </a:solidFill>
                <a:latin typeface="Times New Roman"/>
                <a:cs typeface="Times New Roman"/>
              </a:rPr>
              <a:t>496-662-56-62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41163" y="3513835"/>
            <a:ext cx="2505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Адрес </a:t>
            </a:r>
            <a:r>
              <a:rPr sz="1800" spc="-15" dirty="0">
                <a:solidFill>
                  <a:srgbClr val="432B1F"/>
                </a:solidFill>
                <a:latin typeface="Times New Roman"/>
                <a:cs typeface="Times New Roman"/>
              </a:rPr>
              <a:t>электронной</a:t>
            </a:r>
            <a:r>
              <a:rPr sz="1800" spc="-15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почты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75650" y="3513835"/>
            <a:ext cx="1304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40" dirty="0">
                <a:solidFill>
                  <a:srgbClr val="432B1F"/>
                </a:solidFill>
                <a:uFill>
                  <a:solidFill>
                    <a:srgbClr val="432B1F"/>
                  </a:solidFill>
                </a:uFill>
                <a:latin typeface="Times New Roman"/>
                <a:cs typeface="Times New Roman"/>
                <a:hlinkClick r:id="rId2"/>
              </a:rPr>
              <a:t>zarfu@mail.ru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41163" y="3879342"/>
            <a:ext cx="19043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432B1F"/>
                </a:solidFill>
                <a:latin typeface="Times New Roman"/>
                <a:cs typeface="Times New Roman"/>
              </a:rPr>
              <a:t>Официальный</a:t>
            </a:r>
            <a:r>
              <a:rPr sz="1800" spc="-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432B1F"/>
                </a:solidFill>
                <a:latin typeface="Times New Roman"/>
                <a:cs typeface="Times New Roman"/>
              </a:rPr>
              <a:t>сайт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75650" y="3879342"/>
            <a:ext cx="167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20" dirty="0">
                <a:solidFill>
                  <a:srgbClr val="432B1F"/>
                </a:solidFill>
                <a:uFill>
                  <a:solidFill>
                    <a:srgbClr val="432B1F"/>
                  </a:solidFill>
                </a:uFill>
                <a:latin typeface="Times New Roman"/>
                <a:cs typeface="Times New Roman"/>
                <a:hlinkClick r:id="rId3"/>
              </a:rPr>
              <a:t>http://zarrayon.ru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41163" y="4245102"/>
            <a:ext cx="1381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432B1F"/>
                </a:solidFill>
                <a:latin typeface="Times New Roman"/>
                <a:cs typeface="Times New Roman"/>
              </a:rPr>
              <a:t>Режим</a:t>
            </a:r>
            <a:r>
              <a:rPr sz="1800" spc="-13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работы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75649" y="4245102"/>
            <a:ext cx="3134233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38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432B1F"/>
                </a:solidFill>
                <a:latin typeface="Times New Roman"/>
                <a:cs typeface="Times New Roman"/>
              </a:rPr>
              <a:t>понедельник-  пятница: </a:t>
            </a:r>
            <a:r>
              <a:rPr sz="1800" dirty="0">
                <a:solidFill>
                  <a:srgbClr val="432B1F"/>
                </a:solidFill>
                <a:latin typeface="Times New Roman"/>
                <a:cs typeface="Times New Roman"/>
              </a:rPr>
              <a:t>с </a:t>
            </a: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8.00</a:t>
            </a:r>
            <a:r>
              <a:rPr sz="1800" spc="-265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432B1F"/>
                </a:solidFill>
                <a:latin typeface="Times New Roman"/>
                <a:cs typeface="Times New Roman"/>
              </a:rPr>
              <a:t>до  </a:t>
            </a:r>
            <a:r>
              <a:rPr sz="1800" spc="-50" dirty="0">
                <a:solidFill>
                  <a:srgbClr val="432B1F"/>
                </a:solidFill>
                <a:latin typeface="Times New Roman"/>
                <a:cs typeface="Times New Roman"/>
              </a:rPr>
              <a:t>17.00</a:t>
            </a:r>
            <a:r>
              <a:rPr sz="1800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,</a:t>
            </a:r>
            <a:r>
              <a:rPr lang="ru-RU" sz="1800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 личный прием </a:t>
            </a:r>
            <a:r>
              <a:rPr lang="ru-RU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вторник с </a:t>
            </a:r>
            <a:r>
              <a:rPr lang="ru-RU" spc="-50" dirty="0">
                <a:solidFill>
                  <a:srgbClr val="432B1F"/>
                </a:solidFill>
                <a:latin typeface="Times New Roman"/>
                <a:cs typeface="Times New Roman"/>
              </a:rPr>
              <a:t>9</a:t>
            </a:r>
            <a:r>
              <a:rPr lang="ru-RU" sz="1800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.00 до </a:t>
            </a:r>
            <a:r>
              <a:rPr lang="ru-RU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12</a:t>
            </a:r>
            <a:r>
              <a:rPr lang="ru-RU" sz="1800" spc="-50" dirty="0" smtClean="0">
                <a:solidFill>
                  <a:srgbClr val="432B1F"/>
                </a:solidFill>
                <a:latin typeface="Times New Roman"/>
                <a:cs typeface="Times New Roman"/>
              </a:rPr>
              <a:t>.00</a:t>
            </a: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перерыв </a:t>
            </a:r>
            <a:r>
              <a:rPr sz="1800" dirty="0">
                <a:solidFill>
                  <a:srgbClr val="432B1F"/>
                </a:solidFill>
                <a:latin typeface="Times New Roman"/>
                <a:cs typeface="Times New Roman"/>
              </a:rPr>
              <a:t>с </a:t>
            </a:r>
            <a:r>
              <a:rPr sz="1800" spc="-50" dirty="0">
                <a:solidFill>
                  <a:srgbClr val="432B1F"/>
                </a:solidFill>
                <a:latin typeface="Times New Roman"/>
                <a:cs typeface="Times New Roman"/>
              </a:rPr>
              <a:t>12.00 </a:t>
            </a:r>
            <a:r>
              <a:rPr sz="1800" spc="-20" dirty="0">
                <a:solidFill>
                  <a:srgbClr val="432B1F"/>
                </a:solidFill>
                <a:latin typeface="Times New Roman"/>
                <a:cs typeface="Times New Roman"/>
              </a:rPr>
              <a:t>до</a:t>
            </a:r>
            <a:r>
              <a:rPr sz="1800" spc="-320" dirty="0">
                <a:solidFill>
                  <a:srgbClr val="432B1F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432B1F"/>
                </a:solidFill>
                <a:latin typeface="Times New Roman"/>
                <a:cs typeface="Times New Roman"/>
              </a:rPr>
              <a:t>13.00;  </a:t>
            </a:r>
            <a:r>
              <a:rPr sz="1800" spc="-45" dirty="0">
                <a:solidFill>
                  <a:srgbClr val="432B1F"/>
                </a:solidFill>
                <a:latin typeface="Times New Roman"/>
                <a:cs typeface="Times New Roman"/>
              </a:rPr>
              <a:t>суббота, воскресенье-  </a:t>
            </a:r>
            <a:r>
              <a:rPr sz="1800" spc="-35" dirty="0">
                <a:solidFill>
                  <a:srgbClr val="432B1F"/>
                </a:solidFill>
                <a:latin typeface="Times New Roman"/>
                <a:cs typeface="Times New Roman"/>
              </a:rPr>
              <a:t>выходной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41163" y="5919927"/>
            <a:ext cx="2688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Times New Roman"/>
                <a:cs typeface="Times New Roman"/>
              </a:rPr>
              <a:t>Ответственный </a:t>
            </a:r>
            <a:r>
              <a:rPr sz="1800" spc="-30" dirty="0">
                <a:latin typeface="Times New Roman"/>
                <a:cs typeface="Times New Roman"/>
              </a:rPr>
              <a:t>за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брошюру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75650" y="5919927"/>
            <a:ext cx="1426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Бзовая </a:t>
            </a:r>
            <a:r>
              <a:rPr sz="1800" spc="-20" dirty="0">
                <a:solidFill>
                  <a:srgbClr val="432B1F"/>
                </a:solidFill>
                <a:latin typeface="Times New Roman"/>
                <a:cs typeface="Times New Roman"/>
              </a:rPr>
              <a:t>Алла  </a:t>
            </a: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Вл</a:t>
            </a:r>
            <a:r>
              <a:rPr sz="1800" spc="-20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r>
              <a:rPr sz="1800" spc="-30" dirty="0">
                <a:solidFill>
                  <a:srgbClr val="432B1F"/>
                </a:solidFill>
                <a:latin typeface="Times New Roman"/>
                <a:cs typeface="Times New Roman"/>
              </a:rPr>
              <a:t>ди</a:t>
            </a: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м</a:t>
            </a:r>
            <a:r>
              <a:rPr sz="1800" spc="-30" dirty="0">
                <a:solidFill>
                  <a:srgbClr val="432B1F"/>
                </a:solidFill>
                <a:latin typeface="Times New Roman"/>
                <a:cs typeface="Times New Roman"/>
              </a:rPr>
              <a:t>и</a:t>
            </a:r>
            <a:r>
              <a:rPr sz="1800" spc="-25" dirty="0">
                <a:solidFill>
                  <a:srgbClr val="432B1F"/>
                </a:solidFill>
                <a:latin typeface="Times New Roman"/>
                <a:cs typeface="Times New Roman"/>
              </a:rPr>
              <a:t>ров</a:t>
            </a:r>
            <a:r>
              <a:rPr sz="1800" spc="-30" dirty="0">
                <a:solidFill>
                  <a:srgbClr val="432B1F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432B1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2150364"/>
            <a:ext cx="12192000" cy="4014470"/>
            <a:chOff x="0" y="2150364"/>
            <a:chExt cx="12192000" cy="4014470"/>
          </a:xfrm>
        </p:grpSpPr>
        <p:sp>
          <p:nvSpPr>
            <p:cNvPr id="36" name="object 36"/>
            <p:cNvSpPr/>
            <p:nvPr/>
          </p:nvSpPr>
          <p:spPr>
            <a:xfrm>
              <a:off x="0" y="3153156"/>
              <a:ext cx="762000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37619" y="3153156"/>
              <a:ext cx="754379" cy="6065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27532" y="2150364"/>
              <a:ext cx="4273296" cy="30632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66800" y="5248656"/>
              <a:ext cx="2702052" cy="9159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29811" y="5373624"/>
              <a:ext cx="958596" cy="7680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53155"/>
            <a:ext cx="762000" cy="606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7619" y="3153155"/>
            <a:ext cx="754379" cy="606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246695"/>
              </p:ext>
            </p:extLst>
          </p:nvPr>
        </p:nvGraphicFramePr>
        <p:xfrm>
          <a:off x="600455" y="601980"/>
          <a:ext cx="10972800" cy="5638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870"/>
                <a:gridCol w="3133090"/>
                <a:gridCol w="420370"/>
                <a:gridCol w="3133090"/>
                <a:gridCol w="420370"/>
                <a:gridCol w="3133090"/>
                <a:gridCol w="375920"/>
              </a:tblGrid>
              <a:tr h="1043939">
                <a:tc gridSpan="7">
                  <a:txBody>
                    <a:bodyPr/>
                    <a:lstStyle/>
                    <a:p>
                      <a:pPr marR="17145" algn="ctr">
                        <a:lnSpc>
                          <a:spcPts val="7359"/>
                        </a:lnSpc>
                      </a:pPr>
                      <a:r>
                        <a:rPr sz="5400" b="1" spc="4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Доходы</a:t>
                      </a:r>
                      <a:r>
                        <a:rPr sz="5400" b="1" spc="-50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400" b="1" spc="55" dirty="0">
                          <a:solidFill>
                            <a:srgbClr val="432B1F"/>
                          </a:solidFill>
                          <a:latin typeface="Times New Roman"/>
                          <a:cs typeface="Times New Roman"/>
                        </a:rPr>
                        <a:t>бюджета</a:t>
                      </a:r>
                      <a:endParaRPr sz="5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E28312"/>
                      </a:solidFill>
                      <a:prstDash val="solid"/>
                    </a:lnL>
                    <a:lnR w="19050">
                      <a:solidFill>
                        <a:srgbClr val="E28312"/>
                      </a:solidFill>
                      <a:prstDash val="solid"/>
                    </a:lnR>
                    <a:lnT w="19050">
                      <a:solidFill>
                        <a:srgbClr val="E28312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5628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E28312"/>
                      </a:solidFill>
                      <a:prstDash val="solid"/>
                    </a:lnL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Налоговые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доходы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0" marB="0">
                    <a:solidFill>
                      <a:srgbClr val="8554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3495" algn="ctr">
                        <a:lnSpc>
                          <a:spcPts val="2775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Неналоговые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23495" algn="ctr">
                        <a:lnSpc>
                          <a:spcPts val="2790"/>
                        </a:lnSpc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доходы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554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06120" marR="534035" indent="-180340">
                        <a:lnSpc>
                          <a:spcPts val="2400"/>
                        </a:lnSpc>
                        <a:spcBef>
                          <a:spcPts val="750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Безвозмездные  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5250" marB="0">
                    <a:solidFill>
                      <a:srgbClr val="85544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E28312"/>
                      </a:solidFill>
                      <a:prstDash val="solid"/>
                    </a:lnR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</a:tr>
              <a:tr h="876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E28312"/>
                      </a:solidFill>
                      <a:prstDash val="solid"/>
                    </a:lnL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00" marB="0">
                    <a:solidFill>
                      <a:srgbClr val="85544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E28312"/>
                      </a:solidFill>
                      <a:prstDash val="solid"/>
                    </a:lnT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85544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E28312"/>
                      </a:solidFill>
                      <a:prstDash val="solid"/>
                    </a:lnT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0" marB="0">
                    <a:solidFill>
                      <a:srgbClr val="85544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E28312"/>
                      </a:solidFill>
                      <a:prstDash val="solid"/>
                    </a:lnR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</a:tr>
              <a:tr h="37509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E28312"/>
                      </a:solidFill>
                      <a:prstDash val="solid"/>
                    </a:lnL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430" indent="-173355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20" dirty="0">
                          <a:latin typeface="Times New Roman"/>
                          <a:cs typeface="Times New Roman"/>
                        </a:rPr>
                        <a:t>Налог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на доходы </a:t>
                      </a:r>
                      <a:r>
                        <a:rPr sz="1350" b="1" spc="5" dirty="0">
                          <a:latin typeface="Times New Roman"/>
                          <a:cs typeface="Times New Roman"/>
                        </a:rPr>
                        <a:t>физических</a:t>
                      </a:r>
                      <a:r>
                        <a:rPr sz="1350" b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45" dirty="0">
                          <a:latin typeface="Times New Roman"/>
                          <a:cs typeface="Times New Roman"/>
                        </a:rPr>
                        <a:t>лиц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marR="996950" indent="-172720">
                        <a:lnSpc>
                          <a:spcPts val="1610"/>
                        </a:lnSpc>
                        <a:spcBef>
                          <a:spcPts val="340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35" dirty="0">
                          <a:latin typeface="Times New Roman"/>
                          <a:cs typeface="Times New Roman"/>
                        </a:rPr>
                        <a:t>Акцизы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350" b="1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15" dirty="0">
                          <a:latin typeface="Times New Roman"/>
                          <a:cs typeface="Times New Roman"/>
                        </a:rPr>
                        <a:t>подакцизные  </a:t>
                      </a:r>
                      <a:r>
                        <a:rPr sz="1350" b="1" spc="-30" dirty="0">
                          <a:latin typeface="Times New Roman"/>
                          <a:cs typeface="Times New Roman"/>
                        </a:rPr>
                        <a:t>товары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marR="767080" indent="-172720" algn="just">
                        <a:lnSpc>
                          <a:spcPct val="98900"/>
                        </a:lnSpc>
                        <a:spcBef>
                          <a:spcPts val="240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Налог,</a:t>
                      </a:r>
                      <a:r>
                        <a:rPr sz="1350" b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35" dirty="0">
                          <a:latin typeface="Times New Roman"/>
                          <a:cs typeface="Times New Roman"/>
                        </a:rPr>
                        <a:t>взимаемый</a:t>
                      </a:r>
                      <a:r>
                        <a:rPr sz="1350" b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b="1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связи</a:t>
                      </a:r>
                      <a:r>
                        <a:rPr sz="135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с 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применением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упрощенной  </a:t>
                      </a: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системы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налогообложения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marR="657225" indent="-172720" algn="just">
                        <a:lnSpc>
                          <a:spcPts val="1600"/>
                        </a:lnSpc>
                        <a:spcBef>
                          <a:spcPts val="345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Единый </a:t>
                      </a:r>
                      <a:r>
                        <a:rPr sz="1350" b="1" spc="-40" dirty="0">
                          <a:latin typeface="Times New Roman"/>
                          <a:cs typeface="Times New Roman"/>
                        </a:rPr>
                        <a:t>налог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350" b="1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вмененный 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indent="-173355" algn="just">
                        <a:lnSpc>
                          <a:spcPts val="1614"/>
                        </a:lnSpc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15" dirty="0">
                          <a:latin typeface="Times New Roman"/>
                          <a:cs typeface="Times New Roman"/>
                        </a:rPr>
                        <a:t>Единый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algn="just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сельскохозяйственный</a:t>
                      </a:r>
                      <a:r>
                        <a:rPr sz="1350" b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50" dirty="0">
                          <a:latin typeface="Times New Roman"/>
                          <a:cs typeface="Times New Roman"/>
                        </a:rPr>
                        <a:t>налог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marR="760730" indent="-172720">
                        <a:lnSpc>
                          <a:spcPts val="1600"/>
                        </a:lnSpc>
                        <a:spcBef>
                          <a:spcPts val="490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Налог,</a:t>
                      </a:r>
                      <a:r>
                        <a:rPr sz="135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35" dirty="0">
                          <a:latin typeface="Times New Roman"/>
                          <a:cs typeface="Times New Roman"/>
                        </a:rPr>
                        <a:t>взимаемый</a:t>
                      </a:r>
                      <a:r>
                        <a:rPr sz="135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b="1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связи</a:t>
                      </a:r>
                      <a:r>
                        <a:rPr sz="135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с  </a:t>
                      </a:r>
                      <a:r>
                        <a:rPr sz="1350" b="1" spc="-10" dirty="0">
                          <a:latin typeface="Times New Roman"/>
                          <a:cs typeface="Times New Roman"/>
                        </a:rPr>
                        <a:t>применением </a:t>
                      </a:r>
                      <a:r>
                        <a:rPr sz="1350" b="1" spc="-15" dirty="0">
                          <a:latin typeface="Times New Roman"/>
                          <a:cs typeface="Times New Roman"/>
                        </a:rPr>
                        <a:t>патентной  </a:t>
                      </a: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системы</a:t>
                      </a:r>
                      <a:r>
                        <a:rPr sz="135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налогообложения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marR="292100">
                        <a:lnSpc>
                          <a:spcPts val="1600"/>
                        </a:lnSpc>
                      </a:pPr>
                      <a:r>
                        <a:rPr sz="1350" b="1" dirty="0">
                          <a:latin typeface="Times New Roman"/>
                          <a:cs typeface="Times New Roman"/>
                        </a:rPr>
                        <a:t>Налог на </a:t>
                      </a:r>
                      <a:r>
                        <a:rPr sz="1350" b="1" spc="-5" dirty="0">
                          <a:latin typeface="Times New Roman"/>
                          <a:cs typeface="Times New Roman"/>
                        </a:rPr>
                        <a:t>имущество</a:t>
                      </a:r>
                      <a:r>
                        <a:rPr sz="1350" b="1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5" dirty="0">
                          <a:latin typeface="Times New Roman"/>
                          <a:cs typeface="Times New Roman"/>
                        </a:rPr>
                        <a:t>физических  лиц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>
                        <a:lnSpc>
                          <a:spcPts val="1540"/>
                        </a:lnSpc>
                      </a:pPr>
                      <a:r>
                        <a:rPr sz="1350" b="1" dirty="0">
                          <a:latin typeface="Times New Roman"/>
                          <a:cs typeface="Times New Roman"/>
                        </a:rPr>
                        <a:t>Земельный</a:t>
                      </a:r>
                      <a:r>
                        <a:rPr sz="135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b="1" spc="-5" dirty="0">
                          <a:latin typeface="Times New Roman"/>
                          <a:cs typeface="Times New Roman"/>
                        </a:rPr>
                        <a:t>налог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5430" indent="-173355">
                        <a:lnSpc>
                          <a:spcPts val="1565"/>
                        </a:lnSpc>
                        <a:spcBef>
                          <a:spcPts val="120"/>
                        </a:spcBef>
                        <a:buFont typeface="Times New Roman"/>
                        <a:buChar char="•"/>
                        <a:tabLst>
                          <a:tab pos="266065" algn="l"/>
                        </a:tabLst>
                      </a:pPr>
                      <a:r>
                        <a:rPr sz="1350" b="1" spc="-25" dirty="0">
                          <a:latin typeface="Times New Roman"/>
                          <a:cs typeface="Times New Roman"/>
                        </a:rPr>
                        <a:t>Госпошлина</a:t>
                      </a:r>
                      <a:endParaRPr sz="13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6675" marB="0">
                    <a:lnB w="19050">
                      <a:solidFill>
                        <a:srgbClr val="E28312"/>
                      </a:solidFill>
                      <a:prstDash val="solid"/>
                    </a:lnB>
                    <a:solidFill>
                      <a:srgbClr val="DCD5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E28312"/>
                      </a:solidFill>
                      <a:prstDash val="solid"/>
                    </a:lnT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700" marR="351155" indent="-172720">
                        <a:lnSpc>
                          <a:spcPct val="83400"/>
                        </a:lnSpc>
                        <a:spcBef>
                          <a:spcPts val="509"/>
                        </a:spcBef>
                        <a:buFont typeface="Times New Roman"/>
                        <a:buChar char="•"/>
                        <a:tabLst>
                          <a:tab pos="267335" algn="l"/>
                        </a:tabLst>
                      </a:pPr>
                      <a:r>
                        <a:rPr sz="1600" b="1" spc="5" dirty="0">
                          <a:latin typeface="Times New Roman"/>
                          <a:cs typeface="Times New Roman"/>
                        </a:rPr>
                        <a:t>Доходы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использования  </a:t>
                      </a:r>
                      <a:r>
                        <a:rPr sz="1600" b="1" spc="-30" dirty="0">
                          <a:latin typeface="Times New Roman"/>
                          <a:cs typeface="Times New Roman"/>
                        </a:rPr>
                        <a:t>имущества,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находящегося</a:t>
                      </a:r>
                      <a:r>
                        <a:rPr sz="1600" b="1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в  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гос.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b="1" spc="-30" dirty="0">
                          <a:latin typeface="Times New Roman"/>
                          <a:cs typeface="Times New Roman"/>
                        </a:rPr>
                        <a:t>мун.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6700" marR="182880" indent="-172720">
                        <a:lnSpc>
                          <a:spcPct val="84100"/>
                        </a:lnSpc>
                        <a:spcBef>
                          <a:spcPts val="295"/>
                        </a:spcBef>
                        <a:buFont typeface="Times New Roman"/>
                        <a:buChar char="•"/>
                        <a:tabLst>
                          <a:tab pos="267335" algn="l"/>
                        </a:tabLst>
                      </a:pP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при </a:t>
                      </a: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пользовании  природными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ресурсами  </a:t>
                      </a:r>
                      <a:r>
                        <a:rPr sz="1600" b="1" spc="-45" dirty="0">
                          <a:latin typeface="Times New Roman"/>
                          <a:cs typeface="Times New Roman"/>
                        </a:rPr>
                        <a:t>(плата 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за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негативное  </a:t>
                      </a:r>
                      <a:r>
                        <a:rPr sz="1600" b="1" spc="-20" dirty="0">
                          <a:latin typeface="Times New Roman"/>
                          <a:cs typeface="Times New Roman"/>
                        </a:rPr>
                        <a:t>воздействие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окружающую  среду)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6700" marR="208279" indent="-172720">
                        <a:lnSpc>
                          <a:spcPts val="1610"/>
                        </a:lnSpc>
                        <a:spcBef>
                          <a:spcPts val="285"/>
                        </a:spcBef>
                        <a:buFont typeface="Times New Roman"/>
                        <a:buChar char="•"/>
                        <a:tabLst>
                          <a:tab pos="267335" algn="l"/>
                        </a:tabLst>
                      </a:pPr>
                      <a:r>
                        <a:rPr sz="1600" b="1" spc="5" dirty="0">
                          <a:latin typeface="Times New Roman"/>
                          <a:cs typeface="Times New Roman"/>
                        </a:rPr>
                        <a:t>Доходы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оказания </a:t>
                      </a:r>
                      <a:r>
                        <a:rPr sz="1600" b="1" spc="-60" dirty="0">
                          <a:latin typeface="Times New Roman"/>
                          <a:cs typeface="Times New Roman"/>
                        </a:rPr>
                        <a:t>платных  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услуг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компенсации</a:t>
                      </a:r>
                      <a:r>
                        <a:rPr sz="160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40" dirty="0">
                          <a:latin typeface="Times New Roman"/>
                          <a:cs typeface="Times New Roman"/>
                        </a:rPr>
                        <a:t>затрат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6700" marR="568960" indent="-172720">
                        <a:lnSpc>
                          <a:spcPct val="83500"/>
                        </a:lnSpc>
                        <a:spcBef>
                          <a:spcPts val="290"/>
                        </a:spcBef>
                        <a:buFont typeface="Times New Roman"/>
                        <a:buChar char="•"/>
                        <a:tabLst>
                          <a:tab pos="267335" algn="l"/>
                        </a:tabLst>
                      </a:pPr>
                      <a:r>
                        <a:rPr sz="1600" b="1" spc="5" dirty="0">
                          <a:latin typeface="Times New Roman"/>
                          <a:cs typeface="Times New Roman"/>
                        </a:rPr>
                        <a:t>Доходы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продажи  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материальных </a:t>
                      </a:r>
                      <a:r>
                        <a:rPr sz="1600" b="1" spc="-5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600" b="1" spc="-40" dirty="0">
                          <a:latin typeface="Times New Roman"/>
                          <a:cs typeface="Times New Roman"/>
                        </a:rPr>
                        <a:t>нематериальных</a:t>
                      </a:r>
                      <a:r>
                        <a:rPr sz="1600" b="1" spc="-35" dirty="0">
                          <a:latin typeface="Times New Roman"/>
                          <a:cs typeface="Times New Roman"/>
                        </a:rPr>
                        <a:t> активов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6700" marR="1048385" indent="-172720">
                        <a:lnSpc>
                          <a:spcPts val="1900"/>
                        </a:lnSpc>
                        <a:spcBef>
                          <a:spcPts val="55"/>
                        </a:spcBef>
                        <a:buFont typeface="Times New Roman"/>
                        <a:buChar char="•"/>
                        <a:tabLst>
                          <a:tab pos="267335" algn="l"/>
                        </a:tabLst>
                      </a:pPr>
                      <a:r>
                        <a:rPr sz="1600" b="1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санкции,  возмещение</a:t>
                      </a:r>
                      <a:r>
                        <a:rPr sz="1600" b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5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64769" marB="0">
                    <a:lnB w="19050">
                      <a:solidFill>
                        <a:srgbClr val="E28312"/>
                      </a:solidFill>
                      <a:prstDash val="solid"/>
                    </a:lnB>
                    <a:solidFill>
                      <a:srgbClr val="DCD5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E28312"/>
                      </a:solidFill>
                      <a:prstDash val="solid"/>
                    </a:lnT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335" indent="-171450">
                        <a:lnSpc>
                          <a:spcPct val="100000"/>
                        </a:lnSpc>
                        <a:spcBef>
                          <a:spcPts val="190"/>
                        </a:spcBef>
                        <a:buFont typeface="Times New Roman"/>
                        <a:buChar char="•"/>
                        <a:tabLst>
                          <a:tab pos="267970" algn="l"/>
                        </a:tabLst>
                      </a:pP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Дотации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7335" indent="-171450">
                        <a:lnSpc>
                          <a:spcPts val="1914"/>
                        </a:lnSpc>
                        <a:spcBef>
                          <a:spcPts val="275"/>
                        </a:spcBef>
                        <a:buFont typeface="Times New Roman"/>
                        <a:buChar char="•"/>
                        <a:tabLst>
                          <a:tab pos="267970" algn="l"/>
                        </a:tabLst>
                      </a:pP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Субсидии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7335" indent="-171450">
                        <a:lnSpc>
                          <a:spcPts val="1900"/>
                        </a:lnSpc>
                        <a:buFont typeface="Times New Roman"/>
                        <a:buChar char="•"/>
                        <a:tabLst>
                          <a:tab pos="267970" algn="l"/>
                        </a:tabLst>
                      </a:pP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Субвенции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7335" marR="647065" indent="-170815">
                        <a:lnSpc>
                          <a:spcPct val="83500"/>
                        </a:lnSpc>
                        <a:spcBef>
                          <a:spcPts val="305"/>
                        </a:spcBef>
                        <a:buFont typeface="Times New Roman"/>
                        <a:buChar char="•"/>
                        <a:tabLst>
                          <a:tab pos="267970" algn="l"/>
                        </a:tabLst>
                      </a:pPr>
                      <a:r>
                        <a:rPr sz="1600" b="1" spc="15" dirty="0">
                          <a:latin typeface="Times New Roman"/>
                          <a:cs typeface="Times New Roman"/>
                        </a:rPr>
                        <a:t>Прочие </a:t>
                      </a:r>
                      <a:r>
                        <a:rPr sz="1600" b="1" dirty="0">
                          <a:latin typeface="Times New Roman"/>
                          <a:cs typeface="Times New Roman"/>
                        </a:rPr>
                        <a:t>межбюджетные  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трансферты </a:t>
                      </a:r>
                      <a:r>
                        <a:rPr sz="1600" b="1" spc="5" dirty="0">
                          <a:latin typeface="Times New Roman"/>
                          <a:cs typeface="Times New Roman"/>
                        </a:rPr>
                        <a:t>общего  </a:t>
                      </a:r>
                      <a:r>
                        <a:rPr sz="1600" b="1" spc="-25" dirty="0">
                          <a:latin typeface="Times New Roman"/>
                          <a:cs typeface="Times New Roman"/>
                        </a:rPr>
                        <a:t>характера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B w="19050">
                      <a:solidFill>
                        <a:srgbClr val="E28312"/>
                      </a:solidFill>
                      <a:prstDash val="solid"/>
                    </a:lnB>
                    <a:solidFill>
                      <a:srgbClr val="DCD5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E28312"/>
                      </a:solidFill>
                      <a:prstDash val="solid"/>
                    </a:lnR>
                    <a:lnB w="19050">
                      <a:solidFill>
                        <a:srgbClr val="E28312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12455</TotalTime>
  <Words>5477</Words>
  <Application>Microsoft Office PowerPoint</Application>
  <PresentationFormat>Широкоэкранный</PresentationFormat>
  <Paragraphs>1178</Paragraphs>
  <Slides>87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3" baseType="lpstr">
      <vt:lpstr>Arial</vt:lpstr>
      <vt:lpstr>Garamond</vt:lpstr>
      <vt:lpstr>Times New Roman</vt:lpstr>
      <vt:lpstr>Trebuchet MS</vt:lpstr>
      <vt:lpstr>Натуральные материалы</vt:lpstr>
      <vt:lpstr>Лист</vt:lpstr>
      <vt:lpstr>Отчет об исполнении  бюджета</vt:lpstr>
      <vt:lpstr>Содержание</vt:lpstr>
      <vt:lpstr>Понятия и термины</vt:lpstr>
      <vt:lpstr>Понятия и термины</vt:lpstr>
      <vt:lpstr>Понятия и термины</vt:lpstr>
      <vt:lpstr>Понятия и термины</vt:lpstr>
      <vt:lpstr>Основные показатели исполнения</vt:lpstr>
      <vt:lpstr>Презентация PowerPoint</vt:lpstr>
      <vt:lpstr>Презентация PowerPoint</vt:lpstr>
      <vt:lpstr>Структура доходов бюджет городского округа Зарайск</vt:lpstr>
      <vt:lpstr>Поступление доходов в бюджет  городского округа Зарайск</vt:lpstr>
      <vt:lpstr>Презентация PowerPoint</vt:lpstr>
      <vt:lpstr>Презентация PowerPoint</vt:lpstr>
      <vt:lpstr>Информация об объеме и структуре налоговых и неналоговых доходов, а также межбюджетных трансфертах,  поступающих в бюджет городской округ Зарайск в сравнении с плановыми назначениями</vt:lpstr>
      <vt:lpstr>Информация об объеме и структуре налоговых и неналоговых доходов, а также межбюджетных трансфертах,  поступающих в бюджет городской округ Зарайск в сравнении с плановыми назначениями</vt:lpstr>
      <vt:lpstr>Информация об удельном объеме налоговых и неналоговых доходов бюджета городского округа Зарайск Московской области в расчете на душу населения в сравнении с другими муниципальными образованиями Московской области 2020 год</vt:lpstr>
      <vt:lpstr>Налоговые доходы</vt:lpstr>
      <vt:lpstr>Неналоговые доходы</vt:lpstr>
      <vt:lpstr>Безвозмездные поступления</vt:lpstr>
      <vt:lpstr>Информация о налоговых льготах</vt:lpstr>
      <vt:lpstr>Презентация PowerPoint</vt:lpstr>
      <vt:lpstr>Исполнение бюджета по расходам</vt:lpstr>
      <vt:lpstr>Удельный вес расходов бюджета на душу  населения за 2020 год, тыс. рублей/человек</vt:lpstr>
      <vt:lpstr>Презентация PowerPoint</vt:lpstr>
      <vt:lpstr>Раздел «Общегосударственные расходы»</vt:lpstr>
      <vt:lpstr>Раздел «Национальная оборона»</vt:lpstr>
      <vt:lpstr>Раздел «Национальная безопасность  и правоохранительная деятельность»</vt:lpstr>
      <vt:lpstr>Раздел «Национальная экономика»</vt:lpstr>
      <vt:lpstr>Раздел «Жилищно-коммунальное хозяйство»</vt:lpstr>
      <vt:lpstr>Раздел «Охрана окружающей среды»</vt:lpstr>
      <vt:lpstr>Раздел «Образование»</vt:lpstr>
      <vt:lpstr>Раздел «Культура, кинематография»</vt:lpstr>
      <vt:lpstr>Раздел «Социальная политика»</vt:lpstr>
      <vt:lpstr>Раздел «Физическая культура и спорт»</vt:lpstr>
      <vt:lpstr>Раздел «Обслуживание государственного и муниципального долга»</vt:lpstr>
      <vt:lpstr>Структура муниципального</vt:lpstr>
      <vt:lpstr>Структура муниципального долга</vt:lpstr>
      <vt:lpstr>Итоги реализации муниципальных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"Экология и окружающая среда»</vt:lpstr>
      <vt:lpstr>Муниципальная программа "Безопасность и обеспечение безопасности жизнедеятельности населения"</vt:lpstr>
      <vt:lpstr>Муниципальная программа "Безопасность и обеспечение безопасности жизнедеятельности населения"</vt:lpstr>
      <vt:lpstr>Муниципальная программа "Безопасность и обеспечение безопасности жизнедеятельности населения"</vt:lpstr>
      <vt:lpstr>Муниципальная программа «Жилище»</vt:lpstr>
      <vt:lpstr>Муниципальная программа «Развитие инженерной инфраструктуры и энергоэффективности»</vt:lpstr>
      <vt:lpstr>Муниципальная программа «Развитие инженерной инфраструктуры и энергоэффективности»</vt:lpstr>
      <vt:lpstr>Муниципальная программа «Предпринимательство»</vt:lpstr>
      <vt:lpstr>Муниципальная программа "Управление имуществом и муниципальными финансами"</vt:lpstr>
      <vt:lpstr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vt:lpstr>
      <vt:lpstr>Муниципальная программа "Развитие и функционирование дорожно-транспортного комплекса"</vt:lpstr>
      <vt:lpstr>Муниципальная программа "Цифровое муниципальное образование"</vt:lpstr>
      <vt:lpstr>Муниципальная программа "Архитектура и градостроительство"</vt:lpstr>
      <vt:lpstr>Муниципальная программа "Формирование современной комфортной городской среды"</vt:lpstr>
      <vt:lpstr>Муниципальная программа "Переселение граждан из аварийного жилищного фонда"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«Цифровая экономика»</vt:lpstr>
      <vt:lpstr>Национальный проект «Образование»</vt:lpstr>
      <vt:lpstr>Национальный проект «Жилье и городская среда»</vt:lpstr>
      <vt:lpstr>Национальный проект «Экология»</vt:lpstr>
      <vt:lpstr>Национальный проект «Демография»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</dc:title>
  <dc:creator>user</dc:creator>
  <cp:lastModifiedBy>user</cp:lastModifiedBy>
  <cp:revision>500</cp:revision>
  <cp:lastPrinted>2021-05-21T12:16:09Z</cp:lastPrinted>
  <dcterms:created xsi:type="dcterms:W3CDTF">2019-12-05T08:17:36Z</dcterms:created>
  <dcterms:modified xsi:type="dcterms:W3CDTF">2021-05-24T05:46:10Z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2019-12-05T00:00:00Z</vt:filetime>
  </property>
</Properties>
</file>