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62" r:id="rId3"/>
    <p:sldId id="260" r:id="rId4"/>
    <p:sldId id="264" r:id="rId5"/>
    <p:sldId id="265" r:id="rId6"/>
    <p:sldId id="266" r:id="rId7"/>
    <p:sldId id="286" r:id="rId8"/>
    <p:sldId id="287" r:id="rId9"/>
    <p:sldId id="267" r:id="rId10"/>
    <p:sldId id="268" r:id="rId11"/>
    <p:sldId id="283" r:id="rId12"/>
    <p:sldId id="284" r:id="rId13"/>
    <p:sldId id="288" r:id="rId14"/>
    <p:sldId id="269" r:id="rId15"/>
    <p:sldId id="270" r:id="rId16"/>
    <p:sldId id="289" r:id="rId17"/>
    <p:sldId id="271" r:id="rId18"/>
    <p:sldId id="272" r:id="rId19"/>
    <p:sldId id="273" r:id="rId20"/>
    <p:sldId id="274" r:id="rId21"/>
    <p:sldId id="275" r:id="rId22"/>
    <p:sldId id="276" r:id="rId23"/>
    <p:sldId id="277" r:id="rId24"/>
    <p:sldId id="278" r:id="rId25"/>
    <p:sldId id="279" r:id="rId26"/>
    <p:sldId id="291" r:id="rId27"/>
    <p:sldId id="280" r:id="rId28"/>
    <p:sldId id="290" r:id="rId29"/>
    <p:sldId id="292" r:id="rId30"/>
    <p:sldId id="293" r:id="rId31"/>
    <p:sldId id="294" r:id="rId32"/>
    <p:sldId id="295" r:id="rId33"/>
    <p:sldId id="296" r:id="rId34"/>
    <p:sldId id="297" r:id="rId35"/>
    <p:sldId id="298" r:id="rId36"/>
    <p:sldId id="285" r:id="rId37"/>
    <p:sldId id="282" r:id="rId38"/>
  </p:sldIdLst>
  <p:sldSz cx="9144000" cy="6858000" type="screen4x3"/>
  <p:notesSz cx="6797675" cy="9928225"/>
  <p:custDataLst>
    <p:tags r:id="rId4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6433" autoAdjust="0"/>
  </p:normalViewPr>
  <p:slideViewPr>
    <p:cSldViewPr>
      <p:cViewPr varScale="1">
        <p:scale>
          <a:sx n="116" d="100"/>
          <a:sy n="116" d="100"/>
        </p:scale>
        <p:origin x="1500"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Доходы</c:v>
                </c:pt>
              </c:strCache>
            </c:strRef>
          </c:tx>
          <c:spPr>
            <a:solidFill>
              <a:schemeClr val="accent1"/>
            </a:solidFill>
            <a:ln>
              <a:noFill/>
            </a:ln>
            <a:effectLst/>
            <a:sp3d/>
          </c:spPr>
          <c:invertIfNegative val="0"/>
          <c:dLbls>
            <c:dLbl>
              <c:idx val="0"/>
              <c:layout>
                <c:manualLayout>
                  <c:x val="1.4165565117373977E-3"/>
                  <c:y val="0.311702441338515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311702441338515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573064960645485E-3"/>
                  <c:y val="0.354401405905434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18827754693357E-16"/>
                  <c:y val="0.3842906811022788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78653248032325E-3"/>
                  <c:y val="0.3842906811022788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lang="ru-RU" sz="1197" b="1" i="0" u="none" strike="noStrike" kern="1200" baseline="0">
                    <a:solidFill>
                      <a:schemeClr val="tx1"/>
                    </a:solidFill>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5"/>
                <c:pt idx="0">
                  <c:v>2020 год</c:v>
                </c:pt>
                <c:pt idx="1">
                  <c:v>2021 год</c:v>
                </c:pt>
                <c:pt idx="2">
                  <c:v>2022 год</c:v>
                </c:pt>
                <c:pt idx="3">
                  <c:v>2023 год</c:v>
                </c:pt>
                <c:pt idx="4">
                  <c:v>2024 год </c:v>
                </c:pt>
              </c:strCache>
            </c:strRef>
          </c:cat>
          <c:val>
            <c:numRef>
              <c:f>Лист1!$B$2:$B$7</c:f>
              <c:numCache>
                <c:formatCode>General</c:formatCode>
                <c:ptCount val="6"/>
                <c:pt idx="0">
                  <c:v>2705365</c:v>
                </c:pt>
                <c:pt idx="1">
                  <c:v>3093875</c:v>
                </c:pt>
                <c:pt idx="2">
                  <c:v>2920605</c:v>
                </c:pt>
                <c:pt idx="3">
                  <c:v>3280803</c:v>
                </c:pt>
                <c:pt idx="4">
                  <c:v>3128763</c:v>
                </c:pt>
              </c:numCache>
            </c:numRef>
          </c:val>
          <c:shape val="cylinder"/>
        </c:ser>
        <c:ser>
          <c:idx val="1"/>
          <c:order val="1"/>
          <c:tx>
            <c:strRef>
              <c:f>Лист1!$C$1</c:f>
              <c:strCache>
                <c:ptCount val="1"/>
                <c:pt idx="0">
                  <c:v>Расходы</c:v>
                </c:pt>
              </c:strCache>
            </c:strRef>
          </c:tx>
          <c:spPr>
            <a:solidFill>
              <a:schemeClr val="accent2"/>
            </a:solidFill>
            <a:ln>
              <a:noFill/>
            </a:ln>
            <a:effectLst/>
            <a:sp3d/>
          </c:spPr>
          <c:invertIfNegative val="0"/>
          <c:dLbls>
            <c:dLbl>
              <c:idx val="0"/>
              <c:layout>
                <c:manualLayout>
                  <c:x val="-2.8331130234748214E-3"/>
                  <c:y val="0.294622855511747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331130234747954E-3"/>
                  <c:y val="0.337321820078667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479106988980234E-5"/>
                  <c:y val="0.2903529590550550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3667390174003864E-3"/>
                  <c:y val="0.264733580314903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893266240161625E-3"/>
                  <c:y val="0.337321820078667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5"/>
                <c:pt idx="0">
                  <c:v>2020 год</c:v>
                </c:pt>
                <c:pt idx="1">
                  <c:v>2021 год</c:v>
                </c:pt>
                <c:pt idx="2">
                  <c:v>2022 год</c:v>
                </c:pt>
                <c:pt idx="3">
                  <c:v>2023 год</c:v>
                </c:pt>
                <c:pt idx="4">
                  <c:v>2024 год </c:v>
                </c:pt>
              </c:strCache>
            </c:strRef>
          </c:cat>
          <c:val>
            <c:numRef>
              <c:f>Лист1!$C$2:$C$7</c:f>
              <c:numCache>
                <c:formatCode>General</c:formatCode>
                <c:ptCount val="6"/>
                <c:pt idx="0">
                  <c:v>2738253</c:v>
                </c:pt>
                <c:pt idx="1">
                  <c:v>3110967</c:v>
                </c:pt>
                <c:pt idx="2">
                  <c:v>2920605</c:v>
                </c:pt>
                <c:pt idx="3">
                  <c:v>3222357</c:v>
                </c:pt>
                <c:pt idx="4">
                  <c:v>3031231</c:v>
                </c:pt>
              </c:numCache>
            </c:numRef>
          </c:val>
          <c:shape val="cylinder"/>
        </c:ser>
        <c:ser>
          <c:idx val="2"/>
          <c:order val="2"/>
          <c:tx>
            <c:strRef>
              <c:f>Лист1!$D$1</c:f>
              <c:strCache>
                <c:ptCount val="1"/>
                <c:pt idx="0">
                  <c:v>Дефицит/Профицит</c:v>
                </c:pt>
              </c:strCache>
            </c:strRef>
          </c:tx>
          <c:spPr>
            <a:solidFill>
              <a:schemeClr val="accent3"/>
            </a:solidFill>
            <a:ln>
              <a:noFill/>
            </a:ln>
            <a:effectLst/>
            <a:sp3d/>
          </c:spPr>
          <c:invertIfNegative val="0"/>
          <c:dLbls>
            <c:dLbl>
              <c:idx val="0"/>
              <c:layout>
                <c:manualLayout>
                  <c:x val="3.5413912793434942E-2"/>
                  <c:y val="0.1967699861683518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331130234747953E-2"/>
                  <c:y val="0.196415237007831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86532480323253E-2"/>
                  <c:y val="0.196415237007831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343838976387902E-2"/>
                  <c:y val="0.1707961944799988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5"/>
                <c:pt idx="0">
                  <c:v>2020 год</c:v>
                </c:pt>
                <c:pt idx="1">
                  <c:v>2021 год</c:v>
                </c:pt>
                <c:pt idx="2">
                  <c:v>2022 год</c:v>
                </c:pt>
                <c:pt idx="3">
                  <c:v>2023 год</c:v>
                </c:pt>
                <c:pt idx="4">
                  <c:v>2024 год </c:v>
                </c:pt>
              </c:strCache>
            </c:strRef>
          </c:cat>
          <c:val>
            <c:numRef>
              <c:f>Лист1!$D$2:$D$7</c:f>
              <c:numCache>
                <c:formatCode>General</c:formatCode>
                <c:ptCount val="6"/>
                <c:pt idx="0">
                  <c:v>-32888</c:v>
                </c:pt>
                <c:pt idx="1">
                  <c:v>-56865</c:v>
                </c:pt>
                <c:pt idx="2">
                  <c:v>0</c:v>
                </c:pt>
                <c:pt idx="3">
                  <c:v>-58446</c:v>
                </c:pt>
                <c:pt idx="4">
                  <c:v>-97532</c:v>
                </c:pt>
              </c:numCache>
            </c:numRef>
          </c:val>
          <c:shape val="cylinder"/>
        </c:ser>
        <c:dLbls>
          <c:showLegendKey val="0"/>
          <c:showVal val="0"/>
          <c:showCatName val="0"/>
          <c:showSerName val="0"/>
          <c:showPercent val="0"/>
          <c:showBubbleSize val="0"/>
        </c:dLbls>
        <c:gapWidth val="150"/>
        <c:shape val="box"/>
        <c:axId val="475028824"/>
        <c:axId val="475029216"/>
        <c:axId val="0"/>
      </c:bar3DChart>
      <c:catAx>
        <c:axId val="475028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475029216"/>
        <c:crosses val="autoZero"/>
        <c:auto val="1"/>
        <c:lblAlgn val="ctr"/>
        <c:lblOffset val="100"/>
        <c:noMultiLvlLbl val="0"/>
      </c:catAx>
      <c:valAx>
        <c:axId val="4750292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5028824"/>
        <c:crosses val="autoZero"/>
        <c:crossBetween val="between"/>
      </c:valAx>
      <c:spPr>
        <a:noFill/>
        <a:ln>
          <a:noFill/>
        </a:ln>
        <a:effectLst/>
      </c:spPr>
    </c:plotArea>
    <c:legend>
      <c:legendPos val="b"/>
      <c:layout>
        <c:manualLayout>
          <c:xMode val="edge"/>
          <c:yMode val="edge"/>
          <c:x val="0.81831907012697247"/>
          <c:y val="0"/>
          <c:w val="9.5542679184025495E-2"/>
          <c:h val="0.9469386355360955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7915903719888467E-2"/>
          <c:w val="0.95416666666666672"/>
          <c:h val="0.73925319881889762"/>
        </c:manualLayout>
      </c:layout>
      <c:pieChart>
        <c:varyColors val="1"/>
        <c:ser>
          <c:idx val="0"/>
          <c:order val="0"/>
          <c:tx>
            <c:strRef>
              <c:f>Лист1!$B$1</c:f>
              <c:strCache>
                <c:ptCount val="1"/>
                <c:pt idx="0">
                  <c:v>Столбец1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dLbl>
              <c:idx val="0"/>
              <c:layout>
                <c:manualLayout>
                  <c:x val="-3.2776595424582451E-2"/>
                  <c:y val="-5.2992568726931574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9743610663629969E-2"/>
                  <c:y val="-0.4145503037385420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Лист1!$A$2:$A$13</c:f>
              <c:strCache>
                <c:ptCount val="12"/>
                <c:pt idx="0">
                  <c:v>Налог на доходы физических лиц </c:v>
                </c:pt>
                <c:pt idx="1">
                  <c:v>Упрощенная система налогообложения</c:v>
                </c:pt>
                <c:pt idx="2">
                  <c:v>Единый налог на вменённый доход для отдельных видов деятельности</c:v>
                </c:pt>
                <c:pt idx="3">
                  <c:v>Патентная система налогообложения </c:v>
                </c:pt>
                <c:pt idx="4">
                  <c:v>Земельный налог</c:v>
                </c:pt>
                <c:pt idx="5">
                  <c:v>Налог на имущество физических лиц</c:v>
                </c:pt>
                <c:pt idx="6">
                  <c:v>Иные налоговые доходы</c:v>
                </c:pt>
                <c:pt idx="7">
                  <c:v>Доходы от использования имущества</c:v>
                </c:pt>
                <c:pt idx="8">
                  <c:v>Доходы от продажи материальных и нематериальных активов </c:v>
                </c:pt>
                <c:pt idx="9">
                  <c:v>Штрафные санкции</c:v>
                </c:pt>
                <c:pt idx="10">
                  <c:v>Иные неналоговые доходы</c:v>
                </c:pt>
                <c:pt idx="11">
                  <c:v>Безвозмездные поступления</c:v>
                </c:pt>
              </c:strCache>
            </c:strRef>
          </c:cat>
          <c:val>
            <c:numRef>
              <c:f>Лист1!$B$2:$B$13</c:f>
              <c:numCache>
                <c:formatCode>General</c:formatCode>
                <c:ptCount val="12"/>
                <c:pt idx="0">
                  <c:v>685683</c:v>
                </c:pt>
                <c:pt idx="1">
                  <c:v>52891</c:v>
                </c:pt>
                <c:pt idx="3">
                  <c:v>11763</c:v>
                </c:pt>
                <c:pt idx="4">
                  <c:v>46236</c:v>
                </c:pt>
                <c:pt idx="5">
                  <c:v>20288</c:v>
                </c:pt>
                <c:pt idx="6">
                  <c:v>4579</c:v>
                </c:pt>
                <c:pt idx="7">
                  <c:v>52313</c:v>
                </c:pt>
                <c:pt idx="8">
                  <c:v>4500</c:v>
                </c:pt>
                <c:pt idx="9">
                  <c:v>903</c:v>
                </c:pt>
                <c:pt idx="10">
                  <c:v>50</c:v>
                </c:pt>
                <c:pt idx="11">
                  <c:v>1998474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4317215139675841"/>
          <c:y val="1.9596588033428383E-2"/>
          <c:w val="0.25192870159488451"/>
          <c:h val="0.9690888255214442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7731363181867"/>
          <c:y val="6.6832578367284207E-2"/>
          <c:w val="0.88287321657925855"/>
          <c:h val="0.74348228346456691"/>
        </c:manualLayout>
      </c:layout>
      <c:barChart>
        <c:barDir val="col"/>
        <c:grouping val="clustered"/>
        <c:varyColors val="0"/>
        <c:ser>
          <c:idx val="0"/>
          <c:order val="0"/>
          <c:tx>
            <c:strRef>
              <c:f>Лист1!$B$1</c:f>
              <c:strCache>
                <c:ptCount val="1"/>
                <c:pt idx="0">
                  <c:v>2021 год (Отчет)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1.885679368959108E-3"/>
                  <c:y val="1.700120252077284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Лист1!$B$2:$B$6</c:f>
              <c:numCache>
                <c:formatCode>General</c:formatCode>
                <c:ptCount val="5"/>
                <c:pt idx="0">
                  <c:v>3054102</c:v>
                </c:pt>
                <c:pt idx="1">
                  <c:v>845126</c:v>
                </c:pt>
                <c:pt idx="2">
                  <c:v>83327</c:v>
                </c:pt>
                <c:pt idx="3">
                  <c:v>2125649</c:v>
                </c:pt>
              </c:numCache>
            </c:numRef>
          </c:val>
        </c:ser>
        <c:ser>
          <c:idx val="1"/>
          <c:order val="1"/>
          <c:tx>
            <c:strRef>
              <c:f>Лист1!$C$1</c:f>
              <c:strCache>
                <c:ptCount val="1"/>
                <c:pt idx="0">
                  <c:v>2022 год (План)</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1.173647372514165E-3"/>
                  <c:y val="-5.353929892134790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Лист1!$C$2:$C$6</c:f>
              <c:numCache>
                <c:formatCode>General</c:formatCode>
                <c:ptCount val="5"/>
                <c:pt idx="0">
                  <c:v>2920605</c:v>
                </c:pt>
                <c:pt idx="1">
                  <c:v>862442</c:v>
                </c:pt>
                <c:pt idx="2">
                  <c:v>59689</c:v>
                </c:pt>
                <c:pt idx="3">
                  <c:v>1998474</c:v>
                </c:pt>
              </c:numCache>
            </c:numRef>
          </c:val>
        </c:ser>
        <c:ser>
          <c:idx val="2"/>
          <c:order val="2"/>
          <c:tx>
            <c:strRef>
              <c:f>Лист1!$D$1</c:f>
              <c:strCache>
                <c:ptCount val="1"/>
                <c:pt idx="0">
                  <c:v>2023 год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1.4109543384068436E-3"/>
                  <c:y val="8.608647299753167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Лист1!$D$2:$D$6</c:f>
              <c:numCache>
                <c:formatCode>General</c:formatCode>
                <c:ptCount val="5"/>
                <c:pt idx="0">
                  <c:v>3280803</c:v>
                </c:pt>
                <c:pt idx="1">
                  <c:v>910397</c:v>
                </c:pt>
                <c:pt idx="2">
                  <c:v>78936</c:v>
                </c:pt>
                <c:pt idx="3">
                  <c:v>2291470</c:v>
                </c:pt>
              </c:numCache>
            </c:numRef>
          </c:val>
        </c:ser>
        <c:ser>
          <c:idx val="3"/>
          <c:order val="3"/>
          <c:tx>
            <c:strRef>
              <c:f>Лист1!$E$1</c:f>
              <c:strCache>
                <c:ptCount val="1"/>
                <c:pt idx="0">
                  <c:v>2024 год (План)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6.9892234196200422E-4"/>
                  <c:y val="9.988155622462725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Лист1!$E$2:$E$6</c:f>
              <c:numCache>
                <c:formatCode>General</c:formatCode>
                <c:ptCount val="5"/>
                <c:pt idx="0">
                  <c:v>3128763</c:v>
                </c:pt>
                <c:pt idx="1">
                  <c:v>969118</c:v>
                </c:pt>
                <c:pt idx="2">
                  <c:v>78812</c:v>
                </c:pt>
                <c:pt idx="3">
                  <c:v>2080833</c:v>
                </c:pt>
              </c:numCache>
            </c:numRef>
          </c:val>
        </c:ser>
        <c:dLbls>
          <c:showLegendKey val="0"/>
          <c:showVal val="0"/>
          <c:showCatName val="0"/>
          <c:showSerName val="0"/>
          <c:showPercent val="0"/>
          <c:showBubbleSize val="0"/>
        </c:dLbls>
        <c:gapWidth val="100"/>
        <c:overlap val="-24"/>
        <c:axId val="475030784"/>
        <c:axId val="475031176"/>
      </c:barChart>
      <c:catAx>
        <c:axId val="4750307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475031176"/>
        <c:crosses val="autoZero"/>
        <c:auto val="1"/>
        <c:lblAlgn val="ctr"/>
        <c:lblOffset val="100"/>
        <c:noMultiLvlLbl val="0"/>
      </c:catAx>
      <c:valAx>
        <c:axId val="47503117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475030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sng"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Столбец1</c:v>
                </c:pt>
              </c:strCache>
            </c:strRef>
          </c:tx>
          <c:explosion val="19"/>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manualLayout>
                  <c:x val="0.15015782878381478"/>
                  <c:y val="2.004196503418812E-3"/>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spc="0" baseline="0">
                    <a:solidFill>
                      <a:schemeClr val="tx1">
                        <a:lumMod val="75000"/>
                        <a:lumOff val="25000"/>
                      </a:schemeClr>
                    </a:solidFill>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Земельный налог (организации)</c:v>
                </c:pt>
                <c:pt idx="1">
                  <c:v>Земельный налог (физ.лица)</c:v>
                </c:pt>
                <c:pt idx="2">
                  <c:v>Налог на имущество (физ.лица)</c:v>
                </c:pt>
              </c:strCache>
            </c:strRef>
          </c:cat>
          <c:val>
            <c:numRef>
              <c:f>Лист1!$B$2:$B$5</c:f>
              <c:numCache>
                <c:formatCode>General</c:formatCode>
                <c:ptCount val="4"/>
                <c:pt idx="0">
                  <c:v>2100</c:v>
                </c:pt>
                <c:pt idx="1">
                  <c:v>6800</c:v>
                </c:pt>
                <c:pt idx="2">
                  <c:v>200</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6696942970056E-2"/>
          <c:y val="4.9216878515028678E-2"/>
          <c:w val="0.59670127355463909"/>
          <c:h val="0.87414686027308441"/>
        </c:manualLayout>
      </c:layout>
      <c:pieChart>
        <c:varyColors val="1"/>
        <c:ser>
          <c:idx val="0"/>
          <c:order val="0"/>
          <c:tx>
            <c:strRef>
              <c:f>Лист1!$B$1</c:f>
              <c:strCache>
                <c:ptCount val="1"/>
                <c:pt idx="0">
                  <c:v>Столбец1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6"/>
              <c:layout>
                <c:manualLayout>
                  <c:x val="4.8584737750227303E-3"/>
                  <c:y val="-2.3395492791575566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Лист1!$A$2:$A$12</c:f>
              <c:strCache>
                <c:ptCount val="11"/>
                <c:pt idx="0">
                  <c:v>Общегосударственные вопросы </c:v>
                </c:pt>
                <c:pt idx="1">
                  <c:v>Национальная безопасность и правоохранительная
деятельность </c:v>
                </c:pt>
                <c:pt idx="2">
                  <c:v>Национальная оборона</c:v>
                </c:pt>
                <c:pt idx="3">
                  <c:v>Национальная экономика</c:v>
                </c:pt>
                <c:pt idx="4">
                  <c:v>Жилищно-коммунальное хозяйство </c:v>
                </c:pt>
                <c:pt idx="5">
                  <c:v>Охрана окружающей среды</c:v>
                </c:pt>
                <c:pt idx="6">
                  <c:v>Образование</c:v>
                </c:pt>
                <c:pt idx="7">
                  <c:v>Культура и кинематография </c:v>
                </c:pt>
                <c:pt idx="8">
                  <c:v>Социальная политика</c:v>
                </c:pt>
                <c:pt idx="9">
                  <c:v>Физическая культура и спорт </c:v>
                </c:pt>
                <c:pt idx="10">
                  <c:v>Обслуживание муниципального долга </c:v>
                </c:pt>
              </c:strCache>
            </c:strRef>
          </c:cat>
          <c:val>
            <c:numRef>
              <c:f>Лист1!$B$2:$B$12</c:f>
              <c:numCache>
                <c:formatCode>General</c:formatCode>
                <c:ptCount val="11"/>
                <c:pt idx="0">
                  <c:v>334910</c:v>
                </c:pt>
                <c:pt idx="1">
                  <c:v>22500</c:v>
                </c:pt>
                <c:pt idx="2">
                  <c:v>2720</c:v>
                </c:pt>
                <c:pt idx="3">
                  <c:v>287024</c:v>
                </c:pt>
                <c:pt idx="4">
                  <c:v>804139</c:v>
                </c:pt>
                <c:pt idx="5">
                  <c:v>4703</c:v>
                </c:pt>
                <c:pt idx="6">
                  <c:v>1070934</c:v>
                </c:pt>
                <c:pt idx="7">
                  <c:v>208752</c:v>
                </c:pt>
                <c:pt idx="8">
                  <c:v>116198</c:v>
                </c:pt>
                <c:pt idx="9">
                  <c:v>67275</c:v>
                </c:pt>
                <c:pt idx="10">
                  <c:v>1450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889941099059658"/>
          <c:y val="0"/>
          <c:w val="0.31435350720668226"/>
          <c:h val="0.8765732514372340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38372968089391"/>
          <c:y val="0.130453030304924"/>
          <c:w val="0.39720050044944499"/>
          <c:h val="0.63156028543307086"/>
        </c:manualLayout>
      </c:layout>
      <c:barChart>
        <c:barDir val="col"/>
        <c:grouping val="stacked"/>
        <c:varyColors val="0"/>
        <c:ser>
          <c:idx val="0"/>
          <c:order val="0"/>
          <c:tx>
            <c:strRef>
              <c:f>Лист1!$B$1</c:f>
              <c:strCache>
                <c:ptCount val="1"/>
                <c:pt idx="0">
                  <c:v>Ряд 1</c:v>
                </c:pt>
              </c:strCache>
            </c:strRef>
          </c:tx>
          <c:spPr>
            <a:solidFill>
              <a:schemeClr val="accent4">
                <a:lumMod val="60000"/>
                <a:lumOff val="40000"/>
              </a:schemeClr>
            </a:solidFill>
            <a:ln>
              <a:solidFill>
                <a:schemeClr val="accent4">
                  <a:lumMod val="40000"/>
                  <a:lumOff val="60000"/>
                </a:schemeClr>
              </a:solidFill>
            </a:ln>
            <a:effectLst/>
          </c:spPr>
          <c:invertIfNegative val="0"/>
          <c:dPt>
            <c:idx val="0"/>
            <c:invertIfNegative val="0"/>
            <c:bubble3D val="0"/>
            <c:spPr>
              <a:solidFill>
                <a:schemeClr val="accent4">
                  <a:lumMod val="60000"/>
                  <a:lumOff val="40000"/>
                </a:schemeClr>
              </a:solidFill>
              <a:ln>
                <a:solidFill>
                  <a:schemeClr val="accent4">
                    <a:lumMod val="40000"/>
                    <a:lumOff val="60000"/>
                  </a:schemeClr>
                </a:solidFill>
              </a:ln>
              <a:effectLst/>
              <a:scene3d>
                <a:camera prst="orthographicFront"/>
                <a:lightRig rig="threePt" dir="t"/>
              </a:scene3d>
              <a:sp3d>
                <a:bevelB prst="relaxedInset"/>
              </a:sp3d>
            </c:spPr>
          </c:dPt>
          <c:dPt>
            <c:idx val="1"/>
            <c:invertIfNegative val="0"/>
            <c:bubble3D val="0"/>
            <c:spPr>
              <a:solidFill>
                <a:schemeClr val="accent4">
                  <a:lumMod val="60000"/>
                  <a:lumOff val="40000"/>
                </a:schemeClr>
              </a:solidFill>
              <a:ln>
                <a:solidFill>
                  <a:schemeClr val="accent4">
                    <a:lumMod val="40000"/>
                    <a:lumOff val="60000"/>
                  </a:schemeClr>
                </a:solidFill>
              </a:ln>
              <a:effectLst/>
              <a:scene3d>
                <a:camera prst="orthographicFront"/>
                <a:lightRig rig="threePt" dir="t"/>
              </a:scene3d>
              <a:sp3d prstMaterial="metal">
                <a:bevelB prst="relaxedInset"/>
              </a:sp3d>
            </c:spPr>
          </c:dPt>
          <c:dLbls>
            <c:dLbl>
              <c:idx val="0"/>
              <c:layout>
                <c:manualLayout>
                  <c:x val="1.0335316773081858E-2"/>
                  <c:y val="-0.31762277512464049"/>
                </c:manualLayout>
              </c:layout>
              <c:spPr>
                <a:noFill/>
                <a:ln>
                  <a:noFill/>
                </a:ln>
                <a:effectLst/>
              </c:spPr>
              <c:txPr>
                <a:bodyPr rot="-5400000" spcFirstLastPara="1" vertOverflow="ellipsis"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26236952207330494"/>
                      <c:h val="0.1129404813606569"/>
                    </c:manualLayout>
                  </c15:layout>
                </c:ext>
              </c:extLst>
            </c:dLbl>
            <c:dLbl>
              <c:idx val="1"/>
              <c:layout>
                <c:manualLayout>
                  <c:x val="7.5648729661845854E-2"/>
                  <c:y val="-0.35453199033622007"/>
                </c:manualLayout>
              </c:layout>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2"/>
                <c:pt idx="0">
                  <c:v>факт 2020</c:v>
                </c:pt>
                <c:pt idx="1">
                  <c:v>план 2021</c:v>
                </c:pt>
              </c:strCache>
            </c:strRef>
          </c:cat>
          <c:val>
            <c:numRef>
              <c:f>Лист1!$B$2:$B$5</c:f>
              <c:numCache>
                <c:formatCode>General</c:formatCode>
                <c:ptCount val="4"/>
                <c:pt idx="0">
                  <c:v>2426454.52</c:v>
                </c:pt>
                <c:pt idx="1">
                  <c:v>3115074</c:v>
                </c:pt>
              </c:numCache>
            </c:numRef>
          </c:val>
        </c:ser>
        <c:ser>
          <c:idx val="1"/>
          <c:order val="1"/>
          <c:tx>
            <c:strRef>
              <c:f>Лист1!$C$1</c:f>
              <c:strCache>
                <c:ptCount val="1"/>
                <c:pt idx="0">
                  <c:v>Столбец1</c:v>
                </c:pt>
              </c:strCache>
            </c:strRef>
          </c:tx>
          <c:spPr>
            <a:solidFill>
              <a:schemeClr val="accent2"/>
            </a:solidFill>
            <a:ln>
              <a:noFill/>
            </a:ln>
            <a:effectLst/>
          </c:spPr>
          <c:invertIfNegative val="0"/>
          <c:cat>
            <c:strRef>
              <c:f>Лист1!$A$2:$A$5</c:f>
              <c:strCache>
                <c:ptCount val="2"/>
                <c:pt idx="0">
                  <c:v>факт 2020</c:v>
                </c:pt>
                <c:pt idx="1">
                  <c:v>план 2021</c:v>
                </c:pt>
              </c:strCache>
            </c:strRef>
          </c:cat>
          <c:val>
            <c:numRef>
              <c:f>Лист1!$C$2:$C$5</c:f>
              <c:numCache>
                <c:formatCode>General</c:formatCode>
                <c:ptCount val="4"/>
              </c:numCache>
            </c:numRef>
          </c:val>
        </c:ser>
        <c:ser>
          <c:idx val="2"/>
          <c:order val="2"/>
          <c:tx>
            <c:strRef>
              <c:f>Лист1!$D$1</c:f>
              <c:strCache>
                <c:ptCount val="1"/>
                <c:pt idx="0">
                  <c:v>Столбец2</c:v>
                </c:pt>
              </c:strCache>
            </c:strRef>
          </c:tx>
          <c:spPr>
            <a:solidFill>
              <a:schemeClr val="accent3"/>
            </a:solidFill>
            <a:ln>
              <a:noFill/>
            </a:ln>
            <a:effectLst/>
          </c:spPr>
          <c:invertIfNegative val="0"/>
          <c:cat>
            <c:strRef>
              <c:f>Лист1!$A$2:$A$5</c:f>
              <c:strCache>
                <c:ptCount val="2"/>
                <c:pt idx="0">
                  <c:v>факт 2020</c:v>
                </c:pt>
                <c:pt idx="1">
                  <c:v>план 2021</c:v>
                </c:pt>
              </c:strCache>
            </c:strRef>
          </c:cat>
          <c:val>
            <c:numRef>
              <c:f>Лист1!$D$2:$D$5</c:f>
              <c:numCache>
                <c:formatCode>General</c:formatCode>
                <c:ptCount val="4"/>
              </c:numCache>
            </c:numRef>
          </c:val>
        </c:ser>
        <c:dLbls>
          <c:showLegendKey val="0"/>
          <c:showVal val="0"/>
          <c:showCatName val="0"/>
          <c:showSerName val="0"/>
          <c:showPercent val="0"/>
          <c:showBubbleSize val="0"/>
        </c:dLbls>
        <c:gapWidth val="182"/>
        <c:overlap val="100"/>
        <c:axId val="478255176"/>
        <c:axId val="478255568"/>
      </c:barChart>
      <c:catAx>
        <c:axId val="47825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sng" strike="noStrike" kern="1200" baseline="0">
                <a:solidFill>
                  <a:schemeClr val="tx1">
                    <a:lumMod val="65000"/>
                    <a:lumOff val="35000"/>
                  </a:schemeClr>
                </a:solidFill>
                <a:latin typeface="+mn-lt"/>
                <a:ea typeface="+mn-ea"/>
                <a:cs typeface="+mn-cs"/>
              </a:defRPr>
            </a:pPr>
            <a:endParaRPr lang="ru-RU"/>
          </a:p>
        </c:txPr>
        <c:crossAx val="478255568"/>
        <c:crosses val="autoZero"/>
        <c:auto val="1"/>
        <c:lblAlgn val="ctr"/>
        <c:lblOffset val="100"/>
        <c:noMultiLvlLbl val="0"/>
      </c:catAx>
      <c:valAx>
        <c:axId val="4782555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8255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86663A1-BE93-4F19-BCAE-33E954C20B2B}" type="datetimeFigureOut">
              <a:rPr lang="ru-RU" smtClean="0"/>
              <a:t>12.04.2022</a:t>
            </a:fld>
            <a:endParaRPr lang="ru-RU"/>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90C0431-2448-4DC3-AF70-2785FBE2C445}" type="datetimeFigureOut">
              <a:rPr lang="ru-RU" smtClean="0"/>
              <a:t>12.04.2022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dirty="0" smtClean="0"/>
              <a:t>Бесплатно и без регистрации.</a:t>
            </a:r>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14</a:t>
            </a:fld>
            <a:endParaRPr lang="ru-RU"/>
          </a:p>
        </p:txBody>
      </p:sp>
    </p:spTree>
    <p:extLst>
      <p:ext uri="{BB962C8B-B14F-4D97-AF65-F5344CB8AC3E}">
        <p14:creationId xmlns:p14="http://schemas.microsoft.com/office/powerpoint/2010/main" val="99080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19</a:t>
            </a:fld>
            <a:endParaRPr lang="ru-RU"/>
          </a:p>
        </p:txBody>
      </p:sp>
    </p:spTree>
    <p:extLst>
      <p:ext uri="{BB962C8B-B14F-4D97-AF65-F5344CB8AC3E}">
        <p14:creationId xmlns:p14="http://schemas.microsoft.com/office/powerpoint/2010/main" val="360879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20</a:t>
            </a:fld>
            <a:endParaRPr lang="ru-RU"/>
          </a:p>
        </p:txBody>
      </p:sp>
    </p:spTree>
    <p:extLst>
      <p:ext uri="{BB962C8B-B14F-4D97-AF65-F5344CB8AC3E}">
        <p14:creationId xmlns:p14="http://schemas.microsoft.com/office/powerpoint/2010/main" val="51166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24</a:t>
            </a:fld>
            <a:endParaRPr lang="ru-RU"/>
          </a:p>
        </p:txBody>
      </p:sp>
    </p:spTree>
    <p:extLst>
      <p:ext uri="{BB962C8B-B14F-4D97-AF65-F5344CB8AC3E}">
        <p14:creationId xmlns:p14="http://schemas.microsoft.com/office/powerpoint/2010/main" val="398076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25</a:t>
            </a:fld>
            <a:endParaRPr lang="ru-RU"/>
          </a:p>
        </p:txBody>
      </p:sp>
    </p:spTree>
    <p:extLst>
      <p:ext uri="{BB962C8B-B14F-4D97-AF65-F5344CB8AC3E}">
        <p14:creationId xmlns:p14="http://schemas.microsoft.com/office/powerpoint/2010/main" val="3619408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420888"/>
            <a:ext cx="6480720" cy="1080120"/>
          </a:xfrm>
        </p:spPr>
        <p:txBody>
          <a:bodyPr/>
          <a:lstStyle>
            <a:lvl1pPr>
              <a:defRPr b="1">
                <a:solidFill>
                  <a:schemeClr val="accent4">
                    <a:lumMod val="50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4">
                  <a:lumMod val="50000"/>
                </a:schemeClr>
              </a:solidFill>
            </a:endParaRPr>
          </a:p>
        </p:txBody>
      </p:sp>
      <p:sp>
        <p:nvSpPr>
          <p:cNvPr id="9" name="Заголовок 1"/>
          <p:cNvSpPr>
            <a:spLocks noGrp="1"/>
          </p:cNvSpPr>
          <p:nvPr>
            <p:ph type="title"/>
          </p:nvPr>
        </p:nvSpPr>
        <p:spPr>
          <a:xfrm>
            <a:off x="179512" y="191549"/>
            <a:ext cx="8856984"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1" name="Текст 2"/>
          <p:cNvSpPr>
            <a:spLocks noGrp="1"/>
          </p:cNvSpPr>
          <p:nvPr>
            <p:ph idx="1"/>
          </p:nvPr>
        </p:nvSpPr>
        <p:spPr>
          <a:xfrm>
            <a:off x="1259632" y="1556792"/>
            <a:ext cx="7128792"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12.04.2022</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12.04.2022</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12.04.2022</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91549"/>
            <a:ext cx="8856984"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43608" y="1556792"/>
            <a:ext cx="7128792"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A5E48A96-E1BB-4C8F-80B2-32A47A48A9D5}" type="datetimeFigureOut">
              <a:rPr lang="ru-RU" smtClean="0"/>
              <a:pPr/>
              <a:t>12.04.2022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58"/>
            <a:ext cx="9144000" cy="6977249"/>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565042"/>
            <a:ext cx="7992888" cy="329295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9"/>
            <a:ext cx="1512168" cy="1557991"/>
          </a:xfrm>
          <a:prstGeom prst="rect">
            <a:avLst/>
          </a:prstGeom>
        </p:spPr>
      </p:pic>
      <p:sp>
        <p:nvSpPr>
          <p:cNvPr id="6" name="Прямоугольник 5"/>
          <p:cNvSpPr/>
          <p:nvPr/>
        </p:nvSpPr>
        <p:spPr>
          <a:xfrm>
            <a:off x="-360548" y="1438247"/>
            <a:ext cx="9649072" cy="2246769"/>
          </a:xfrm>
          <a:prstGeom prst="rect">
            <a:avLst/>
          </a:prstGeom>
        </p:spPr>
        <p:txBody>
          <a:bodyPr wrap="square">
            <a:spAutoFit/>
          </a:bodyPr>
          <a:lstStyle/>
          <a:p>
            <a:pPr lvl="0" algn="ctr">
              <a:spcBef>
                <a:spcPts val="95"/>
              </a:spcBef>
            </a:pPr>
            <a:r>
              <a:rPr lang="ru-RU" sz="2800" b="1" spc="-45" dirty="0">
                <a:solidFill>
                  <a:prstClr val="black"/>
                </a:solidFill>
                <a:latin typeface="Times New Roman"/>
                <a:cs typeface="Times New Roman"/>
              </a:rPr>
              <a:t>БЮДЖЕТ</a:t>
            </a:r>
            <a:r>
              <a:rPr lang="ru-RU" sz="2800" b="1" dirty="0">
                <a:solidFill>
                  <a:prstClr val="black"/>
                </a:solidFill>
                <a:latin typeface="Times New Roman"/>
                <a:cs typeface="Times New Roman"/>
              </a:rPr>
              <a:t> </a:t>
            </a:r>
            <a:r>
              <a:rPr lang="ru-RU" sz="2800" b="1" spc="-5" dirty="0">
                <a:solidFill>
                  <a:prstClr val="black"/>
                </a:solidFill>
                <a:latin typeface="Times New Roman"/>
                <a:cs typeface="Times New Roman"/>
              </a:rPr>
              <a:t>ДЛЯ</a:t>
            </a:r>
            <a:r>
              <a:rPr lang="ru-RU" sz="2800" b="1" spc="-20" dirty="0">
                <a:solidFill>
                  <a:prstClr val="black"/>
                </a:solidFill>
                <a:latin typeface="Times New Roman"/>
                <a:cs typeface="Times New Roman"/>
              </a:rPr>
              <a:t> </a:t>
            </a:r>
            <a:r>
              <a:rPr lang="ru-RU" sz="2800" b="1" spc="-65" dirty="0">
                <a:solidFill>
                  <a:prstClr val="black"/>
                </a:solidFill>
                <a:latin typeface="Times New Roman"/>
                <a:cs typeface="Times New Roman"/>
              </a:rPr>
              <a:t>ГРАЖДАН</a:t>
            </a:r>
            <a:endParaRPr lang="ru-RU" sz="2800" dirty="0">
              <a:solidFill>
                <a:prstClr val="black"/>
              </a:solidFill>
              <a:latin typeface="Times New Roman"/>
              <a:cs typeface="Times New Roman"/>
            </a:endParaRPr>
          </a:p>
          <a:p>
            <a:pPr marL="1003300" marR="995680" lvl="0" indent="-1270" algn="ctr"/>
            <a:r>
              <a:rPr lang="ru-RU" sz="2800" b="1" spc="-5" dirty="0">
                <a:solidFill>
                  <a:prstClr val="black"/>
                </a:solidFill>
                <a:latin typeface="Times New Roman"/>
                <a:cs typeface="Times New Roman"/>
              </a:rPr>
              <a:t>к р</a:t>
            </a:r>
            <a:r>
              <a:rPr lang="ru-RU" sz="2800" b="1" spc="-5" dirty="0" smtClean="0">
                <a:solidFill>
                  <a:prstClr val="black"/>
                </a:solidFill>
                <a:latin typeface="Times New Roman"/>
                <a:cs typeface="Times New Roman"/>
              </a:rPr>
              <a:t>ешению</a:t>
            </a:r>
          </a:p>
          <a:p>
            <a:pPr marL="1003300" marR="995680" lvl="0" indent="-1270" algn="ctr"/>
            <a:r>
              <a:rPr lang="ru-RU" sz="2800" b="1" spc="-5" dirty="0" smtClean="0">
                <a:solidFill>
                  <a:prstClr val="black"/>
                </a:solidFill>
                <a:latin typeface="Times New Roman"/>
                <a:cs typeface="Times New Roman"/>
              </a:rPr>
              <a:t> </a:t>
            </a:r>
            <a:r>
              <a:rPr lang="ru-RU" sz="2800" b="1" spc="-15" dirty="0">
                <a:solidFill>
                  <a:prstClr val="black"/>
                </a:solidFill>
                <a:latin typeface="Times New Roman"/>
                <a:cs typeface="Times New Roman"/>
              </a:rPr>
              <a:t>Совета </a:t>
            </a:r>
            <a:r>
              <a:rPr lang="ru-RU" sz="2800" b="1" spc="-20" dirty="0">
                <a:solidFill>
                  <a:prstClr val="black"/>
                </a:solidFill>
                <a:latin typeface="Times New Roman"/>
                <a:cs typeface="Times New Roman"/>
              </a:rPr>
              <a:t>депутатов </a:t>
            </a:r>
            <a:r>
              <a:rPr lang="ru-RU" sz="2800" b="1" spc="-15" dirty="0">
                <a:solidFill>
                  <a:prstClr val="black"/>
                </a:solidFill>
                <a:latin typeface="Times New Roman"/>
                <a:cs typeface="Times New Roman"/>
              </a:rPr>
              <a:t> </a:t>
            </a:r>
            <a:r>
              <a:rPr lang="ru-RU" sz="2800" b="1" spc="-30" dirty="0">
                <a:solidFill>
                  <a:prstClr val="black"/>
                </a:solidFill>
                <a:latin typeface="Times New Roman"/>
                <a:cs typeface="Times New Roman"/>
              </a:rPr>
              <a:t>городского</a:t>
            </a:r>
            <a:r>
              <a:rPr lang="ru-RU" sz="2800" b="1" spc="-5" dirty="0">
                <a:solidFill>
                  <a:prstClr val="black"/>
                </a:solidFill>
                <a:latin typeface="Times New Roman"/>
                <a:cs typeface="Times New Roman"/>
              </a:rPr>
              <a:t> </a:t>
            </a:r>
            <a:r>
              <a:rPr lang="ru-RU" sz="2800" b="1" spc="-10" dirty="0">
                <a:solidFill>
                  <a:prstClr val="black"/>
                </a:solidFill>
                <a:latin typeface="Times New Roman"/>
                <a:cs typeface="Times New Roman"/>
              </a:rPr>
              <a:t>округа</a:t>
            </a:r>
            <a:r>
              <a:rPr lang="ru-RU" sz="2800" b="1" spc="-20" dirty="0">
                <a:solidFill>
                  <a:prstClr val="black"/>
                </a:solidFill>
                <a:latin typeface="Times New Roman"/>
                <a:cs typeface="Times New Roman"/>
              </a:rPr>
              <a:t> </a:t>
            </a:r>
            <a:r>
              <a:rPr lang="ru-RU" sz="2800" b="1" spc="-10" dirty="0">
                <a:solidFill>
                  <a:prstClr val="black"/>
                </a:solidFill>
                <a:latin typeface="Times New Roman"/>
                <a:cs typeface="Times New Roman"/>
              </a:rPr>
              <a:t>Зарайск</a:t>
            </a:r>
            <a:endParaRPr lang="ru-RU" sz="2800" dirty="0">
              <a:solidFill>
                <a:prstClr val="black"/>
              </a:solidFill>
              <a:latin typeface="Times New Roman"/>
              <a:cs typeface="Times New Roman"/>
            </a:endParaRPr>
          </a:p>
          <a:p>
            <a:pPr marL="12700" marR="5080" lvl="0" algn="ctr">
              <a:spcBef>
                <a:spcPts val="5"/>
              </a:spcBef>
            </a:pPr>
            <a:r>
              <a:rPr lang="ru-RU" sz="2800" b="1" spc="-5" dirty="0">
                <a:solidFill>
                  <a:prstClr val="black"/>
                </a:solidFill>
                <a:latin typeface="Times New Roman"/>
                <a:cs typeface="Times New Roman"/>
              </a:rPr>
              <a:t>«О </a:t>
            </a:r>
            <a:r>
              <a:rPr lang="ru-RU" sz="2800" b="1" spc="-35" dirty="0">
                <a:solidFill>
                  <a:prstClr val="black"/>
                </a:solidFill>
                <a:latin typeface="Times New Roman"/>
                <a:cs typeface="Times New Roman"/>
              </a:rPr>
              <a:t>бюджете</a:t>
            </a:r>
            <a:r>
              <a:rPr lang="ru-RU" sz="2800" b="1" spc="-10" dirty="0">
                <a:solidFill>
                  <a:prstClr val="black"/>
                </a:solidFill>
                <a:latin typeface="Times New Roman"/>
                <a:cs typeface="Times New Roman"/>
              </a:rPr>
              <a:t> </a:t>
            </a:r>
            <a:r>
              <a:rPr lang="ru-RU" sz="2800" b="1" spc="-30" dirty="0">
                <a:solidFill>
                  <a:prstClr val="black"/>
                </a:solidFill>
                <a:latin typeface="Times New Roman"/>
                <a:cs typeface="Times New Roman"/>
              </a:rPr>
              <a:t>городского</a:t>
            </a:r>
            <a:r>
              <a:rPr lang="ru-RU" sz="2800" b="1" spc="10" dirty="0">
                <a:solidFill>
                  <a:prstClr val="black"/>
                </a:solidFill>
                <a:latin typeface="Times New Roman"/>
                <a:cs typeface="Times New Roman"/>
              </a:rPr>
              <a:t> </a:t>
            </a:r>
            <a:r>
              <a:rPr lang="ru-RU" sz="2800" b="1" spc="-10" dirty="0">
                <a:solidFill>
                  <a:prstClr val="black"/>
                </a:solidFill>
                <a:latin typeface="Times New Roman"/>
                <a:cs typeface="Times New Roman"/>
              </a:rPr>
              <a:t>округа</a:t>
            </a:r>
            <a:r>
              <a:rPr lang="ru-RU" sz="2800" b="1" spc="-5" dirty="0">
                <a:solidFill>
                  <a:prstClr val="black"/>
                </a:solidFill>
                <a:latin typeface="Times New Roman"/>
                <a:cs typeface="Times New Roman"/>
              </a:rPr>
              <a:t> </a:t>
            </a:r>
            <a:r>
              <a:rPr lang="ru-RU" sz="2800" b="1" spc="-10" dirty="0">
                <a:solidFill>
                  <a:prstClr val="black"/>
                </a:solidFill>
                <a:latin typeface="Times New Roman"/>
                <a:cs typeface="Times New Roman"/>
              </a:rPr>
              <a:t>Зарайск </a:t>
            </a:r>
            <a:r>
              <a:rPr lang="ru-RU" sz="2800" b="1" spc="-685" dirty="0">
                <a:solidFill>
                  <a:prstClr val="black"/>
                </a:solidFill>
                <a:latin typeface="Times New Roman"/>
                <a:cs typeface="Times New Roman"/>
              </a:rPr>
              <a:t> </a:t>
            </a:r>
            <a:r>
              <a:rPr lang="ru-RU" sz="2800" b="1" spc="-5" dirty="0">
                <a:solidFill>
                  <a:prstClr val="black"/>
                </a:solidFill>
                <a:latin typeface="Times New Roman"/>
                <a:cs typeface="Times New Roman"/>
              </a:rPr>
              <a:t>на</a:t>
            </a:r>
            <a:r>
              <a:rPr lang="ru-RU" sz="2800" b="1" spc="-10" dirty="0">
                <a:solidFill>
                  <a:prstClr val="black"/>
                </a:solidFill>
                <a:latin typeface="Times New Roman"/>
                <a:cs typeface="Times New Roman"/>
              </a:rPr>
              <a:t> </a:t>
            </a:r>
            <a:r>
              <a:rPr lang="ru-RU" sz="2800" b="1" spc="-5" dirty="0">
                <a:solidFill>
                  <a:prstClr val="black"/>
                </a:solidFill>
                <a:latin typeface="Times New Roman"/>
                <a:cs typeface="Times New Roman"/>
              </a:rPr>
              <a:t>2022</a:t>
            </a:r>
            <a:r>
              <a:rPr lang="ru-RU" sz="2800" b="1" spc="-10" dirty="0">
                <a:solidFill>
                  <a:prstClr val="black"/>
                </a:solidFill>
                <a:latin typeface="Times New Roman"/>
                <a:cs typeface="Times New Roman"/>
              </a:rPr>
              <a:t> </a:t>
            </a:r>
            <a:r>
              <a:rPr lang="ru-RU" sz="2800" b="1" spc="-55" dirty="0">
                <a:latin typeface="Times New Roman"/>
                <a:cs typeface="Times New Roman"/>
              </a:rPr>
              <a:t>год</a:t>
            </a:r>
            <a:endParaRPr lang="ru-RU" sz="2800" dirty="0">
              <a:latin typeface="Times New Roman"/>
              <a:cs typeface="Times New Roman"/>
            </a:endParaRPr>
          </a:p>
          <a:p>
            <a:pPr lvl="0" algn="ctr"/>
            <a:r>
              <a:rPr lang="ru-RU" sz="2800" b="1" spc="-5" dirty="0">
                <a:solidFill>
                  <a:prstClr val="black"/>
                </a:solidFill>
                <a:latin typeface="Times New Roman"/>
                <a:cs typeface="Times New Roman"/>
              </a:rPr>
              <a:t>и</a:t>
            </a:r>
            <a:r>
              <a:rPr lang="ru-RU" sz="2800" b="1" spc="-10" dirty="0">
                <a:solidFill>
                  <a:prstClr val="black"/>
                </a:solidFill>
                <a:latin typeface="Times New Roman"/>
                <a:cs typeface="Times New Roman"/>
              </a:rPr>
              <a:t> </a:t>
            </a:r>
            <a:r>
              <a:rPr lang="ru-RU" sz="2800" b="1" spc="-5" dirty="0">
                <a:solidFill>
                  <a:prstClr val="black"/>
                </a:solidFill>
                <a:latin typeface="Times New Roman"/>
                <a:cs typeface="Times New Roman"/>
              </a:rPr>
              <a:t>на</a:t>
            </a:r>
            <a:r>
              <a:rPr lang="ru-RU" sz="2800" b="1" dirty="0">
                <a:solidFill>
                  <a:prstClr val="black"/>
                </a:solidFill>
                <a:latin typeface="Times New Roman"/>
                <a:cs typeface="Times New Roman"/>
              </a:rPr>
              <a:t> </a:t>
            </a:r>
            <a:r>
              <a:rPr lang="ru-RU" sz="2800" b="1" spc="-15" dirty="0">
                <a:solidFill>
                  <a:prstClr val="black"/>
                </a:solidFill>
                <a:latin typeface="Times New Roman"/>
                <a:cs typeface="Times New Roman"/>
              </a:rPr>
              <a:t>плановый</a:t>
            </a:r>
            <a:r>
              <a:rPr lang="ru-RU" sz="2800" b="1" spc="15" dirty="0">
                <a:solidFill>
                  <a:prstClr val="black"/>
                </a:solidFill>
                <a:latin typeface="Times New Roman"/>
                <a:cs typeface="Times New Roman"/>
              </a:rPr>
              <a:t> </a:t>
            </a:r>
            <a:r>
              <a:rPr lang="ru-RU" sz="2800" b="1" spc="-20" dirty="0">
                <a:solidFill>
                  <a:prstClr val="black"/>
                </a:solidFill>
                <a:latin typeface="Times New Roman"/>
                <a:cs typeface="Times New Roman"/>
              </a:rPr>
              <a:t>период</a:t>
            </a:r>
            <a:r>
              <a:rPr lang="ru-RU" sz="2800" b="1" dirty="0">
                <a:solidFill>
                  <a:prstClr val="black"/>
                </a:solidFill>
                <a:latin typeface="Times New Roman"/>
                <a:cs typeface="Times New Roman"/>
              </a:rPr>
              <a:t> </a:t>
            </a:r>
            <a:r>
              <a:rPr lang="ru-RU" sz="2800" b="1" spc="-5" dirty="0">
                <a:solidFill>
                  <a:prstClr val="black"/>
                </a:solidFill>
                <a:latin typeface="Times New Roman"/>
                <a:cs typeface="Times New Roman"/>
              </a:rPr>
              <a:t>2023</a:t>
            </a:r>
            <a:r>
              <a:rPr lang="ru-RU" sz="2800" b="1" spc="-10" dirty="0">
                <a:solidFill>
                  <a:prstClr val="black"/>
                </a:solidFill>
                <a:latin typeface="Times New Roman"/>
                <a:cs typeface="Times New Roman"/>
              </a:rPr>
              <a:t> </a:t>
            </a:r>
            <a:r>
              <a:rPr lang="ru-RU" sz="2800" b="1" spc="-5" dirty="0">
                <a:solidFill>
                  <a:prstClr val="black"/>
                </a:solidFill>
                <a:latin typeface="Times New Roman"/>
                <a:cs typeface="Times New Roman"/>
              </a:rPr>
              <a:t>и</a:t>
            </a:r>
            <a:r>
              <a:rPr lang="ru-RU" sz="2800" b="1" spc="-10" dirty="0">
                <a:solidFill>
                  <a:prstClr val="black"/>
                </a:solidFill>
                <a:latin typeface="Times New Roman"/>
                <a:cs typeface="Times New Roman"/>
              </a:rPr>
              <a:t> </a:t>
            </a:r>
            <a:r>
              <a:rPr lang="ru-RU" sz="2800" b="1" spc="-5" dirty="0">
                <a:solidFill>
                  <a:prstClr val="black"/>
                </a:solidFill>
                <a:latin typeface="Times New Roman"/>
                <a:cs typeface="Times New Roman"/>
              </a:rPr>
              <a:t>2024</a:t>
            </a:r>
            <a:r>
              <a:rPr lang="ru-RU" sz="2800" b="1" spc="-10" dirty="0">
                <a:solidFill>
                  <a:prstClr val="black"/>
                </a:solidFill>
                <a:latin typeface="Times New Roman"/>
                <a:cs typeface="Times New Roman"/>
              </a:rPr>
              <a:t> </a:t>
            </a:r>
            <a:r>
              <a:rPr lang="ru-RU" sz="2800" b="1" spc="-45" dirty="0">
                <a:solidFill>
                  <a:prstClr val="black"/>
                </a:solidFill>
                <a:latin typeface="Times New Roman"/>
                <a:cs typeface="Times New Roman"/>
              </a:rPr>
              <a:t>годов»</a:t>
            </a:r>
            <a:endParaRPr lang="ru-RU" sz="2800" dirty="0">
              <a:solidFill>
                <a:prstClr val="black"/>
              </a:solidFill>
              <a:latin typeface="Times New Roman"/>
              <a:cs typeface="Times New Roman"/>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83" y="260648"/>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2022-2024</a:t>
            </a:r>
            <a:r>
              <a:rPr lang="ru-RU" sz="2400" b="1" kern="0" spc="-15" dirty="0" smtClean="0">
                <a:effectLst/>
                <a:latin typeface="Times New Roman"/>
                <a:cs typeface="Times New Roman"/>
              </a:rPr>
              <a:t> </a:t>
            </a:r>
            <a:r>
              <a:rPr lang="ru-RU" sz="2400" b="1" kern="0" spc="-25" dirty="0">
                <a:effectLst/>
                <a:latin typeface="Times New Roman"/>
                <a:cs typeface="Times New Roman"/>
              </a:rPr>
              <a:t>годы</a:t>
            </a:r>
            <a:endParaRPr lang="ru-RU" sz="2400" dirty="0"/>
          </a:p>
        </p:txBody>
      </p:sp>
      <p:sp>
        <p:nvSpPr>
          <p:cNvPr id="3" name="Прямоугольник 2"/>
          <p:cNvSpPr/>
          <p:nvPr/>
        </p:nvSpPr>
        <p:spPr>
          <a:xfrm>
            <a:off x="461731" y="1340768"/>
            <a:ext cx="7992888" cy="3944926"/>
          </a:xfrm>
          <a:prstGeom prst="rect">
            <a:avLst/>
          </a:prstGeom>
        </p:spPr>
        <p:txBody>
          <a:bodyPr wrap="square">
            <a:spAutoFit/>
          </a:bodyPr>
          <a:lstStyle/>
          <a:p>
            <a:pPr indent="355600" algn="just">
              <a:lnSpc>
                <a:spcPct val="107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 Основные  </a:t>
            </a:r>
            <a:r>
              <a:rPr lang="ru-RU" sz="1300" dirty="0" smtClean="0">
                <a:solidFill>
                  <a:srgbClr val="454647"/>
                </a:solidFill>
                <a:latin typeface="Times New Roman" panose="02020603050405020304" pitchFamily="18" charset="0"/>
                <a:ea typeface="Times New Roman" panose="02020603050405020304" pitchFamily="18" charset="0"/>
              </a:rPr>
              <a:t>задачи  </a:t>
            </a:r>
            <a:r>
              <a:rPr lang="ru-RU" sz="1300" dirty="0">
                <a:solidFill>
                  <a:srgbClr val="454647"/>
                </a:solidFill>
                <a:latin typeface="Times New Roman" panose="02020603050405020304" pitchFamily="18" charset="0"/>
                <a:ea typeface="Times New Roman" panose="02020603050405020304" pitchFamily="18" charset="0"/>
              </a:rPr>
              <a:t>являются основой    для  составления проекта бюджета городского округа Зарайск  Московской области  на 2022 год и на плановый период 2023 и 2024 годов, а также  для повышения качества бюджетного процесса, обеспечения рационального и эффективного расходования бюджетных средств .</a:t>
            </a:r>
          </a:p>
          <a:p>
            <a:pPr indent="355600" algn="just">
              <a:lnSpc>
                <a:spcPct val="107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Основной целью бюджетной, налоговой  и долговой политики  по-прежнему остается обеспечение  сбалансированности и устойчивости  бюджета городского округа с учетом текущей экономической ситуации. Для достижения указанной цели необходимо  решить  следующие задачи:</a:t>
            </a:r>
          </a:p>
          <a:p>
            <a:pPr indent="355600" algn="just">
              <a:lnSpc>
                <a:spcPct val="107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консервативное  бюджетное   планирование ,  исходя  из возможностей доходного потенциала и минимизации размера дефицита и муниципального долга  бюджета городского округа, вплоть до планирования  бюджета с профицитом в течение всего трехлетия; сохранение и развитие доходных источников бюджета;          совершенствование  управления муниципальной собственностью;   оптимизация  расходных  обязательств  городского округа;   увеличение доли объема расходов  за счет доходов от внебюджетной деятельности муниципальных учреждений.</a:t>
            </a:r>
          </a:p>
          <a:p>
            <a:pPr indent="355600" algn="just">
              <a:lnSpc>
                <a:spcPct val="107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Проведение предсказуемой и ответственной бюджетной политики, обеспечение долгосрочной сбалансированности и устойчивости бюджетной системы городского округа обеспечат экономическую стабильность и необходимые условия для повышения эффективности деятельности органов местного самоуправления  по обеспечению потребностей граждан и общества в муниципальных услугах на территории  городского округа, увеличению их доступности и качества</a:t>
            </a:r>
            <a:r>
              <a:rPr lang="ru-RU" sz="1300" dirty="0" smtClean="0">
                <a:solidFill>
                  <a:srgbClr val="454647"/>
                </a:solidFill>
                <a:latin typeface="Times New Roman" panose="02020603050405020304" pitchFamily="18" charset="0"/>
                <a:ea typeface="Times New Roman" panose="02020603050405020304" pitchFamily="18" charset="0"/>
              </a:rPr>
              <a:t>.</a:t>
            </a:r>
          </a:p>
          <a:p>
            <a:pPr indent="355600" algn="just">
              <a:lnSpc>
                <a:spcPct val="107000"/>
              </a:lnSpc>
              <a:spcAft>
                <a:spcPts val="0"/>
              </a:spcAft>
            </a:pPr>
            <a:endParaRPr lang="ru-RU" sz="1300" dirty="0">
              <a:solidFill>
                <a:srgbClr val="454647"/>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22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384"/>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2022-2024</a:t>
            </a:r>
            <a:r>
              <a:rPr lang="ru-RU" sz="2400" b="1" kern="0" spc="-15" dirty="0" smtClean="0">
                <a:effectLst/>
                <a:latin typeface="Times New Roman"/>
                <a:cs typeface="Times New Roman"/>
              </a:rPr>
              <a:t> </a:t>
            </a:r>
            <a:r>
              <a:rPr lang="ru-RU" sz="2400" b="1" kern="0" spc="-25" dirty="0">
                <a:effectLst/>
                <a:latin typeface="Times New Roman"/>
                <a:cs typeface="Times New Roman"/>
              </a:rPr>
              <a:t>годы</a:t>
            </a:r>
            <a:endParaRPr lang="ru-RU" sz="2400" dirty="0"/>
          </a:p>
        </p:txBody>
      </p:sp>
      <p:sp>
        <p:nvSpPr>
          <p:cNvPr id="4" name="Прямоугольник 3"/>
          <p:cNvSpPr/>
          <p:nvPr/>
        </p:nvSpPr>
        <p:spPr>
          <a:xfrm>
            <a:off x="251520" y="980728"/>
            <a:ext cx="8352928" cy="6085256"/>
          </a:xfrm>
          <a:prstGeom prst="rect">
            <a:avLst/>
          </a:prstGeom>
        </p:spPr>
        <p:txBody>
          <a:bodyPr wrap="square">
            <a:spAutoFit/>
          </a:bodyPr>
          <a:lstStyle/>
          <a:p>
            <a:pPr lvl="0" algn="just">
              <a:lnSpc>
                <a:spcPct val="107000"/>
              </a:lnSpc>
              <a:spcAft>
                <a:spcPts val="0"/>
              </a:spcAft>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В 2020 году условия реализации экономической политики принципиально изменились в связи с глобальной пандемией новой  </a:t>
            </a:r>
            <a:r>
              <a:rPr lang="ru-RU" sz="1300" dirty="0" smtClean="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короновирусной </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инфекции. Меры, направленные на сдерживание ее распространения, привели к сокращению экономической активности. В связи с этим экономическая политика в этот период, в первую очередь, ориентировалась на содействие борьбе с пандемией и ее последствиями посредством создания условий для быстрого восстановления экономики с минимальными потерями для потенциала развития.  В городском округе был  утвержден  План мероприятий по увеличению доходов  бюджета, в том числе по взысканию задолженности в бюджет. В связи со снижением планируемого уровня доходов была проведена оптимизация расходов бюджета городского округа Зарайск Московской области , скорректированы показатели муниципальных программ</a:t>
            </a:r>
            <a:r>
              <a:rPr lang="ru-RU" sz="1300" dirty="0" smtClean="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07000"/>
              </a:lnSpc>
              <a:spcAft>
                <a:spcPts val="0"/>
              </a:spcAft>
              <a:buClr>
                <a:srgbClr val="454647"/>
              </a:buClr>
              <a:buSzPts val="1300"/>
              <a:tabLst>
                <a:tab pos="635635" algn="l"/>
              </a:tabLst>
            </a:pPr>
            <a:r>
              <a:rPr lang="ru-RU" sz="1300" dirty="0" smtClean="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В бюджет   </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городского  округа   в 2020 году поступило  доходов в сумме 2705 млн. руб., в том числе поступления  по налоговым и неналоговым доходам  составили  837 млн. руб.  В общем объеме доходов бюджета городского округа за 2020 год налоговые и неналоговые доходы составили 30,9 процентов, безвозмездные поступления  69,1  процентов.  </a:t>
            </a:r>
          </a:p>
          <a:p>
            <a:pPr lvl="0" algn="just">
              <a:lnSpc>
                <a:spcPct val="107000"/>
              </a:lnSpc>
              <a:spcAft>
                <a:spcPts val="0"/>
              </a:spcAft>
              <a:buClr>
                <a:srgbClr val="454647"/>
              </a:buClr>
              <a:buSzPts val="1300"/>
              <a:tabLst>
                <a:tab pos="635635" algn="l"/>
              </a:tabLst>
            </a:pPr>
            <a:r>
              <a:rPr lang="ru-RU" sz="1300" dirty="0" smtClean="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2020 году не достигнут прогнозируемый рост налоговых и неналоговых доходов.  	</a:t>
            </a:r>
          </a:p>
          <a:p>
            <a:pPr lvl="0" algn="just">
              <a:lnSpc>
                <a:spcPct val="107000"/>
              </a:lnSpc>
              <a:spcAft>
                <a:spcPts val="0"/>
              </a:spcAft>
              <a:buClr>
                <a:srgbClr val="454647"/>
              </a:buClr>
              <a:buSzPts val="1300"/>
              <a:tabLst>
                <a:tab pos="635635" algn="l"/>
              </a:tabLst>
            </a:pPr>
            <a:r>
              <a:rPr lang="ru-RU" sz="1300" dirty="0" smtClean="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К  </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утвержденным  бюджетным  назначениям  налоговые и неналоговые доходы  2020 года   исполнены на 99,3  процента.   Снижение фактических поступлений  налоговых и неналоговых  доходов от первоначально  утвержденного бюджета составило 89,7 млн.руб., в том числе по налогу на доходы физических лиц 87,5 млн.руб., по налогу, взимаемому в связи с применением упрощенной системы  налогообложения  6,6 млн.руб., налогу на имущество физических лиц 4,6 млн.руб., земельному налогу 3,8 млн.руб.   Частично спад по основным   источникам  налоговых  доходов  удалось смягчить  дополнительными поступлениями от аренды  имущества и от  реализации  муниципального имущества. </a:t>
            </a:r>
            <a:endParaRPr lang="ru-RU" sz="1300" dirty="0" smtClean="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spcAft>
                <a:spcPts val="0"/>
              </a:spcAft>
              <a:buClr>
                <a:srgbClr val="454647"/>
              </a:buClr>
              <a:buSzPts val="1300"/>
              <a:tabLst>
                <a:tab pos="635635" algn="l"/>
              </a:tabLst>
            </a:pPr>
            <a:r>
              <a:rPr lang="ru-RU" sz="1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Одним из </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направлений работы по росту доходного потенциала городского округа является реализация мер по </a:t>
            </a:r>
            <a:r>
              <a:rPr lang="ru-RU" sz="1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повыше</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нию эффективного налогового администрирования.</a:t>
            </a:r>
          </a:p>
          <a:p>
            <a:pPr lvl="0" algn="just">
              <a:lnSpc>
                <a:spcPct val="107000"/>
              </a:lnSpc>
              <a:spcAft>
                <a:spcPts val="0"/>
              </a:spcAft>
              <a:buClr>
                <a:srgbClr val="454647"/>
              </a:buClr>
              <a:buSzPts val="1300"/>
              <a:tabLst>
                <a:tab pos="635635" algn="l"/>
              </a:tabLst>
            </a:pPr>
            <a:r>
              <a:rPr lang="ru-RU" sz="1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В   </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городском  округе  в 2020 году проведено  </a:t>
            </a:r>
            <a:r>
              <a:rPr lang="ru-RU" sz="1300" dirty="0" smtClean="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5  </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заседаний  Межведомственной комиссии по мобилизации доходов бюджета городского округа, в том числе в режиме ВКС, заслушаны   налогоплательщики, имеющие задолженность по налоговым и неналоговым платежам. Дополнительно в консолидированный бюджет Московской области по территории городского округа  поступило   8,4  млн.руб. </a:t>
            </a:r>
          </a:p>
          <a:p>
            <a:pPr lvl="0" algn="just">
              <a:lnSpc>
                <a:spcPct val="107000"/>
              </a:lnSpc>
              <a:spcAft>
                <a:spcPts val="0"/>
              </a:spcAft>
              <a:buClr>
                <a:srgbClr val="454647"/>
              </a:buClr>
              <a:buSzPts val="1300"/>
              <a:tabLst>
                <a:tab pos="635635" algn="l"/>
              </a:tabLst>
            </a:pPr>
            <a:endParaRPr lang="ru-RU" sz="1300" dirty="0" smtClean="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spcAft>
                <a:spcPts val="0"/>
              </a:spcAft>
              <a:buClr>
                <a:srgbClr val="454647"/>
              </a:buClr>
              <a:buSzPts val="1300"/>
              <a:tabLst>
                <a:tab pos="635635" algn="l"/>
              </a:tabLst>
            </a:pPr>
            <a:endParaRPr lang="ru-RU" sz="1300" u="none" strike="noStrike" spc="0" dirty="0">
              <a:solidFill>
                <a:srgbClr val="454647"/>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2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83" y="260648"/>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2022-2024</a:t>
            </a:r>
            <a:r>
              <a:rPr lang="ru-RU" sz="2400" b="1" kern="0" spc="-15" dirty="0" smtClean="0">
                <a:effectLst/>
                <a:latin typeface="Times New Roman"/>
                <a:cs typeface="Times New Roman"/>
              </a:rPr>
              <a:t> </a:t>
            </a:r>
            <a:r>
              <a:rPr lang="ru-RU" sz="2400" b="1" kern="0" spc="-25" dirty="0">
                <a:effectLst/>
                <a:latin typeface="Times New Roman"/>
                <a:cs typeface="Times New Roman"/>
              </a:rPr>
              <a:t>годы</a:t>
            </a:r>
            <a:endParaRPr lang="ru-RU" sz="2400" dirty="0"/>
          </a:p>
        </p:txBody>
      </p:sp>
      <p:sp>
        <p:nvSpPr>
          <p:cNvPr id="4" name="Прямоугольник 3"/>
          <p:cNvSpPr/>
          <p:nvPr/>
        </p:nvSpPr>
        <p:spPr>
          <a:xfrm>
            <a:off x="395536" y="1498676"/>
            <a:ext cx="8352928" cy="5229124"/>
          </a:xfrm>
          <a:prstGeom prst="rect">
            <a:avLst/>
          </a:prstGeom>
        </p:spPr>
        <p:txBody>
          <a:bodyPr wrap="square">
            <a:spAutoFit/>
          </a:bodyPr>
          <a:lstStyle/>
          <a:p>
            <a:pPr lvl="0" algn="just">
              <a:lnSpc>
                <a:spcPct val="107000"/>
              </a:lnSpc>
              <a:spcAft>
                <a:spcPts val="0"/>
              </a:spcAft>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Расходы бюджета городского округа  в  2020 году  при плане  2813,8 млн.руб. составили  2738,3 млн. руб.  или   97,3%, в том числе на выполнение муниципальных программ  направлено  2426,5 млн.руб.   К расходам 2019 года  исполнение  бюджета  в 2020 году составило  76  процентов.</a:t>
            </a:r>
          </a:p>
          <a:p>
            <a:pPr lvl="0" algn="just">
              <a:lnSpc>
                <a:spcPct val="107000"/>
              </a:lnSpc>
              <a:spcAft>
                <a:spcPts val="0"/>
              </a:spcAft>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Бюджет городского округа по расходам в 2020 году  сформирован  и исполнен  на основе 19 муниципальных программ, которые повышают эффективность расходования  средств за счет выполнения количественных и качественных целевых показателей, характеризующих достижение целей и решение задач, утвержденных в муниципальных программах.  </a:t>
            </a:r>
          </a:p>
          <a:p>
            <a:pPr lvl="0" algn="just">
              <a:lnSpc>
                <a:spcPct val="107000"/>
              </a:lnSpc>
              <a:spcAft>
                <a:spcPts val="0"/>
              </a:spcAft>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Программные  расходы  бюджета  городского округа  в 2020 году  составили  97,0  процентов  к планируемым расходам по муниципальным  программам, 88,6 %  всех  фактических расходов бюджета 2020 года.</a:t>
            </a:r>
          </a:p>
          <a:p>
            <a:pPr lvl="0" algn="just">
              <a:lnSpc>
                <a:spcPct val="107000"/>
              </a:lnSpc>
              <a:spcAft>
                <a:spcPts val="0"/>
              </a:spcAft>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Формирование бюджета на основе муниципальных программ позволяет гарантированно обеспечить финансовыми ресурсами действующие расходные обязательства, прозрачно и конкурентно распределять имеющиеся средства.</a:t>
            </a:r>
          </a:p>
          <a:p>
            <a:pPr lvl="0" algn="just">
              <a:lnSpc>
                <a:spcPct val="107000"/>
              </a:lnSpc>
              <a:spcAft>
                <a:spcPts val="0"/>
              </a:spcAft>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Исполнение бюджета в 2020 году осуществлялось в условиях ухудшения экономической ситуации  вследствие  пандемии, в связи с чем основные параметры расходной части бюджета в 2020 году корректировались с учетом антикризисного Плана мероприятий</a:t>
            </a:r>
            <a:r>
              <a:rPr lang="ru-RU" sz="1300" dirty="0" smtClean="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07000"/>
              </a:lnSpc>
              <a:spcAft>
                <a:spcPts val="0"/>
              </a:spcAft>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В бюджете  городского округа  более  88 %  от общей суммы  расходов составляют расходы на социальную сферу, сферу ЖКХ и национальную экономику, из них расходы  на образование составили 33,8 %  от общей суммы  расходов бюджета округа, расходы на жилищно-коммунальное хозяйство-16,8%, на национальную экономику-6,7%, на охрану окружающей среды  18,5%, расходы  на культуру-6,3%, расходы на физическую культуру и спорт -</a:t>
            </a:r>
            <a:r>
              <a:rPr lang="ru-RU" sz="1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2,3%, </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расходы  на  социальную политику-3,75%  от общей суммы расходов.</a:t>
            </a:r>
          </a:p>
          <a:p>
            <a:pPr lvl="0" algn="just">
              <a:lnSpc>
                <a:spcPct val="107000"/>
              </a:lnSpc>
              <a:spcAft>
                <a:spcPts val="0"/>
              </a:spcAft>
              <a:buClr>
                <a:srgbClr val="454647"/>
              </a:buClr>
              <a:buSzPts val="1300"/>
              <a:tabLst>
                <a:tab pos="635635" algn="l"/>
              </a:tabLst>
            </a:pPr>
            <a:r>
              <a:rPr lang="ru-RU" sz="1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По</a:t>
            </a: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 состоянию на 1.01.2021 года в городском округе Зарайск  Московской области функционирует 64 муниципальных учреждения, в том числе 13 казенных, 34 бюджетных и 17 автономных учреждений.</a:t>
            </a:r>
          </a:p>
          <a:p>
            <a:pPr lvl="0" algn="just">
              <a:lnSpc>
                <a:spcPct val="107000"/>
              </a:lnSpc>
              <a:spcAft>
                <a:spcPts val="0"/>
              </a:spcAft>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07000"/>
              </a:lnSpc>
              <a:spcAft>
                <a:spcPts val="0"/>
              </a:spcAft>
              <a:buClr>
                <a:srgbClr val="454647"/>
              </a:buClr>
              <a:buSzPts val="1300"/>
              <a:tabLst>
                <a:tab pos="635635" algn="l"/>
              </a:tabLst>
            </a:pPr>
            <a:endParaRPr lang="en-US" sz="1300" u="none" strike="noStrike" spc="0" dirty="0">
              <a:solidFill>
                <a:srgbClr val="45464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Clr>
                <a:srgbClr val="454647"/>
              </a:buClr>
              <a:buSzPts val="1300"/>
              <a:buFont typeface="Symbol" panose="05050102010706020507" pitchFamily="18" charset="2"/>
              <a:buChar char="-"/>
              <a:tabLst>
                <a:tab pos="635635" algn="l"/>
              </a:tabLst>
            </a:pPr>
            <a:endParaRPr lang="ru-RU" sz="1300" u="none" strike="noStrike" spc="0" dirty="0">
              <a:solidFill>
                <a:srgbClr val="454647"/>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65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83" y="260648"/>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2022-2024</a:t>
            </a:r>
            <a:r>
              <a:rPr lang="ru-RU" sz="2400" b="1" kern="0" spc="-15" dirty="0" smtClean="0">
                <a:effectLst/>
                <a:latin typeface="Times New Roman"/>
                <a:cs typeface="Times New Roman"/>
              </a:rPr>
              <a:t> </a:t>
            </a:r>
            <a:r>
              <a:rPr lang="ru-RU" sz="2400" b="1" kern="0" spc="-25" dirty="0">
                <a:effectLst/>
                <a:latin typeface="Times New Roman"/>
                <a:cs typeface="Times New Roman"/>
              </a:rPr>
              <a:t>годы</a:t>
            </a:r>
            <a:endParaRPr lang="ru-RU" sz="2400" dirty="0"/>
          </a:p>
        </p:txBody>
      </p:sp>
      <p:sp>
        <p:nvSpPr>
          <p:cNvPr id="3" name="Прямоугольник 2"/>
          <p:cNvSpPr/>
          <p:nvPr/>
        </p:nvSpPr>
        <p:spPr>
          <a:xfrm>
            <a:off x="323528" y="1470282"/>
            <a:ext cx="8045876" cy="2446695"/>
          </a:xfrm>
          <a:prstGeom prst="rect">
            <a:avLst/>
          </a:prstGeom>
        </p:spPr>
        <p:txBody>
          <a:bodyPr wrap="square">
            <a:spAutoFit/>
          </a:bodyPr>
          <a:lstStyle/>
          <a:p>
            <a:pPr lvl="0" algn="just">
              <a:lnSpc>
                <a:spcPct val="107000"/>
              </a:lnSpc>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Долговая  политика  городского округа Зарайск   Московской области  за 2020 год была направлена на снижение расходов на обслуживание  муниципального долга,  поддержание умеренной долговой нагрузки,  обеспечение показателей  долговой устойчивости  на  соответствующем уровне. </a:t>
            </a:r>
          </a:p>
          <a:p>
            <a:pPr lvl="0" algn="just">
              <a:lnSpc>
                <a:spcPct val="107000"/>
              </a:lnSpc>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	По состоянию на 01.01.2020 года  объем  долговых  обязательств  округа  составил  80 млн. руб., на 1.01.2021 года  130 млн.руб.,  рост   заимствований составил 62,5%.</a:t>
            </a:r>
          </a:p>
          <a:p>
            <a:pPr lvl="0" algn="just">
              <a:lnSpc>
                <a:spcPct val="107000"/>
              </a:lnSpc>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	   Структура долгового портфеля:</a:t>
            </a:r>
          </a:p>
          <a:p>
            <a:pPr lvl="0" algn="just">
              <a:lnSpc>
                <a:spcPct val="107000"/>
              </a:lnSpc>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    кредиты, привлеченные в коммерческих банках -100%.</a:t>
            </a:r>
          </a:p>
          <a:p>
            <a:pPr lvl="0" algn="just">
              <a:lnSpc>
                <a:spcPct val="107000"/>
              </a:lnSpc>
              <a:buClr>
                <a:srgbClr val="454647"/>
              </a:buClr>
              <a:buSzPts val="1300"/>
              <a:tabLst>
                <a:tab pos="635635" algn="l"/>
              </a:tabLst>
            </a:pPr>
            <a:endPar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buClr>
                <a:srgbClr val="454647"/>
              </a:buClr>
              <a:buSzPts val="1300"/>
              <a:tabLst>
                <a:tab pos="635635" algn="l"/>
              </a:tabLst>
            </a:pPr>
            <a:r>
              <a:rPr lang="ru-RU" sz="1300" dirty="0">
                <a:solidFill>
                  <a:srgbClr val="454647"/>
                </a:solidFill>
                <a:latin typeface="Times New Roman" panose="02020603050405020304" pitchFamily="18" charset="0"/>
                <a:ea typeface="Times New Roman" panose="02020603050405020304" pitchFamily="18" charset="0"/>
                <a:cs typeface="Times New Roman" panose="02020603050405020304" pitchFamily="18" charset="0"/>
              </a:rPr>
              <a:t>В сентябре  2021 года Министерством финансов Московской области  выделен муниципалитету бюджетный кредит в размере 100 млн.руб. под 0,1% годовых сроком на 5 лет.  Коммерческие  заимствования  муниципалитета  были погашены.</a:t>
            </a:r>
          </a:p>
        </p:txBody>
      </p:sp>
    </p:spTree>
    <p:extLst>
      <p:ext uri="{BB962C8B-B14F-4D97-AF65-F5344CB8AC3E}">
        <p14:creationId xmlns:p14="http://schemas.microsoft.com/office/powerpoint/2010/main" val="35215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91" y="-171400"/>
            <a:ext cx="8856984" cy="1224136"/>
          </a:xfrm>
        </p:spPr>
        <p:txBody>
          <a:bodyPr>
            <a:normAutofit/>
          </a:bodyPr>
          <a:lstStyle/>
          <a:p>
            <a:pPr lvl="0">
              <a:spcBef>
                <a:spcPts val="100"/>
              </a:spcBef>
            </a:pPr>
            <a:r>
              <a:rPr lang="ru-RU" sz="2800" b="1" kern="0" spc="-10" dirty="0">
                <a:effectLst/>
                <a:latin typeface="Times New Roman"/>
                <a:cs typeface="Times New Roman"/>
              </a:rPr>
              <a:t>Основные</a:t>
            </a:r>
            <a:r>
              <a:rPr lang="ru-RU" sz="2800" b="1" kern="0" spc="-5" dirty="0">
                <a:effectLst/>
                <a:latin typeface="Times New Roman"/>
                <a:cs typeface="Times New Roman"/>
              </a:rPr>
              <a:t> параметры</a:t>
            </a:r>
            <a:r>
              <a:rPr lang="ru-RU" sz="2800" b="1" kern="0" spc="-15" dirty="0">
                <a:effectLst/>
                <a:latin typeface="Times New Roman"/>
                <a:cs typeface="Times New Roman"/>
              </a:rPr>
              <a:t> </a:t>
            </a:r>
            <a:r>
              <a:rPr lang="ru-RU" sz="2800" b="1" kern="0" spc="-20" dirty="0">
                <a:effectLst/>
                <a:latin typeface="Times New Roman"/>
                <a:cs typeface="Times New Roman"/>
              </a:rPr>
              <a:t>бюджета</a:t>
            </a:r>
            <a:r>
              <a:rPr lang="ru-RU" sz="2800" b="1" kern="0" spc="15" dirty="0">
                <a:effectLst/>
                <a:latin typeface="Times New Roman"/>
                <a:cs typeface="Times New Roman"/>
              </a:rPr>
              <a:t> </a:t>
            </a:r>
            <a:r>
              <a:rPr lang="ru-RU" sz="2800" b="1" kern="0" spc="-20" dirty="0">
                <a:effectLst/>
                <a:latin typeface="Times New Roman"/>
                <a:cs typeface="Times New Roman"/>
              </a:rPr>
              <a:t>городского</a:t>
            </a:r>
            <a:br>
              <a:rPr lang="ru-RU" sz="2800" b="1" kern="0" spc="-20" dirty="0">
                <a:effectLst/>
                <a:latin typeface="Times New Roman"/>
                <a:cs typeface="Times New Roman"/>
              </a:rPr>
            </a:br>
            <a:r>
              <a:rPr lang="ru-RU" sz="2800" b="1" kern="0" spc="-10" dirty="0">
                <a:effectLst/>
                <a:latin typeface="Times New Roman"/>
                <a:cs typeface="Times New Roman"/>
              </a:rPr>
              <a:t>округа</a:t>
            </a:r>
            <a:r>
              <a:rPr lang="ru-RU" sz="2800" b="1" kern="0" spc="-25" dirty="0">
                <a:effectLst/>
                <a:latin typeface="Times New Roman"/>
                <a:cs typeface="Times New Roman"/>
              </a:rPr>
              <a:t> </a:t>
            </a:r>
            <a:r>
              <a:rPr lang="ru-RU" sz="2800" b="1" kern="0" spc="-10" dirty="0" smtClean="0">
                <a:effectLst/>
                <a:latin typeface="Times New Roman"/>
                <a:cs typeface="Times New Roman"/>
              </a:rPr>
              <a:t>Зарайск</a:t>
            </a:r>
            <a:r>
              <a:rPr lang="ru-RU" sz="2800" b="1" kern="0" spc="-5" dirty="0" smtClean="0">
                <a:effectLst/>
                <a:latin typeface="Times New Roman"/>
                <a:cs typeface="Times New Roman"/>
              </a:rPr>
              <a:t> </a:t>
            </a:r>
            <a:r>
              <a:rPr lang="ru-RU" sz="2800" b="1" kern="0" spc="-5" dirty="0">
                <a:effectLst/>
                <a:latin typeface="Times New Roman"/>
                <a:cs typeface="Times New Roman"/>
              </a:rPr>
              <a:t>на </a:t>
            </a:r>
            <a:r>
              <a:rPr lang="ru-RU" sz="2800" b="1" kern="0" dirty="0" smtClean="0">
                <a:effectLst/>
                <a:latin typeface="Times New Roman"/>
                <a:cs typeface="Times New Roman"/>
              </a:rPr>
              <a:t>2020-2024</a:t>
            </a:r>
            <a:r>
              <a:rPr lang="ru-RU" sz="2800" b="1" kern="0" spc="-20" dirty="0" smtClean="0">
                <a:effectLst/>
                <a:latin typeface="Times New Roman"/>
                <a:cs typeface="Times New Roman"/>
              </a:rPr>
              <a:t> </a:t>
            </a:r>
            <a:r>
              <a:rPr lang="ru-RU" sz="2800" b="1" kern="0" spc="-25" dirty="0">
                <a:effectLst/>
                <a:latin typeface="Times New Roman"/>
                <a:cs typeface="Times New Roman"/>
              </a:rPr>
              <a:t>годы</a:t>
            </a:r>
            <a:endParaRPr lang="ru-RU" sz="2800" dirty="0"/>
          </a:p>
        </p:txBody>
      </p:sp>
      <p:graphicFrame>
        <p:nvGraphicFramePr>
          <p:cNvPr id="4" name="object 27"/>
          <p:cNvGraphicFramePr>
            <a:graphicFrameLocks noGrp="1"/>
          </p:cNvGraphicFramePr>
          <p:nvPr>
            <p:extLst>
              <p:ext uri="{D42A27DB-BD31-4B8C-83A1-F6EECF244321}">
                <p14:modId xmlns:p14="http://schemas.microsoft.com/office/powerpoint/2010/main" val="2692370570"/>
              </p:ext>
            </p:extLst>
          </p:nvPr>
        </p:nvGraphicFramePr>
        <p:xfrm>
          <a:off x="0" y="3501008"/>
          <a:ext cx="9113967" cy="3384375"/>
        </p:xfrm>
        <a:graphic>
          <a:graphicData uri="http://schemas.openxmlformats.org/drawingml/2006/table">
            <a:tbl>
              <a:tblPr firstRow="1" bandRow="1"/>
              <a:tblGrid>
                <a:gridCol w="1788107"/>
                <a:gridCol w="1180625"/>
                <a:gridCol w="1695259"/>
                <a:gridCol w="1375799"/>
                <a:gridCol w="1589811"/>
                <a:gridCol w="1484366"/>
              </a:tblGrid>
              <a:tr h="53392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850" dirty="0">
                        <a:latin typeface="Times New Roman"/>
                        <a:cs typeface="Times New Roman"/>
                      </a:endParaRPr>
                    </a:p>
                    <a:p>
                      <a:pPr marL="393065">
                        <a:lnSpc>
                          <a:spcPct val="100000"/>
                        </a:lnSpc>
                      </a:pPr>
                      <a:r>
                        <a:rPr sz="1400" b="1" spc="-5" dirty="0">
                          <a:solidFill>
                            <a:srgbClr val="FFFFFF"/>
                          </a:solidFill>
                          <a:latin typeface="Times New Roman"/>
                          <a:cs typeface="Times New Roman"/>
                        </a:rPr>
                        <a:t>Показатели</a:t>
                      </a:r>
                      <a:endParaRPr sz="1400" dirty="0">
                        <a:latin typeface="Times New Roman"/>
                        <a:cs typeface="Times New Roman"/>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25"/>
                        </a:spcBef>
                      </a:pPr>
                      <a:endParaRPr sz="1300" dirty="0">
                        <a:latin typeface="Times New Roman"/>
                        <a:cs typeface="Times New Roman"/>
                      </a:endParaRPr>
                    </a:p>
                    <a:p>
                      <a:pPr algn="ctr">
                        <a:lnSpc>
                          <a:spcPct val="100000"/>
                        </a:lnSpc>
                      </a:pPr>
                      <a:r>
                        <a:rPr sz="1400" b="1" dirty="0" smtClean="0">
                          <a:solidFill>
                            <a:srgbClr val="FFFFFF"/>
                          </a:solidFill>
                          <a:latin typeface="Times New Roman"/>
                          <a:cs typeface="Times New Roman"/>
                        </a:rPr>
                        <a:t>Отчет</a:t>
                      </a:r>
                      <a:r>
                        <a:rPr lang="ru-RU" sz="1400" b="1" dirty="0" smtClean="0">
                          <a:solidFill>
                            <a:srgbClr val="FFFFFF"/>
                          </a:solidFill>
                          <a:latin typeface="Times New Roman"/>
                          <a:cs typeface="Times New Roman"/>
                        </a:rPr>
                        <a:t> </a:t>
                      </a:r>
                      <a:r>
                        <a:rPr sz="1400" b="1" dirty="0" smtClean="0">
                          <a:solidFill>
                            <a:srgbClr val="FFFFFF"/>
                          </a:solidFill>
                          <a:latin typeface="Times New Roman"/>
                          <a:cs typeface="Times New Roman"/>
                        </a:rPr>
                        <a:t>20</a:t>
                      </a:r>
                      <a:r>
                        <a:rPr lang="ru-RU" sz="1400" b="1" dirty="0" smtClean="0">
                          <a:solidFill>
                            <a:srgbClr val="FFFFFF"/>
                          </a:solidFill>
                          <a:latin typeface="Times New Roman"/>
                          <a:cs typeface="Times New Roman"/>
                        </a:rPr>
                        <a:t>20</a:t>
                      </a:r>
                      <a:r>
                        <a:rPr sz="1400" b="1" spc="-45" dirty="0" smtClean="0">
                          <a:solidFill>
                            <a:srgbClr val="FFFFFF"/>
                          </a:solidFill>
                          <a:latin typeface="Times New Roman"/>
                          <a:cs typeface="Times New Roman"/>
                        </a:rPr>
                        <a:t> </a:t>
                      </a:r>
                      <a:r>
                        <a:rPr sz="1400" b="1" spc="-80" dirty="0">
                          <a:solidFill>
                            <a:srgbClr val="FFFFFF"/>
                          </a:solidFill>
                          <a:latin typeface="Times New Roman"/>
                          <a:cs typeface="Times New Roman"/>
                        </a:rPr>
                        <a:t>г.</a:t>
                      </a:r>
                      <a:endParaRPr sz="1400" dirty="0">
                        <a:latin typeface="Times New Roman"/>
                        <a:cs typeface="Times New Roman"/>
                      </a:endParaRPr>
                    </a:p>
                    <a:p>
                      <a:pPr algn="ctr">
                        <a:lnSpc>
                          <a:spcPct val="100000"/>
                        </a:lnSpc>
                        <a:spcBef>
                          <a:spcPts val="15"/>
                        </a:spcBef>
                      </a:pPr>
                      <a:r>
                        <a:rPr sz="1100" b="1" spc="-5" dirty="0">
                          <a:solidFill>
                            <a:srgbClr val="FFFFFF"/>
                          </a:solidFill>
                          <a:latin typeface="Times New Roman"/>
                          <a:cs typeface="Times New Roman"/>
                        </a:rPr>
                        <a:t>(тыс.</a:t>
                      </a:r>
                      <a:r>
                        <a:rPr sz="1100" b="1" spc="-55" dirty="0">
                          <a:solidFill>
                            <a:srgbClr val="FFFFFF"/>
                          </a:solidFill>
                          <a:latin typeface="Times New Roman"/>
                          <a:cs typeface="Times New Roman"/>
                        </a:rPr>
                        <a:t> </a:t>
                      </a:r>
                      <a:r>
                        <a:rPr sz="1100" b="1" spc="-5" dirty="0">
                          <a:solidFill>
                            <a:srgbClr val="FFFFFF"/>
                          </a:solidFill>
                          <a:latin typeface="Times New Roman"/>
                          <a:cs typeface="Times New Roman"/>
                        </a:rPr>
                        <a:t>руб.)</a:t>
                      </a:r>
                      <a:endParaRPr sz="1100" dirty="0">
                        <a:latin typeface="Times New Roman"/>
                        <a:cs typeface="Times New Roman"/>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80"/>
                        </a:spcBef>
                      </a:pPr>
                      <a:r>
                        <a:rPr lang="ru-RU" sz="1400" b="1" spc="-5" dirty="0" smtClean="0">
                          <a:solidFill>
                            <a:srgbClr val="FFFFFF"/>
                          </a:solidFill>
                          <a:latin typeface="Times New Roman"/>
                          <a:cs typeface="Times New Roman"/>
                        </a:rPr>
                        <a:t>План</a:t>
                      </a:r>
                      <a:r>
                        <a:rPr sz="1400" b="1" spc="5" dirty="0" smtClean="0">
                          <a:solidFill>
                            <a:srgbClr val="FFFFFF"/>
                          </a:solidFill>
                          <a:latin typeface="Times New Roman"/>
                          <a:cs typeface="Times New Roman"/>
                        </a:rPr>
                        <a:t> </a:t>
                      </a:r>
                      <a:r>
                        <a:rPr sz="1400" b="1" dirty="0" smtClean="0">
                          <a:solidFill>
                            <a:srgbClr val="FFFFFF"/>
                          </a:solidFill>
                          <a:latin typeface="Times New Roman"/>
                          <a:cs typeface="Times New Roman"/>
                        </a:rPr>
                        <a:t>202</a:t>
                      </a:r>
                      <a:r>
                        <a:rPr lang="ru-RU" sz="1400" b="1" dirty="0" smtClean="0">
                          <a:solidFill>
                            <a:srgbClr val="FFFFFF"/>
                          </a:solidFill>
                          <a:latin typeface="Times New Roman"/>
                          <a:cs typeface="Times New Roman"/>
                        </a:rPr>
                        <a:t>1</a:t>
                      </a:r>
                      <a:r>
                        <a:rPr sz="1400" b="1" spc="-40" dirty="0" smtClean="0">
                          <a:solidFill>
                            <a:srgbClr val="FFFFFF"/>
                          </a:solidFill>
                          <a:latin typeface="Times New Roman"/>
                          <a:cs typeface="Times New Roman"/>
                        </a:rPr>
                        <a:t> </a:t>
                      </a:r>
                      <a:r>
                        <a:rPr sz="1400" b="1" spc="-80" dirty="0">
                          <a:solidFill>
                            <a:srgbClr val="FFFFFF"/>
                          </a:solidFill>
                          <a:latin typeface="Times New Roman"/>
                          <a:cs typeface="Times New Roman"/>
                        </a:rPr>
                        <a:t>г.</a:t>
                      </a:r>
                      <a:endParaRPr sz="1400" dirty="0">
                        <a:latin typeface="Times New Roman"/>
                        <a:cs typeface="Times New Roman"/>
                      </a:endParaRPr>
                    </a:p>
                    <a:p>
                      <a:pPr algn="ctr">
                        <a:lnSpc>
                          <a:spcPct val="100000"/>
                        </a:lnSpc>
                        <a:spcBef>
                          <a:spcPts val="15"/>
                        </a:spcBef>
                      </a:pPr>
                      <a:r>
                        <a:rPr sz="1100" b="1" spc="-5" dirty="0">
                          <a:solidFill>
                            <a:srgbClr val="FFFFFF"/>
                          </a:solidFill>
                          <a:latin typeface="Times New Roman"/>
                          <a:cs typeface="Times New Roman"/>
                        </a:rPr>
                        <a:t>(тыс.</a:t>
                      </a:r>
                      <a:r>
                        <a:rPr sz="1100" b="1" spc="-55" dirty="0">
                          <a:solidFill>
                            <a:srgbClr val="FFFFFF"/>
                          </a:solidFill>
                          <a:latin typeface="Times New Roman"/>
                          <a:cs typeface="Times New Roman"/>
                        </a:rPr>
                        <a:t> </a:t>
                      </a:r>
                      <a:r>
                        <a:rPr sz="1100" b="1" spc="-5" dirty="0">
                          <a:solidFill>
                            <a:srgbClr val="FFFFFF"/>
                          </a:solidFill>
                          <a:latin typeface="Times New Roman"/>
                          <a:cs typeface="Times New Roman"/>
                        </a:rPr>
                        <a:t>руб.)</a:t>
                      </a:r>
                      <a:endParaRPr sz="1100" dirty="0">
                        <a:latin typeface="Times New Roman"/>
                        <a:cs typeface="Times New Roman"/>
                      </a:endParaRPr>
                    </a:p>
                  </a:txBody>
                  <a:tcPr marL="0" marR="0" marT="863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320"/>
                        </a:spcBef>
                      </a:pPr>
                      <a:r>
                        <a:rPr sz="1400" b="1" dirty="0">
                          <a:solidFill>
                            <a:srgbClr val="FFFFFF"/>
                          </a:solidFill>
                          <a:latin typeface="Times New Roman"/>
                          <a:cs typeface="Times New Roman"/>
                        </a:rPr>
                        <a:t>План</a:t>
                      </a:r>
                      <a:endParaRPr sz="1400" dirty="0">
                        <a:latin typeface="Times New Roman"/>
                        <a:cs typeface="Times New Roman"/>
                      </a:endParaRPr>
                    </a:p>
                    <a:p>
                      <a:pPr marL="1270" algn="ctr">
                        <a:lnSpc>
                          <a:spcPct val="100000"/>
                        </a:lnSpc>
                        <a:spcBef>
                          <a:spcPts val="15"/>
                        </a:spcBef>
                      </a:pPr>
                      <a:r>
                        <a:rPr sz="1100" b="1" spc="-5" dirty="0">
                          <a:solidFill>
                            <a:srgbClr val="FFFFFF"/>
                          </a:solidFill>
                          <a:latin typeface="Times New Roman"/>
                          <a:cs typeface="Times New Roman"/>
                        </a:rPr>
                        <a:t>(тыс.</a:t>
                      </a:r>
                      <a:r>
                        <a:rPr sz="1100" b="1" spc="-55" dirty="0">
                          <a:solidFill>
                            <a:srgbClr val="FFFFFF"/>
                          </a:solidFill>
                          <a:latin typeface="Times New Roman"/>
                          <a:cs typeface="Times New Roman"/>
                        </a:rPr>
                        <a:t> </a:t>
                      </a:r>
                      <a:r>
                        <a:rPr sz="1100" b="1" spc="-5" dirty="0">
                          <a:solidFill>
                            <a:srgbClr val="FFFFFF"/>
                          </a:solidFill>
                          <a:latin typeface="Times New Roman"/>
                          <a:cs typeface="Times New Roman"/>
                        </a:rPr>
                        <a:t>руб.)</a:t>
                      </a:r>
                      <a:endParaRPr sz="1100" dirty="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hMerge="1">
                  <a:txBody>
                    <a:bodyPr/>
                    <a:lstStyle/>
                    <a:p>
                      <a:endParaRPr/>
                    </a:p>
                  </a:txBody>
                  <a:tcPr marL="0" marR="0" marT="0" marB="0"/>
                </a:tc>
                <a:tc hMerge="1">
                  <a:txBody>
                    <a:bodyPr/>
                    <a:lstStyle/>
                    <a:p>
                      <a:endParaRPr/>
                    </a:p>
                  </a:txBody>
                  <a:tcPr marL="0" marR="0" marT="0" marB="0"/>
                </a:tc>
              </a:tr>
              <a:tr h="344466">
                <a:tc vMerge="1">
                  <a:txBody>
                    <a:bodyPr/>
                    <a:lstStyle/>
                    <a:p>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vMerge="1">
                  <a:txBody>
                    <a:bodyPr/>
                    <a:lstStyle/>
                    <a:p>
                      <a:endParaRPr/>
                    </a:p>
                  </a:txBody>
                  <a:tcPr marL="0" marR="0" marT="863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20"/>
                        </a:spcBef>
                      </a:pPr>
                      <a:r>
                        <a:rPr sz="1400" b="1" dirty="0" smtClean="0">
                          <a:solidFill>
                            <a:srgbClr val="FFFFFF"/>
                          </a:solidFill>
                          <a:latin typeface="Times New Roman"/>
                          <a:cs typeface="Times New Roman"/>
                        </a:rPr>
                        <a:t>202</a:t>
                      </a:r>
                      <a:r>
                        <a:rPr lang="ru-RU" sz="1400" b="1" dirty="0" smtClean="0">
                          <a:solidFill>
                            <a:srgbClr val="FFFFFF"/>
                          </a:solidFill>
                          <a:latin typeface="Times New Roman"/>
                          <a:cs typeface="Times New Roman"/>
                        </a:rPr>
                        <a:t>2</a:t>
                      </a:r>
                      <a:r>
                        <a:rPr lang="ru-RU" sz="1400" b="1" baseline="0" dirty="0" smtClean="0">
                          <a:solidFill>
                            <a:srgbClr val="FFFFFF"/>
                          </a:solidFill>
                          <a:latin typeface="Times New Roman"/>
                          <a:cs typeface="Times New Roman"/>
                        </a:rPr>
                        <a:t> </a:t>
                      </a:r>
                      <a:r>
                        <a:rPr sz="1400" b="1" spc="-80" dirty="0" smtClean="0">
                          <a:solidFill>
                            <a:srgbClr val="FFFFFF"/>
                          </a:solidFill>
                          <a:latin typeface="Times New Roman"/>
                          <a:cs typeface="Times New Roman"/>
                        </a:rPr>
                        <a:t>г</a:t>
                      </a:r>
                      <a:r>
                        <a:rPr sz="1400" b="1" spc="-80" dirty="0">
                          <a:solidFill>
                            <a:srgbClr val="FFFFFF"/>
                          </a:solidFill>
                          <a:latin typeface="Times New Roman"/>
                          <a:cs typeface="Times New Roman"/>
                        </a:rPr>
                        <a:t>.</a:t>
                      </a:r>
                      <a:endParaRPr sz="1400" dirty="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285"/>
                        </a:spcBef>
                      </a:pPr>
                      <a:r>
                        <a:rPr sz="1400" b="1" dirty="0" smtClean="0">
                          <a:solidFill>
                            <a:srgbClr val="FFFFFF"/>
                          </a:solidFill>
                          <a:latin typeface="Times New Roman"/>
                          <a:cs typeface="Times New Roman"/>
                        </a:rPr>
                        <a:t>202</a:t>
                      </a:r>
                      <a:r>
                        <a:rPr lang="ru-RU" sz="1400" b="1" dirty="0" smtClean="0">
                          <a:solidFill>
                            <a:srgbClr val="FFFFFF"/>
                          </a:solidFill>
                          <a:latin typeface="Times New Roman"/>
                          <a:cs typeface="Times New Roman"/>
                        </a:rPr>
                        <a:t>3</a:t>
                      </a:r>
                      <a:r>
                        <a:rPr sz="1400" b="1" spc="-75" dirty="0" smtClean="0">
                          <a:solidFill>
                            <a:srgbClr val="FFFFFF"/>
                          </a:solidFill>
                          <a:latin typeface="Times New Roman"/>
                          <a:cs typeface="Times New Roman"/>
                        </a:rPr>
                        <a:t> </a:t>
                      </a:r>
                      <a:r>
                        <a:rPr sz="1400" b="1" spc="-80" dirty="0">
                          <a:solidFill>
                            <a:srgbClr val="FFFFFF"/>
                          </a:solidFill>
                          <a:latin typeface="Times New Roman"/>
                          <a:cs typeface="Times New Roman"/>
                        </a:rPr>
                        <a:t>г.</a:t>
                      </a:r>
                      <a:endParaRPr sz="1400" dirty="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285"/>
                        </a:spcBef>
                      </a:pPr>
                      <a:r>
                        <a:rPr sz="1400" b="1" dirty="0" smtClean="0">
                          <a:solidFill>
                            <a:srgbClr val="FFFFFF"/>
                          </a:solidFill>
                          <a:latin typeface="Times New Roman"/>
                          <a:cs typeface="Times New Roman"/>
                        </a:rPr>
                        <a:t>202</a:t>
                      </a:r>
                      <a:r>
                        <a:rPr lang="ru-RU" sz="1400" b="1" dirty="0" smtClean="0">
                          <a:solidFill>
                            <a:srgbClr val="FFFFFF"/>
                          </a:solidFill>
                          <a:latin typeface="Times New Roman"/>
                          <a:cs typeface="Times New Roman"/>
                        </a:rPr>
                        <a:t>4</a:t>
                      </a:r>
                      <a:r>
                        <a:rPr sz="1400" b="1" spc="-75" dirty="0" smtClean="0">
                          <a:solidFill>
                            <a:srgbClr val="FFFFFF"/>
                          </a:solidFill>
                          <a:latin typeface="Times New Roman"/>
                          <a:cs typeface="Times New Roman"/>
                        </a:rPr>
                        <a:t> </a:t>
                      </a:r>
                      <a:r>
                        <a:rPr sz="1400" b="1" spc="-80" dirty="0">
                          <a:solidFill>
                            <a:srgbClr val="FFFFFF"/>
                          </a:solidFill>
                          <a:latin typeface="Times New Roman"/>
                          <a:cs typeface="Times New Roman"/>
                        </a:rPr>
                        <a:t>г.</a:t>
                      </a:r>
                      <a:endParaRPr sz="1400" dirty="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r>
              <a:tr h="3444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a:lnSpc>
                          <a:spcPct val="100000"/>
                        </a:lnSpc>
                        <a:spcBef>
                          <a:spcPts val="320"/>
                        </a:spcBef>
                      </a:pPr>
                      <a:r>
                        <a:rPr sz="1400" b="1" spc="-20" dirty="0">
                          <a:latin typeface="Times New Roman"/>
                          <a:cs typeface="Times New Roman"/>
                        </a:rPr>
                        <a:t>Доходы</a:t>
                      </a:r>
                      <a:endParaRPr sz="140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84"/>
                        </a:spcBef>
                      </a:pPr>
                      <a:r>
                        <a:rPr lang="ru-RU" sz="1200" b="1" dirty="0" smtClean="0">
                          <a:latin typeface="Times New Roman"/>
                          <a:cs typeface="Times New Roman"/>
                        </a:rPr>
                        <a:t>2 705 365,00</a:t>
                      </a:r>
                      <a:endParaRPr sz="1200" dirty="0">
                        <a:latin typeface="Times New Roman"/>
                        <a:cs typeface="Times New Roman"/>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40"/>
                        </a:spcBef>
                      </a:pPr>
                      <a:r>
                        <a:rPr lang="ru-RU" sz="1200" b="1" dirty="0" smtClean="0">
                          <a:latin typeface="Times New Roman"/>
                          <a:cs typeface="Times New Roman"/>
                        </a:rPr>
                        <a:t>3</a:t>
                      </a:r>
                      <a:r>
                        <a:rPr lang="ru-RU" sz="1200" b="1" baseline="0" dirty="0" smtClean="0">
                          <a:latin typeface="Times New Roman"/>
                          <a:cs typeface="Times New Roman"/>
                        </a:rPr>
                        <a:t> 093 875,00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40"/>
                        </a:spcBef>
                      </a:pPr>
                      <a:r>
                        <a:rPr lang="ru-RU" sz="1200" b="1" dirty="0" smtClean="0">
                          <a:latin typeface="Times New Roman"/>
                          <a:cs typeface="Times New Roman"/>
                        </a:rPr>
                        <a:t>2 920 605,00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440"/>
                        </a:spcBef>
                      </a:pPr>
                      <a:r>
                        <a:rPr lang="ru-RU" sz="1200" b="1" dirty="0" smtClean="0">
                          <a:latin typeface="Times New Roman"/>
                          <a:cs typeface="Times New Roman"/>
                        </a:rPr>
                        <a:t>3 280 803,00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440"/>
                        </a:spcBef>
                      </a:pPr>
                      <a:r>
                        <a:rPr lang="ru-RU" sz="1200" b="1" dirty="0" smtClean="0">
                          <a:latin typeface="Times New Roman"/>
                          <a:cs typeface="Times New Roman"/>
                        </a:rPr>
                        <a:t>3 128 763,00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r>
              <a:tr h="6458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46050" marR="83820" indent="321310" algn="r">
                        <a:lnSpc>
                          <a:spcPct val="100000"/>
                        </a:lnSpc>
                        <a:spcBef>
                          <a:spcPts val="335"/>
                        </a:spcBef>
                      </a:pPr>
                      <a:r>
                        <a:rPr sz="1050" dirty="0">
                          <a:latin typeface="Times New Roman"/>
                          <a:cs typeface="Times New Roman"/>
                        </a:rPr>
                        <a:t>в</a:t>
                      </a:r>
                      <a:r>
                        <a:rPr sz="1050" spc="-30" dirty="0">
                          <a:latin typeface="Times New Roman"/>
                          <a:cs typeface="Times New Roman"/>
                        </a:rPr>
                        <a:t> </a:t>
                      </a:r>
                      <a:r>
                        <a:rPr sz="1050" spc="-5" dirty="0">
                          <a:latin typeface="Times New Roman"/>
                          <a:cs typeface="Times New Roman"/>
                        </a:rPr>
                        <a:t>т.ч.</a:t>
                      </a:r>
                      <a:r>
                        <a:rPr sz="1050" spc="-45" dirty="0">
                          <a:latin typeface="Times New Roman"/>
                          <a:cs typeface="Times New Roman"/>
                        </a:rPr>
                        <a:t> </a:t>
                      </a:r>
                      <a:r>
                        <a:rPr sz="1050" dirty="0">
                          <a:latin typeface="Times New Roman"/>
                          <a:cs typeface="Times New Roman"/>
                        </a:rPr>
                        <a:t>безвозмездные </a:t>
                      </a:r>
                      <a:r>
                        <a:rPr sz="1050" spc="-245" dirty="0">
                          <a:latin typeface="Times New Roman"/>
                          <a:cs typeface="Times New Roman"/>
                        </a:rPr>
                        <a:t> </a:t>
                      </a:r>
                      <a:r>
                        <a:rPr sz="1050" spc="-5" dirty="0">
                          <a:latin typeface="Times New Roman"/>
                          <a:cs typeface="Times New Roman"/>
                        </a:rPr>
                        <a:t>поступления</a:t>
                      </a:r>
                      <a:r>
                        <a:rPr sz="1050" spc="-35" dirty="0">
                          <a:latin typeface="Times New Roman"/>
                          <a:cs typeface="Times New Roman"/>
                        </a:rPr>
                        <a:t> </a:t>
                      </a:r>
                      <a:r>
                        <a:rPr sz="1050" dirty="0">
                          <a:latin typeface="Times New Roman"/>
                          <a:cs typeface="Times New Roman"/>
                        </a:rPr>
                        <a:t>из</a:t>
                      </a:r>
                      <a:r>
                        <a:rPr sz="1050" spc="-45" dirty="0">
                          <a:latin typeface="Times New Roman"/>
                          <a:cs typeface="Times New Roman"/>
                        </a:rPr>
                        <a:t> </a:t>
                      </a:r>
                      <a:r>
                        <a:rPr sz="1050" dirty="0">
                          <a:latin typeface="Times New Roman"/>
                          <a:cs typeface="Times New Roman"/>
                        </a:rPr>
                        <a:t>бюджетов</a:t>
                      </a:r>
                    </a:p>
                    <a:p>
                      <a:pPr marR="83185" algn="r">
                        <a:lnSpc>
                          <a:spcPct val="100000"/>
                        </a:lnSpc>
                      </a:pPr>
                      <a:r>
                        <a:rPr sz="1050" dirty="0">
                          <a:latin typeface="Times New Roman"/>
                          <a:cs typeface="Times New Roman"/>
                        </a:rPr>
                        <a:t>др</a:t>
                      </a:r>
                      <a:r>
                        <a:rPr sz="1050" spc="-25" dirty="0">
                          <a:latin typeface="Times New Roman"/>
                          <a:cs typeface="Times New Roman"/>
                        </a:rPr>
                        <a:t>у</a:t>
                      </a:r>
                      <a:r>
                        <a:rPr sz="1050" spc="-5" dirty="0">
                          <a:latin typeface="Times New Roman"/>
                          <a:cs typeface="Times New Roman"/>
                        </a:rPr>
                        <a:t>ги</a:t>
                      </a:r>
                      <a:r>
                        <a:rPr sz="1050" dirty="0">
                          <a:latin typeface="Times New Roman"/>
                          <a:cs typeface="Times New Roman"/>
                        </a:rPr>
                        <a:t>х </a:t>
                      </a:r>
                      <a:r>
                        <a:rPr sz="1050" spc="-30" dirty="0">
                          <a:latin typeface="Times New Roman"/>
                          <a:cs typeface="Times New Roman"/>
                        </a:rPr>
                        <a:t>у</a:t>
                      </a:r>
                      <a:r>
                        <a:rPr sz="1050" dirty="0">
                          <a:latin typeface="Times New Roman"/>
                          <a:cs typeface="Times New Roman"/>
                        </a:rPr>
                        <a:t>ров</a:t>
                      </a:r>
                      <a:r>
                        <a:rPr sz="1050" spc="-5" dirty="0">
                          <a:latin typeface="Times New Roman"/>
                          <a:cs typeface="Times New Roman"/>
                        </a:rPr>
                        <a:t>ней</a:t>
                      </a:r>
                      <a:endParaRPr sz="1050" dirty="0">
                        <a:latin typeface="Times New Roman"/>
                        <a:cs typeface="Times New Roman"/>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0"/>
                        </a:spcBef>
                      </a:pPr>
                      <a:endParaRPr sz="1250" dirty="0">
                        <a:latin typeface="Times New Roman"/>
                        <a:cs typeface="Times New Roman"/>
                      </a:endParaRPr>
                    </a:p>
                    <a:p>
                      <a:pPr algn="ctr">
                        <a:lnSpc>
                          <a:spcPct val="100000"/>
                        </a:lnSpc>
                        <a:spcBef>
                          <a:spcPts val="5"/>
                        </a:spcBef>
                      </a:pPr>
                      <a:r>
                        <a:rPr lang="ru-RU" sz="1200" dirty="0" smtClean="0">
                          <a:latin typeface="Times New Roman"/>
                          <a:cs typeface="Times New Roman"/>
                        </a:rPr>
                        <a:t>1 868 288,00</a:t>
                      </a:r>
                      <a:endParaRPr sz="1200" dirty="0">
                        <a:latin typeface="Times New Roman"/>
                        <a:cs typeface="Times New Roman"/>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2 183 846,00</a:t>
                      </a:r>
                      <a:endParaRPr sz="1200" dirty="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1</a:t>
                      </a:r>
                      <a:r>
                        <a:rPr lang="ru-RU" sz="1200" baseline="0" dirty="0" smtClean="0">
                          <a:latin typeface="Times New Roman"/>
                          <a:cs typeface="Times New Roman"/>
                        </a:rPr>
                        <a:t> 998 474,00</a:t>
                      </a:r>
                      <a:endParaRPr lang="ru-RU" sz="1200" dirty="0" smtClean="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2 291 470,00</a:t>
                      </a:r>
                      <a:endParaRPr sz="1200" dirty="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2 080 833,00</a:t>
                      </a:r>
                      <a:endParaRPr sz="1200" dirty="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3444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a:lnSpc>
                          <a:spcPct val="100000"/>
                        </a:lnSpc>
                        <a:spcBef>
                          <a:spcPts val="325"/>
                        </a:spcBef>
                      </a:pPr>
                      <a:r>
                        <a:rPr sz="1400" b="1" spc="-15" dirty="0">
                          <a:latin typeface="Times New Roman"/>
                          <a:cs typeface="Times New Roman"/>
                        </a:rPr>
                        <a:t>Расходы</a:t>
                      </a:r>
                      <a:endParaRPr sz="140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90"/>
                        </a:spcBef>
                      </a:pPr>
                      <a:r>
                        <a:rPr lang="ru-RU" sz="1200" b="1" dirty="0" smtClean="0">
                          <a:latin typeface="Times New Roman"/>
                          <a:cs typeface="Times New Roman"/>
                        </a:rPr>
                        <a:t>2 738 253,00</a:t>
                      </a:r>
                      <a:endParaRPr sz="1200"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40"/>
                        </a:spcBef>
                      </a:pPr>
                      <a:r>
                        <a:rPr lang="ru-RU" sz="1200" b="1" dirty="0" smtClean="0">
                          <a:latin typeface="Times New Roman"/>
                          <a:cs typeface="Times New Roman"/>
                        </a:rPr>
                        <a:t>3 110 869,00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90"/>
                        </a:spcBef>
                      </a:pPr>
                      <a:r>
                        <a:rPr lang="ru-RU" sz="1200" b="1" baseline="0" dirty="0" smtClean="0">
                          <a:latin typeface="Times New Roman"/>
                          <a:cs typeface="Times New Roman"/>
                        </a:rPr>
                        <a:t>2 920 605,00</a:t>
                      </a:r>
                      <a:endParaRPr sz="1200" b="1"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490"/>
                        </a:spcBef>
                      </a:pPr>
                      <a:r>
                        <a:rPr lang="ru-RU" sz="1200" b="1" dirty="0" smtClean="0">
                          <a:latin typeface="Times New Roman"/>
                          <a:cs typeface="Times New Roman"/>
                        </a:rPr>
                        <a:t>3 222 357,00</a:t>
                      </a:r>
                      <a:endParaRPr sz="1200" b="1"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490"/>
                        </a:spcBef>
                      </a:pPr>
                      <a:r>
                        <a:rPr lang="ru-RU" sz="1200" b="1" dirty="0" smtClean="0">
                          <a:latin typeface="Times New Roman"/>
                          <a:cs typeface="Times New Roman"/>
                        </a:rPr>
                        <a:t>3 031 231,00</a:t>
                      </a:r>
                      <a:endParaRPr sz="1200" b="1"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r>
              <a:tr h="585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marR="522605">
                        <a:lnSpc>
                          <a:spcPct val="100000"/>
                        </a:lnSpc>
                        <a:spcBef>
                          <a:spcPts val="325"/>
                        </a:spcBef>
                      </a:pPr>
                      <a:r>
                        <a:rPr sz="1400" b="1" spc="-5" dirty="0">
                          <a:latin typeface="Times New Roman"/>
                          <a:cs typeface="Times New Roman"/>
                        </a:rPr>
                        <a:t>Дефицит </a:t>
                      </a:r>
                      <a:r>
                        <a:rPr sz="1400" b="1" dirty="0">
                          <a:latin typeface="Times New Roman"/>
                          <a:cs typeface="Times New Roman"/>
                        </a:rPr>
                        <a:t>(-) / </a:t>
                      </a:r>
                      <a:r>
                        <a:rPr sz="1400" b="1" spc="5" dirty="0">
                          <a:latin typeface="Times New Roman"/>
                          <a:cs typeface="Times New Roman"/>
                        </a:rPr>
                        <a:t> </a:t>
                      </a:r>
                      <a:r>
                        <a:rPr sz="1400" b="1" spc="-5" dirty="0">
                          <a:latin typeface="Times New Roman"/>
                          <a:cs typeface="Times New Roman"/>
                        </a:rPr>
                        <a:t>Профицит</a:t>
                      </a:r>
                      <a:r>
                        <a:rPr sz="1400" b="1" spc="-60" dirty="0">
                          <a:latin typeface="Times New Roman"/>
                          <a:cs typeface="Times New Roman"/>
                        </a:rPr>
                        <a:t> </a:t>
                      </a:r>
                      <a:r>
                        <a:rPr sz="1400" b="1" dirty="0">
                          <a:latin typeface="Times New Roman"/>
                          <a:cs typeface="Times New Roman"/>
                        </a:rPr>
                        <a:t>(+)</a:t>
                      </a:r>
                      <a:endParaRPr sz="14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
                        </a:spcBef>
                      </a:pPr>
                      <a:endParaRPr sz="1150" dirty="0">
                        <a:latin typeface="Times New Roman"/>
                        <a:cs typeface="Times New Roman"/>
                      </a:endParaRPr>
                    </a:p>
                    <a:p>
                      <a:pPr algn="ctr">
                        <a:lnSpc>
                          <a:spcPct val="100000"/>
                        </a:lnSpc>
                        <a:spcBef>
                          <a:spcPts val="5"/>
                        </a:spcBef>
                      </a:pPr>
                      <a:r>
                        <a:rPr lang="ru-RU" sz="1200" b="1" spc="-5" dirty="0" smtClean="0">
                          <a:latin typeface="Times New Roman"/>
                          <a:cs typeface="Times New Roman"/>
                        </a:rPr>
                        <a:t>-32 888,00</a:t>
                      </a:r>
                      <a:endParaRPr sz="1200" dirty="0">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5"/>
                        </a:spcBef>
                      </a:pPr>
                      <a:r>
                        <a:rPr lang="ru-RU" sz="1200" b="1" dirty="0" smtClean="0">
                          <a:latin typeface="Times New Roman"/>
                          <a:cs typeface="Times New Roman"/>
                        </a:rPr>
                        <a:t>- 16 994,00</a:t>
                      </a:r>
                      <a:endParaRPr sz="1200" b="1" dirty="0">
                        <a:latin typeface="Times New Roman"/>
                        <a:cs typeface="Times New Roman"/>
                      </a:endParaRPr>
                    </a:p>
                  </a:txBody>
                  <a:tcPr marL="0" marR="0" marT="19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
                        </a:spcBef>
                      </a:pPr>
                      <a:r>
                        <a:rPr lang="ru-RU" sz="1200" b="1" dirty="0" smtClean="0">
                          <a:latin typeface="Times New Roman"/>
                          <a:cs typeface="Times New Roman"/>
                        </a:rPr>
                        <a:t>0</a:t>
                      </a:r>
                      <a:r>
                        <a:rPr lang="ru-RU" sz="1200" b="1" baseline="0" dirty="0" smtClean="0">
                          <a:latin typeface="Times New Roman"/>
                          <a:cs typeface="Times New Roman"/>
                        </a:rPr>
                        <a:t> ,00</a:t>
                      </a:r>
                      <a:endParaRPr sz="1200" b="1" dirty="0">
                        <a:latin typeface="Times New Roman"/>
                        <a:cs typeface="Times New Roman"/>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
                        </a:spcBef>
                      </a:pPr>
                      <a:r>
                        <a:rPr lang="ru-RU" sz="1200" b="1" i="0" dirty="0" smtClean="0">
                          <a:latin typeface="Times New Roman"/>
                          <a:cs typeface="Times New Roman"/>
                        </a:rPr>
                        <a:t>- 58 446,00</a:t>
                      </a:r>
                      <a:endParaRPr sz="1200" b="1" i="0" dirty="0">
                        <a:latin typeface="Times New Roman"/>
                        <a:cs typeface="Times New Roman"/>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
                        </a:spcBef>
                      </a:pPr>
                      <a:r>
                        <a:rPr lang="ru-RU" sz="1200" b="1" dirty="0" smtClean="0">
                          <a:latin typeface="Times New Roman"/>
                          <a:cs typeface="Times New Roman"/>
                        </a:rPr>
                        <a:t>- 97 532,00</a:t>
                      </a:r>
                      <a:endParaRPr sz="1200" b="1" dirty="0">
                        <a:latin typeface="Times New Roman"/>
                        <a:cs typeface="Times New Roman"/>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585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marR="236854">
                        <a:lnSpc>
                          <a:spcPct val="100000"/>
                        </a:lnSpc>
                        <a:spcBef>
                          <a:spcPts val="325"/>
                        </a:spcBef>
                      </a:pPr>
                      <a:r>
                        <a:rPr sz="1400" b="1" spc="-30" dirty="0">
                          <a:latin typeface="Times New Roman"/>
                          <a:cs typeface="Times New Roman"/>
                        </a:rPr>
                        <a:t>М</a:t>
                      </a:r>
                      <a:r>
                        <a:rPr sz="1400" b="1" dirty="0">
                          <a:latin typeface="Times New Roman"/>
                          <a:cs typeface="Times New Roman"/>
                        </a:rPr>
                        <a:t>у</a:t>
                      </a:r>
                      <a:r>
                        <a:rPr sz="1400" b="1" spc="-5" dirty="0">
                          <a:latin typeface="Times New Roman"/>
                          <a:cs typeface="Times New Roman"/>
                        </a:rPr>
                        <a:t>ницип</a:t>
                      </a:r>
                      <a:r>
                        <a:rPr sz="1400" b="1" spc="15" dirty="0">
                          <a:latin typeface="Times New Roman"/>
                          <a:cs typeface="Times New Roman"/>
                        </a:rPr>
                        <a:t>а</a:t>
                      </a:r>
                      <a:r>
                        <a:rPr sz="1400" b="1" dirty="0">
                          <a:latin typeface="Times New Roman"/>
                          <a:cs typeface="Times New Roman"/>
                        </a:rPr>
                        <a:t>льн</a:t>
                      </a:r>
                      <a:r>
                        <a:rPr sz="1400" b="1" spc="-10" dirty="0">
                          <a:latin typeface="Times New Roman"/>
                          <a:cs typeface="Times New Roman"/>
                        </a:rPr>
                        <a:t>ы</a:t>
                      </a:r>
                      <a:r>
                        <a:rPr sz="1400" b="1" dirty="0">
                          <a:latin typeface="Times New Roman"/>
                          <a:cs typeface="Times New Roman"/>
                        </a:rPr>
                        <a:t>й  </a:t>
                      </a:r>
                      <a:r>
                        <a:rPr sz="1400" b="1" spc="-5" dirty="0">
                          <a:latin typeface="Times New Roman"/>
                          <a:cs typeface="Times New Roman"/>
                        </a:rPr>
                        <a:t>долг</a:t>
                      </a:r>
                      <a:endParaRPr sz="140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65"/>
                        </a:spcBef>
                      </a:pPr>
                      <a:r>
                        <a:rPr lang="ru-RU" sz="1400" b="1" dirty="0" smtClean="0">
                          <a:latin typeface="Times New Roman"/>
                          <a:cs typeface="Times New Roman"/>
                        </a:rPr>
                        <a:t>130 </a:t>
                      </a:r>
                      <a:r>
                        <a:rPr sz="1400" b="1" dirty="0" smtClean="0">
                          <a:latin typeface="Times New Roman"/>
                          <a:cs typeface="Times New Roman"/>
                        </a:rPr>
                        <a:t>000</a:t>
                      </a:r>
                      <a:r>
                        <a:rPr lang="ru-RU" sz="1400" b="1" dirty="0" smtClean="0">
                          <a:latin typeface="Times New Roman"/>
                          <a:cs typeface="Times New Roman"/>
                        </a:rPr>
                        <a:t>,00</a:t>
                      </a:r>
                      <a:endParaRPr sz="1400" dirty="0">
                        <a:latin typeface="Times New Roman"/>
                        <a:cs typeface="Times New Roman"/>
                      </a:endParaRPr>
                    </a:p>
                  </a:txBody>
                  <a:tcPr marL="0" marR="0" marT="147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65"/>
                        </a:spcBef>
                      </a:pPr>
                      <a:r>
                        <a:rPr lang="ru-RU" sz="1400" b="1" dirty="0" smtClean="0">
                          <a:latin typeface="Times New Roman"/>
                          <a:cs typeface="Times New Roman"/>
                        </a:rPr>
                        <a:t>80</a:t>
                      </a:r>
                      <a:r>
                        <a:rPr lang="ru-RU" sz="1400" b="1" baseline="0" dirty="0" smtClean="0">
                          <a:latin typeface="Times New Roman"/>
                          <a:cs typeface="Times New Roman"/>
                        </a:rPr>
                        <a:t> 000,00</a:t>
                      </a:r>
                      <a:endParaRPr sz="1400" b="1" dirty="0">
                        <a:latin typeface="Times New Roman"/>
                        <a:cs typeface="Times New Roman"/>
                      </a:endParaRPr>
                    </a:p>
                  </a:txBody>
                  <a:tcPr marL="0" marR="0" marT="147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50"/>
                        </a:spcBef>
                      </a:pPr>
                      <a:r>
                        <a:rPr lang="ru-RU" sz="1400" b="1" dirty="0" smtClean="0">
                          <a:latin typeface="Times New Roman"/>
                          <a:cs typeface="Times New Roman"/>
                        </a:rPr>
                        <a:t>100 000,00</a:t>
                      </a:r>
                      <a:endParaRPr sz="1400" b="1" dirty="0">
                        <a:latin typeface="Times New Roman"/>
                        <a:cs typeface="Times New Roman"/>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50"/>
                        </a:spcBef>
                      </a:pPr>
                      <a:r>
                        <a:rPr lang="ru-RU" sz="1400" b="1" dirty="0" smtClean="0">
                          <a:latin typeface="Times New Roman"/>
                          <a:cs typeface="Times New Roman"/>
                        </a:rPr>
                        <a:t>80 000,00</a:t>
                      </a:r>
                      <a:endParaRPr sz="1400" b="1" dirty="0">
                        <a:latin typeface="Times New Roman"/>
                        <a:cs typeface="Times New Roman"/>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50"/>
                        </a:spcBef>
                      </a:pPr>
                      <a:r>
                        <a:rPr lang="ru-RU" sz="1400" b="1" dirty="0" smtClean="0">
                          <a:latin typeface="Times New Roman"/>
                          <a:cs typeface="Times New Roman"/>
                        </a:rPr>
                        <a:t>60 000,00</a:t>
                      </a:r>
                      <a:endParaRPr sz="1400" b="1" dirty="0">
                        <a:latin typeface="Times New Roman"/>
                        <a:cs typeface="Times New Roman"/>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r>
            </a:tbl>
          </a:graphicData>
        </a:graphic>
      </p:graphicFrame>
      <p:graphicFrame>
        <p:nvGraphicFramePr>
          <p:cNvPr id="8" name="Диаграмма 7"/>
          <p:cNvGraphicFramePr/>
          <p:nvPr>
            <p:extLst>
              <p:ext uri="{D42A27DB-BD31-4B8C-83A1-F6EECF244321}">
                <p14:modId xmlns:p14="http://schemas.microsoft.com/office/powerpoint/2010/main" val="3964569370"/>
              </p:ext>
            </p:extLst>
          </p:nvPr>
        </p:nvGraphicFramePr>
        <p:xfrm>
          <a:off x="-27152" y="836712"/>
          <a:ext cx="9141119" cy="2974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50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56" y="-171400"/>
            <a:ext cx="8856984" cy="1080120"/>
          </a:xfrm>
        </p:spPr>
        <p:txBody>
          <a:bodyPr>
            <a:normAutofit/>
          </a:bodyPr>
          <a:lstStyle/>
          <a:p>
            <a:pPr marL="308610" lvl="0">
              <a:spcBef>
                <a:spcPts val="100"/>
              </a:spcBef>
            </a:pPr>
            <a:r>
              <a:rPr lang="ru-RU" sz="2800" b="1" kern="0" spc="-10" dirty="0">
                <a:effectLst/>
                <a:latin typeface="Times New Roman"/>
                <a:cs typeface="Times New Roman"/>
              </a:rPr>
              <a:t>Структура</a:t>
            </a:r>
            <a:r>
              <a:rPr lang="ru-RU" sz="2800" b="1" kern="0" spc="-5" dirty="0">
                <a:effectLst/>
                <a:latin typeface="Times New Roman"/>
                <a:cs typeface="Times New Roman"/>
              </a:rPr>
              <a:t> </a:t>
            </a:r>
            <a:r>
              <a:rPr lang="ru-RU" sz="2800" b="1" kern="0" spc="-35" dirty="0">
                <a:effectLst/>
                <a:latin typeface="Times New Roman"/>
                <a:cs typeface="Times New Roman"/>
              </a:rPr>
              <a:t>доходов</a:t>
            </a:r>
            <a:r>
              <a:rPr lang="ru-RU" sz="2800" b="1" kern="0" spc="-10" dirty="0">
                <a:effectLst/>
                <a:latin typeface="Times New Roman"/>
                <a:cs typeface="Times New Roman"/>
              </a:rPr>
              <a:t> </a:t>
            </a:r>
            <a:r>
              <a:rPr lang="ru-RU" sz="2800" b="1" kern="0" spc="-20" dirty="0">
                <a:effectLst/>
                <a:latin typeface="Times New Roman"/>
                <a:cs typeface="Times New Roman"/>
              </a:rPr>
              <a:t>бюджета</a:t>
            </a:r>
            <a:r>
              <a:rPr lang="ru-RU" sz="2800" b="1" kern="0" spc="10" dirty="0">
                <a:effectLst/>
                <a:latin typeface="Times New Roman"/>
                <a:cs typeface="Times New Roman"/>
              </a:rPr>
              <a:t> </a:t>
            </a:r>
            <a:r>
              <a:rPr lang="ru-RU" sz="2800" b="1" kern="0" spc="-20" dirty="0">
                <a:effectLst/>
                <a:latin typeface="Times New Roman"/>
                <a:cs typeface="Times New Roman"/>
              </a:rPr>
              <a:t>городского</a:t>
            </a:r>
            <a:br>
              <a:rPr lang="ru-RU" sz="2800" b="1" kern="0" spc="-20" dirty="0">
                <a:effectLst/>
                <a:latin typeface="Times New Roman"/>
                <a:cs typeface="Times New Roman"/>
              </a:rPr>
            </a:br>
            <a:r>
              <a:rPr lang="ru-RU" sz="2800" b="1" kern="0" spc="-10" dirty="0">
                <a:effectLst/>
                <a:latin typeface="Times New Roman"/>
                <a:cs typeface="Times New Roman"/>
              </a:rPr>
              <a:t>округа</a:t>
            </a:r>
            <a:r>
              <a:rPr lang="ru-RU" sz="2800" b="1" kern="0" spc="-35" dirty="0">
                <a:effectLst/>
                <a:latin typeface="Times New Roman"/>
                <a:cs typeface="Times New Roman"/>
              </a:rPr>
              <a:t> </a:t>
            </a:r>
            <a:r>
              <a:rPr lang="ru-RU" sz="2800" b="1" kern="0" spc="-10" dirty="0" smtClean="0">
                <a:effectLst/>
                <a:latin typeface="Times New Roman"/>
                <a:cs typeface="Times New Roman"/>
              </a:rPr>
              <a:t>Зарайск на 2022 год</a:t>
            </a:r>
            <a:endParaRPr lang="ru-RU" sz="2800" dirty="0"/>
          </a:p>
        </p:txBody>
      </p:sp>
      <p:graphicFrame>
        <p:nvGraphicFramePr>
          <p:cNvPr id="8" name="Диаграмма 7"/>
          <p:cNvGraphicFramePr/>
          <p:nvPr>
            <p:extLst>
              <p:ext uri="{D42A27DB-BD31-4B8C-83A1-F6EECF244321}">
                <p14:modId xmlns:p14="http://schemas.microsoft.com/office/powerpoint/2010/main" val="3522685727"/>
              </p:ext>
            </p:extLst>
          </p:nvPr>
        </p:nvGraphicFramePr>
        <p:xfrm>
          <a:off x="-2124744" y="764704"/>
          <a:ext cx="11161240"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05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116632"/>
            <a:ext cx="8856984" cy="285123"/>
          </a:xfrm>
        </p:spPr>
        <p:txBody>
          <a:bodyPr>
            <a:noAutofit/>
          </a:bodyPr>
          <a:lstStyle/>
          <a:p>
            <a:r>
              <a:rPr lang="ru-RU" sz="1100" b="1" dirty="0">
                <a:effectLst/>
              </a:rPr>
              <a:t>Сведения о доходах бюджета городского округа Зарайск </a:t>
            </a:r>
            <a:r>
              <a:rPr lang="ru-RU" sz="1100" b="1" dirty="0" smtClean="0">
                <a:effectLst/>
              </a:rPr>
              <a:t>Московской </a:t>
            </a:r>
            <a:r>
              <a:rPr lang="ru-RU" sz="1100" b="1" dirty="0">
                <a:effectLst/>
              </a:rPr>
              <a:t>области на 2022 год и плановый период 2023 и 2024 </a:t>
            </a:r>
            <a:r>
              <a:rPr lang="ru-RU" sz="1100" b="1" dirty="0" smtClean="0">
                <a:effectLst/>
              </a:rPr>
              <a:t>годов</a:t>
            </a:r>
            <a:br>
              <a:rPr lang="ru-RU" sz="1100" b="1" dirty="0" smtClean="0">
                <a:effectLst/>
              </a:rPr>
            </a:br>
            <a:r>
              <a:rPr lang="ru-RU" sz="1100" b="1" dirty="0" smtClean="0">
                <a:effectLst/>
              </a:rPr>
              <a:t> </a:t>
            </a:r>
            <a:r>
              <a:rPr lang="ru-RU" sz="1100" b="1" dirty="0">
                <a:effectLst/>
              </a:rPr>
              <a:t>в сравнении с ожидаемым исполнением за 2021 год и отчетом за 2020 год</a:t>
            </a:r>
          </a:p>
        </p:txBody>
      </p:sp>
      <p:pic>
        <p:nvPicPr>
          <p:cNvPr id="4" name="Рисунок 3"/>
          <p:cNvPicPr>
            <a:picLocks noChangeAspect="1"/>
          </p:cNvPicPr>
          <p:nvPr/>
        </p:nvPicPr>
        <p:blipFill>
          <a:blip r:embed="rId2"/>
          <a:stretch>
            <a:fillRect/>
          </a:stretch>
        </p:blipFill>
        <p:spPr>
          <a:xfrm>
            <a:off x="0" y="476672"/>
            <a:ext cx="9144000" cy="6381328"/>
          </a:xfrm>
          <a:prstGeom prst="rect">
            <a:avLst/>
          </a:prstGeom>
          <a:solidFill>
            <a:schemeClr val="bg1"/>
          </a:solidFill>
        </p:spPr>
      </p:pic>
    </p:spTree>
    <p:extLst>
      <p:ext uri="{BB962C8B-B14F-4D97-AF65-F5344CB8AC3E}">
        <p14:creationId xmlns:p14="http://schemas.microsoft.com/office/powerpoint/2010/main" val="240629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467077"/>
            <a:ext cx="9144000" cy="6390923"/>
          </a:xfrm>
          <a:prstGeom prst="rect">
            <a:avLst/>
          </a:prstGeom>
        </p:spPr>
      </p:pic>
      <p:sp>
        <p:nvSpPr>
          <p:cNvPr id="2" name="Заголовок 1"/>
          <p:cNvSpPr>
            <a:spLocks noGrp="1"/>
          </p:cNvSpPr>
          <p:nvPr>
            <p:ph type="title"/>
          </p:nvPr>
        </p:nvSpPr>
        <p:spPr>
          <a:xfrm>
            <a:off x="143508" y="24674"/>
            <a:ext cx="8856984" cy="596014"/>
          </a:xfrm>
        </p:spPr>
        <p:txBody>
          <a:bodyPr>
            <a:noAutofit/>
          </a:bodyPr>
          <a:lstStyle/>
          <a:p>
            <a:pPr lvl="0">
              <a:spcBef>
                <a:spcPts val="100"/>
              </a:spcBef>
            </a:pPr>
            <a:r>
              <a:rPr lang="ru-RU" sz="1400" b="1" spc="-30" dirty="0">
                <a:effectLst/>
                <a:latin typeface="Times New Roman"/>
                <a:ea typeface="+mn-ea"/>
                <a:cs typeface="Times New Roman"/>
              </a:rPr>
              <a:t>Доходы</a:t>
            </a:r>
            <a:r>
              <a:rPr lang="ru-RU" sz="1400" b="1" spc="-15" dirty="0">
                <a:effectLst/>
                <a:latin typeface="Times New Roman"/>
                <a:ea typeface="+mn-ea"/>
                <a:cs typeface="Times New Roman"/>
              </a:rPr>
              <a:t> </a:t>
            </a:r>
            <a:r>
              <a:rPr lang="ru-RU" sz="1400" b="1" spc="-20" dirty="0">
                <a:effectLst/>
                <a:latin typeface="Times New Roman"/>
                <a:ea typeface="+mn-ea"/>
                <a:cs typeface="Times New Roman"/>
              </a:rPr>
              <a:t>бюджета</a:t>
            </a:r>
            <a:r>
              <a:rPr lang="ru-RU" sz="1400" b="1" dirty="0">
                <a:effectLst/>
                <a:latin typeface="Times New Roman"/>
                <a:ea typeface="+mn-ea"/>
                <a:cs typeface="Times New Roman"/>
              </a:rPr>
              <a:t> </a:t>
            </a:r>
            <a:r>
              <a:rPr lang="ru-RU" sz="1400" b="1" spc="-20" dirty="0">
                <a:effectLst/>
                <a:latin typeface="Times New Roman"/>
                <a:ea typeface="+mn-ea"/>
                <a:cs typeface="Times New Roman"/>
              </a:rPr>
              <a:t>городского</a:t>
            </a:r>
            <a:r>
              <a:rPr lang="ru-RU" sz="1400" b="1" spc="-15" dirty="0">
                <a:effectLst/>
                <a:latin typeface="Times New Roman"/>
                <a:ea typeface="+mn-ea"/>
                <a:cs typeface="Times New Roman"/>
              </a:rPr>
              <a:t> </a:t>
            </a:r>
            <a:r>
              <a:rPr lang="ru-RU" sz="1400" b="1" spc="-10" dirty="0">
                <a:effectLst/>
                <a:latin typeface="Times New Roman"/>
                <a:ea typeface="+mn-ea"/>
                <a:cs typeface="Times New Roman"/>
              </a:rPr>
              <a:t>округа</a:t>
            </a:r>
            <a:r>
              <a:rPr lang="ru-RU" sz="1400" dirty="0">
                <a:effectLst/>
                <a:latin typeface="Times New Roman"/>
                <a:ea typeface="+mn-ea"/>
                <a:cs typeface="Times New Roman"/>
              </a:rPr>
              <a:t/>
            </a:r>
            <a:br>
              <a:rPr lang="ru-RU" sz="1400" dirty="0">
                <a:effectLst/>
                <a:latin typeface="Times New Roman"/>
                <a:ea typeface="+mn-ea"/>
                <a:cs typeface="Times New Roman"/>
              </a:rPr>
            </a:br>
            <a:r>
              <a:rPr lang="ru-RU" sz="1400" b="1" spc="-10" dirty="0" smtClean="0">
                <a:effectLst/>
                <a:latin typeface="Times New Roman"/>
                <a:ea typeface="+mn-ea"/>
                <a:cs typeface="Times New Roman"/>
              </a:rPr>
              <a:t>Зарайск </a:t>
            </a:r>
            <a:r>
              <a:rPr lang="ru-RU" sz="1400" b="1" dirty="0" smtClean="0">
                <a:effectLst/>
                <a:latin typeface="Times New Roman"/>
                <a:ea typeface="+mn-ea"/>
                <a:cs typeface="Times New Roman"/>
              </a:rPr>
              <a:t>в</a:t>
            </a:r>
            <a:r>
              <a:rPr lang="ru-RU" sz="1400" b="1" spc="-5" dirty="0" smtClean="0">
                <a:effectLst/>
                <a:latin typeface="Times New Roman"/>
                <a:ea typeface="+mn-ea"/>
                <a:cs typeface="Times New Roman"/>
              </a:rPr>
              <a:t> 2020-202</a:t>
            </a:r>
            <a:r>
              <a:rPr lang="en-US" sz="1400" b="1" spc="-5" dirty="0" smtClean="0">
                <a:effectLst/>
                <a:latin typeface="Times New Roman"/>
                <a:ea typeface="+mn-ea"/>
                <a:cs typeface="Times New Roman"/>
              </a:rPr>
              <a:t>4</a:t>
            </a:r>
            <a:r>
              <a:rPr lang="ru-RU" sz="1400" b="1" spc="-5" dirty="0" smtClean="0">
                <a:effectLst/>
                <a:latin typeface="Times New Roman"/>
                <a:ea typeface="+mn-ea"/>
                <a:cs typeface="Times New Roman"/>
              </a:rPr>
              <a:t> </a:t>
            </a:r>
            <a:r>
              <a:rPr lang="ru-RU" sz="1400" b="1" spc="-20" dirty="0">
                <a:effectLst/>
                <a:latin typeface="Times New Roman"/>
                <a:ea typeface="+mn-ea"/>
                <a:cs typeface="Times New Roman"/>
              </a:rPr>
              <a:t>годах</a:t>
            </a:r>
            <a:r>
              <a:rPr lang="ru-RU" sz="1400" dirty="0">
                <a:solidFill>
                  <a:prstClr val="black"/>
                </a:solidFill>
                <a:effectLst/>
                <a:latin typeface="Times New Roman"/>
                <a:ea typeface="+mn-ea"/>
                <a:cs typeface="Times New Roman"/>
              </a:rPr>
              <a:t/>
            </a:r>
            <a:br>
              <a:rPr lang="ru-RU" sz="1400" dirty="0">
                <a:solidFill>
                  <a:prstClr val="black"/>
                </a:solidFill>
                <a:effectLst/>
                <a:latin typeface="Times New Roman"/>
                <a:ea typeface="+mn-ea"/>
                <a:cs typeface="Times New Roman"/>
              </a:rPr>
            </a:br>
            <a:endParaRPr lang="ru-RU" sz="1400" dirty="0"/>
          </a:p>
        </p:txBody>
      </p:sp>
    </p:spTree>
    <p:extLst>
      <p:ext uri="{BB962C8B-B14F-4D97-AF65-F5344CB8AC3E}">
        <p14:creationId xmlns:p14="http://schemas.microsoft.com/office/powerpoint/2010/main" val="29323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9392"/>
            <a:ext cx="8856984" cy="1224136"/>
          </a:xfrm>
        </p:spPr>
        <p:txBody>
          <a:bodyPr/>
          <a:lstStyle/>
          <a:p>
            <a:r>
              <a:rPr lang="ru-RU" sz="2800" b="1" spc="-30" dirty="0">
                <a:solidFill>
                  <a:srgbClr val="5DCEAF">
                    <a:lumMod val="50000"/>
                  </a:srgbClr>
                </a:solidFill>
                <a:effectLst/>
                <a:latin typeface="Times New Roman"/>
                <a:cs typeface="Times New Roman"/>
              </a:rPr>
              <a:t>Доходы</a:t>
            </a:r>
            <a:r>
              <a:rPr lang="ru-RU" sz="2800" b="1" spc="-15" dirty="0">
                <a:solidFill>
                  <a:srgbClr val="5DCEAF">
                    <a:lumMod val="50000"/>
                  </a:srgbClr>
                </a:solidFill>
                <a:effectLst/>
                <a:latin typeface="Times New Roman"/>
                <a:cs typeface="Times New Roman"/>
              </a:rPr>
              <a:t> </a:t>
            </a:r>
            <a:r>
              <a:rPr lang="ru-RU" sz="2800" b="1" spc="-20" dirty="0">
                <a:solidFill>
                  <a:srgbClr val="5DCEAF">
                    <a:lumMod val="50000"/>
                  </a:srgbClr>
                </a:solidFill>
                <a:effectLst/>
                <a:latin typeface="Times New Roman"/>
                <a:cs typeface="Times New Roman"/>
              </a:rPr>
              <a:t>бюджета</a:t>
            </a:r>
            <a:r>
              <a:rPr lang="ru-RU" sz="2800" b="1" dirty="0">
                <a:solidFill>
                  <a:srgbClr val="5DCEAF">
                    <a:lumMod val="50000"/>
                  </a:srgbClr>
                </a:solidFill>
                <a:effectLst/>
                <a:latin typeface="Times New Roman"/>
                <a:cs typeface="Times New Roman"/>
              </a:rPr>
              <a:t> </a:t>
            </a:r>
            <a:r>
              <a:rPr lang="ru-RU" sz="2800" b="1" spc="-20" dirty="0">
                <a:solidFill>
                  <a:srgbClr val="5DCEAF">
                    <a:lumMod val="50000"/>
                  </a:srgbClr>
                </a:solidFill>
                <a:effectLst/>
                <a:latin typeface="Times New Roman"/>
                <a:cs typeface="Times New Roman"/>
              </a:rPr>
              <a:t>городского</a:t>
            </a:r>
            <a:r>
              <a:rPr lang="ru-RU" sz="2800" b="1" spc="-15" dirty="0">
                <a:solidFill>
                  <a:srgbClr val="5DCEAF">
                    <a:lumMod val="50000"/>
                  </a:srgbClr>
                </a:solidFill>
                <a:effectLst/>
                <a:latin typeface="Times New Roman"/>
                <a:cs typeface="Times New Roman"/>
              </a:rPr>
              <a:t> </a:t>
            </a:r>
            <a:r>
              <a:rPr lang="ru-RU" sz="2800" b="1" spc="-10" dirty="0">
                <a:solidFill>
                  <a:srgbClr val="5DCEAF">
                    <a:lumMod val="50000"/>
                  </a:srgbClr>
                </a:solidFill>
                <a:effectLst/>
                <a:latin typeface="Times New Roman"/>
                <a:cs typeface="Times New Roman"/>
              </a:rPr>
              <a:t>округа</a:t>
            </a:r>
            <a:r>
              <a:rPr lang="ru-RU" sz="2800" dirty="0">
                <a:solidFill>
                  <a:srgbClr val="5DCEAF">
                    <a:lumMod val="50000"/>
                  </a:srgbClr>
                </a:solidFill>
                <a:effectLst/>
                <a:latin typeface="Times New Roman"/>
                <a:cs typeface="Times New Roman"/>
              </a:rPr>
              <a:t/>
            </a:r>
            <a:br>
              <a:rPr lang="ru-RU" sz="2800" dirty="0">
                <a:solidFill>
                  <a:srgbClr val="5DCEAF">
                    <a:lumMod val="50000"/>
                  </a:srgbClr>
                </a:solidFill>
                <a:effectLst/>
                <a:latin typeface="Times New Roman"/>
                <a:cs typeface="Times New Roman"/>
              </a:rPr>
            </a:br>
            <a:r>
              <a:rPr lang="ru-RU" sz="2800" b="1" spc="-10" dirty="0">
                <a:solidFill>
                  <a:srgbClr val="5DCEAF">
                    <a:lumMod val="50000"/>
                  </a:srgbClr>
                </a:solidFill>
                <a:effectLst/>
                <a:latin typeface="Times New Roman"/>
                <a:cs typeface="Times New Roman"/>
              </a:rPr>
              <a:t>Зарайск </a:t>
            </a:r>
            <a:r>
              <a:rPr lang="ru-RU" sz="2800" b="1" dirty="0">
                <a:solidFill>
                  <a:srgbClr val="5DCEAF">
                    <a:lumMod val="50000"/>
                  </a:srgbClr>
                </a:solidFill>
                <a:effectLst/>
                <a:latin typeface="Times New Roman"/>
                <a:cs typeface="Times New Roman"/>
              </a:rPr>
              <a:t>в</a:t>
            </a:r>
            <a:r>
              <a:rPr lang="ru-RU" sz="2800" b="1" spc="-5" dirty="0">
                <a:solidFill>
                  <a:srgbClr val="5DCEAF">
                    <a:lumMod val="50000"/>
                  </a:srgbClr>
                </a:solidFill>
                <a:effectLst/>
                <a:latin typeface="Times New Roman"/>
                <a:cs typeface="Times New Roman"/>
              </a:rPr>
              <a:t> </a:t>
            </a:r>
            <a:r>
              <a:rPr lang="ru-RU" sz="2800" b="1" spc="-5" dirty="0" smtClean="0">
                <a:solidFill>
                  <a:srgbClr val="5DCEAF">
                    <a:lumMod val="50000"/>
                  </a:srgbClr>
                </a:solidFill>
                <a:effectLst/>
                <a:latin typeface="Times New Roman"/>
                <a:cs typeface="Times New Roman"/>
              </a:rPr>
              <a:t>2021-2024 </a:t>
            </a:r>
            <a:r>
              <a:rPr lang="ru-RU" sz="2800" b="1" spc="-20" dirty="0">
                <a:solidFill>
                  <a:srgbClr val="5DCEAF">
                    <a:lumMod val="50000"/>
                  </a:srgbClr>
                </a:solidFill>
                <a:effectLst/>
                <a:latin typeface="Times New Roman"/>
                <a:cs typeface="Times New Roman"/>
              </a:rPr>
              <a:t>годах</a:t>
            </a:r>
            <a:endParaRPr lang="ru-RU" dirty="0"/>
          </a:p>
        </p:txBody>
      </p:sp>
      <p:graphicFrame>
        <p:nvGraphicFramePr>
          <p:cNvPr id="9" name="Диаграмма 8"/>
          <p:cNvGraphicFramePr/>
          <p:nvPr>
            <p:extLst>
              <p:ext uri="{D42A27DB-BD31-4B8C-83A1-F6EECF244321}">
                <p14:modId xmlns:p14="http://schemas.microsoft.com/office/powerpoint/2010/main" val="3629131139"/>
              </p:ext>
            </p:extLst>
          </p:nvPr>
        </p:nvGraphicFramePr>
        <p:xfrm>
          <a:off x="91148" y="1412776"/>
          <a:ext cx="9001000" cy="4424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558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749" t="5763" r="1964" b="17349"/>
          <a:stretch/>
        </p:blipFill>
        <p:spPr>
          <a:xfrm>
            <a:off x="1547664" y="4058763"/>
            <a:ext cx="7596336" cy="2799236"/>
          </a:xfrm>
          <a:prstGeom prst="rect">
            <a:avLst/>
          </a:prstGeom>
        </p:spPr>
      </p:pic>
      <p:sp>
        <p:nvSpPr>
          <p:cNvPr id="2" name="Заголовок 1"/>
          <p:cNvSpPr>
            <a:spLocks noGrp="1"/>
          </p:cNvSpPr>
          <p:nvPr>
            <p:ph type="title"/>
          </p:nvPr>
        </p:nvSpPr>
        <p:spPr/>
        <p:txBody>
          <a:bodyPr>
            <a:normAutofit/>
          </a:bodyPr>
          <a:lstStyle/>
          <a:p>
            <a:r>
              <a:rPr lang="ru-RU" sz="2400" b="1" kern="0" spc="-20" dirty="0">
                <a:effectLst/>
                <a:latin typeface="Times New Roman"/>
                <a:cs typeface="Times New Roman"/>
              </a:rPr>
              <a:t>Межбюджетные</a:t>
            </a:r>
            <a:r>
              <a:rPr lang="ru-RU" sz="2400" b="1" kern="0" spc="20" dirty="0">
                <a:effectLst/>
                <a:latin typeface="Times New Roman"/>
                <a:cs typeface="Times New Roman"/>
              </a:rPr>
              <a:t> </a:t>
            </a:r>
            <a:r>
              <a:rPr lang="ru-RU" sz="2400" b="1" kern="0" spc="-10" dirty="0">
                <a:effectLst/>
                <a:latin typeface="Times New Roman"/>
                <a:cs typeface="Times New Roman"/>
              </a:rPr>
              <a:t>трансферты,</a:t>
            </a:r>
            <a:r>
              <a:rPr lang="ru-RU" sz="2400" b="1" kern="0" spc="25" dirty="0">
                <a:effectLst/>
                <a:latin typeface="Times New Roman"/>
                <a:cs typeface="Times New Roman"/>
              </a:rPr>
              <a:t> </a:t>
            </a:r>
            <a:r>
              <a:rPr lang="ru-RU" sz="2400" b="1" kern="0" spc="-10" dirty="0">
                <a:effectLst/>
                <a:latin typeface="Times New Roman"/>
                <a:cs typeface="Times New Roman"/>
              </a:rPr>
              <a:t>поступающие</a:t>
            </a:r>
            <a:r>
              <a:rPr lang="ru-RU" sz="2400" b="1" kern="0" spc="20" dirty="0">
                <a:effectLst/>
                <a:latin typeface="Times New Roman"/>
                <a:cs typeface="Times New Roman"/>
              </a:rPr>
              <a:t> </a:t>
            </a:r>
            <a:r>
              <a:rPr lang="ru-RU" sz="2400" b="1" kern="0" dirty="0">
                <a:effectLst/>
                <a:latin typeface="Times New Roman"/>
                <a:cs typeface="Times New Roman"/>
              </a:rPr>
              <a:t>в </a:t>
            </a:r>
            <a:r>
              <a:rPr lang="ru-RU" sz="2400" b="1" kern="0" spc="-434" dirty="0">
                <a:effectLst/>
                <a:latin typeface="Times New Roman"/>
                <a:cs typeface="Times New Roman"/>
              </a:rPr>
              <a:t> </a:t>
            </a:r>
            <a:r>
              <a:rPr lang="ru-RU" sz="2400" b="1" kern="0" spc="-30" dirty="0">
                <a:effectLst/>
                <a:latin typeface="Times New Roman"/>
                <a:cs typeface="Times New Roman"/>
              </a:rPr>
              <a:t>бюджет</a:t>
            </a:r>
            <a:r>
              <a:rPr lang="ru-RU" sz="2400" b="1" kern="0" spc="20" dirty="0">
                <a:effectLst/>
                <a:latin typeface="Times New Roman"/>
                <a:cs typeface="Times New Roman"/>
              </a:rPr>
              <a:t> </a:t>
            </a:r>
            <a:r>
              <a:rPr lang="ru-RU" sz="2400" b="1" kern="0" spc="-20" dirty="0">
                <a:effectLst/>
                <a:latin typeface="Times New Roman"/>
                <a:cs typeface="Times New Roman"/>
              </a:rPr>
              <a:t>городского</a:t>
            </a:r>
            <a:r>
              <a:rPr lang="ru-RU" sz="2400" b="1" kern="0" spc="-10" dirty="0">
                <a:effectLst/>
                <a:latin typeface="Times New Roman"/>
                <a:cs typeface="Times New Roman"/>
              </a:rPr>
              <a:t> округа</a:t>
            </a:r>
            <a:r>
              <a:rPr lang="ru-RU" sz="2400" b="1" kern="0" spc="-15" dirty="0">
                <a:effectLst/>
                <a:latin typeface="Times New Roman"/>
                <a:cs typeface="Times New Roman"/>
              </a:rPr>
              <a:t> </a:t>
            </a:r>
            <a:r>
              <a:rPr lang="ru-RU" sz="2400" b="1" kern="0" spc="-10" dirty="0" smtClean="0">
                <a:effectLst/>
                <a:latin typeface="Times New Roman"/>
                <a:cs typeface="Times New Roman"/>
              </a:rPr>
              <a:t>Зарайск</a:t>
            </a:r>
            <a:r>
              <a:rPr lang="ru-RU" sz="2400" b="1" kern="0" dirty="0" smtClean="0">
                <a:effectLst/>
                <a:latin typeface="Times New Roman"/>
                <a:cs typeface="Times New Roman"/>
              </a:rPr>
              <a:t> </a:t>
            </a:r>
            <a:r>
              <a:rPr lang="ru-RU" sz="2400" b="1" kern="0" spc="-5" dirty="0">
                <a:effectLst/>
                <a:latin typeface="Times New Roman"/>
                <a:cs typeface="Times New Roman"/>
              </a:rPr>
              <a:t>из </a:t>
            </a:r>
            <a:r>
              <a:rPr lang="ru-RU" sz="2400" b="1" kern="0" dirty="0">
                <a:effectLst/>
                <a:latin typeface="Times New Roman"/>
                <a:cs typeface="Times New Roman"/>
              </a:rPr>
              <a:t> </a:t>
            </a:r>
            <a:r>
              <a:rPr lang="ru-RU" sz="2400" b="1" kern="0" spc="-30" dirty="0">
                <a:effectLst/>
                <a:latin typeface="Times New Roman"/>
                <a:cs typeface="Times New Roman"/>
              </a:rPr>
              <a:t>бюджетов</a:t>
            </a:r>
            <a:r>
              <a:rPr lang="ru-RU" sz="2400" b="1" kern="0" spc="15" dirty="0">
                <a:effectLst/>
                <a:latin typeface="Times New Roman"/>
                <a:cs typeface="Times New Roman"/>
              </a:rPr>
              <a:t> </a:t>
            </a:r>
            <a:r>
              <a:rPr lang="ru-RU" sz="2400" b="1" kern="0" spc="-10" dirty="0">
                <a:effectLst/>
                <a:latin typeface="Times New Roman"/>
                <a:cs typeface="Times New Roman"/>
              </a:rPr>
              <a:t>других</a:t>
            </a:r>
            <a:r>
              <a:rPr lang="ru-RU" sz="2400" b="1" kern="0" spc="-15" dirty="0">
                <a:effectLst/>
                <a:latin typeface="Times New Roman"/>
                <a:cs typeface="Times New Roman"/>
              </a:rPr>
              <a:t> </a:t>
            </a:r>
            <a:r>
              <a:rPr lang="ru-RU" sz="2400" b="1" kern="0" spc="-10" dirty="0">
                <a:effectLst/>
                <a:latin typeface="Times New Roman"/>
                <a:cs typeface="Times New Roman"/>
              </a:rPr>
              <a:t>уровней</a:t>
            </a:r>
            <a:r>
              <a:rPr lang="ru-RU" sz="2400" b="1" kern="0" spc="-15" dirty="0">
                <a:effectLst/>
                <a:latin typeface="Times New Roman"/>
                <a:cs typeface="Times New Roman"/>
              </a:rPr>
              <a:t> </a:t>
            </a:r>
            <a:r>
              <a:rPr lang="ru-RU" sz="2400" b="1" kern="0" dirty="0">
                <a:effectLst/>
                <a:latin typeface="Times New Roman"/>
                <a:cs typeface="Times New Roman"/>
              </a:rPr>
              <a:t>в </a:t>
            </a:r>
            <a:r>
              <a:rPr lang="ru-RU" sz="2400" b="1" kern="0" dirty="0" smtClean="0">
                <a:effectLst/>
                <a:latin typeface="Times New Roman"/>
                <a:cs typeface="Times New Roman"/>
              </a:rPr>
              <a:t>2020-2024</a:t>
            </a:r>
            <a:r>
              <a:rPr lang="ru-RU" sz="2400" b="1" kern="0" spc="-15" dirty="0" smtClean="0">
                <a:effectLst/>
                <a:latin typeface="Times New Roman"/>
                <a:cs typeface="Times New Roman"/>
              </a:rPr>
              <a:t> </a:t>
            </a:r>
            <a:r>
              <a:rPr lang="ru-RU" sz="2400" b="1" kern="0" spc="-20" dirty="0">
                <a:effectLst/>
                <a:latin typeface="Times New Roman"/>
                <a:cs typeface="Times New Roman"/>
              </a:rPr>
              <a:t>годах</a:t>
            </a:r>
            <a:endParaRPr lang="ru-RU" sz="2400" b="1" dirty="0"/>
          </a:p>
        </p:txBody>
      </p:sp>
      <p:graphicFrame>
        <p:nvGraphicFramePr>
          <p:cNvPr id="4" name="object 5"/>
          <p:cNvGraphicFramePr>
            <a:graphicFrameLocks noGrp="1"/>
          </p:cNvGraphicFramePr>
          <p:nvPr>
            <p:extLst>
              <p:ext uri="{D42A27DB-BD31-4B8C-83A1-F6EECF244321}">
                <p14:modId xmlns:p14="http://schemas.microsoft.com/office/powerpoint/2010/main" val="1133203377"/>
              </p:ext>
            </p:extLst>
          </p:nvPr>
        </p:nvGraphicFramePr>
        <p:xfrm>
          <a:off x="41276" y="1440239"/>
          <a:ext cx="9102724" cy="2593970"/>
        </p:xfrm>
        <a:graphic>
          <a:graphicData uri="http://schemas.openxmlformats.org/drawingml/2006/table">
            <a:tbl>
              <a:tblPr firstRow="1" bandRow="1"/>
              <a:tblGrid>
                <a:gridCol w="3067050"/>
                <a:gridCol w="1303020"/>
                <a:gridCol w="1178560"/>
                <a:gridCol w="1213485"/>
                <a:gridCol w="1123950"/>
                <a:gridCol w="1216659"/>
              </a:tblGrid>
              <a:tr h="4660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005205">
                        <a:lnSpc>
                          <a:spcPts val="1545"/>
                        </a:lnSpc>
                      </a:pPr>
                      <a:r>
                        <a:rPr sz="1300" b="1" spc="-10" dirty="0">
                          <a:latin typeface="Times New Roman"/>
                          <a:cs typeface="Times New Roman"/>
                        </a:rPr>
                        <a:t>Наименование</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7305" algn="r">
                        <a:lnSpc>
                          <a:spcPct val="100000"/>
                        </a:lnSpc>
                        <a:spcBef>
                          <a:spcPts val="1000"/>
                        </a:spcBef>
                      </a:pPr>
                      <a:r>
                        <a:rPr sz="1300" b="1" spc="-5" dirty="0">
                          <a:latin typeface="Times New Roman"/>
                          <a:cs typeface="Times New Roman"/>
                        </a:rPr>
                        <a:t>Факт</a:t>
                      </a:r>
                      <a:r>
                        <a:rPr sz="1300" b="1" spc="-10" dirty="0">
                          <a:latin typeface="Times New Roman"/>
                          <a:cs typeface="Times New Roman"/>
                        </a:rPr>
                        <a:t> за </a:t>
                      </a:r>
                      <a:r>
                        <a:rPr sz="1300" b="1" spc="-5" dirty="0" smtClean="0">
                          <a:latin typeface="Times New Roman"/>
                          <a:cs typeface="Times New Roman"/>
                        </a:rPr>
                        <a:t>20</a:t>
                      </a:r>
                      <a:r>
                        <a:rPr lang="ru-RU" sz="1300" b="1" spc="-5" dirty="0" smtClean="0">
                          <a:latin typeface="Times New Roman"/>
                          <a:cs typeface="Times New Roman"/>
                        </a:rPr>
                        <a:t>20</a:t>
                      </a:r>
                      <a:r>
                        <a:rPr sz="1300" b="1" spc="-25" dirty="0" smtClean="0">
                          <a:latin typeface="Times New Roman"/>
                          <a:cs typeface="Times New Roman"/>
                        </a:rPr>
                        <a:t> </a:t>
                      </a:r>
                      <a:r>
                        <a:rPr sz="1300" b="1" spc="-30" dirty="0">
                          <a:latin typeface="Times New Roman"/>
                          <a:cs typeface="Times New Roman"/>
                        </a:rPr>
                        <a:t>год</a:t>
                      </a:r>
                      <a:endParaRPr sz="1300" dirty="0">
                        <a:latin typeface="Times New Roman"/>
                        <a:cs typeface="Times New Roman"/>
                      </a:endParaRPr>
                    </a:p>
                  </a:txBody>
                  <a:tcPr marL="0" marR="0" marT="1270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73075" marR="88265" indent="-378460">
                        <a:lnSpc>
                          <a:spcPct val="100000"/>
                        </a:lnSpc>
                        <a:spcBef>
                          <a:spcPts val="220"/>
                        </a:spcBef>
                      </a:pPr>
                      <a:r>
                        <a:rPr sz="1300" b="1" spc="-5" dirty="0">
                          <a:latin typeface="Times New Roman"/>
                          <a:cs typeface="Times New Roman"/>
                        </a:rPr>
                        <a:t>План</a:t>
                      </a:r>
                      <a:r>
                        <a:rPr sz="1300" b="1" spc="-35" dirty="0">
                          <a:latin typeface="Times New Roman"/>
                          <a:cs typeface="Times New Roman"/>
                        </a:rPr>
                        <a:t> </a:t>
                      </a:r>
                      <a:r>
                        <a:rPr sz="1300" b="1" spc="-5" dirty="0">
                          <a:latin typeface="Times New Roman"/>
                          <a:cs typeface="Times New Roman"/>
                        </a:rPr>
                        <a:t>на</a:t>
                      </a:r>
                      <a:r>
                        <a:rPr sz="1300" b="1" spc="-4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1</a:t>
                      </a:r>
                      <a:r>
                        <a:rPr sz="1300" b="1" spc="-5" dirty="0" smtClean="0">
                          <a:latin typeface="Times New Roman"/>
                          <a:cs typeface="Times New Roman"/>
                        </a:rPr>
                        <a:t> </a:t>
                      </a:r>
                      <a:r>
                        <a:rPr sz="1300" b="1" spc="-310" dirty="0" smtClean="0">
                          <a:latin typeface="Times New Roman"/>
                          <a:cs typeface="Times New Roman"/>
                        </a:rPr>
                        <a:t> </a:t>
                      </a:r>
                      <a:r>
                        <a:rPr sz="1300" b="1" spc="-45" dirty="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05435" marR="179070" indent="-119380">
                        <a:lnSpc>
                          <a:spcPct val="100000"/>
                        </a:lnSpc>
                        <a:spcBef>
                          <a:spcPts val="220"/>
                        </a:spcBef>
                      </a:pPr>
                      <a:r>
                        <a:rPr sz="1300" b="1" spc="-5" dirty="0">
                          <a:latin typeface="Times New Roman"/>
                          <a:cs typeface="Times New Roman"/>
                        </a:rPr>
                        <a:t>Прогноз</a:t>
                      </a:r>
                      <a:r>
                        <a:rPr sz="1300" b="1" spc="-60" dirty="0">
                          <a:latin typeface="Times New Roman"/>
                          <a:cs typeface="Times New Roman"/>
                        </a:rPr>
                        <a:t> </a:t>
                      </a:r>
                      <a:r>
                        <a:rPr sz="1300" b="1" spc="-10" dirty="0">
                          <a:latin typeface="Times New Roman"/>
                          <a:cs typeface="Times New Roman"/>
                        </a:rPr>
                        <a:t>на </a:t>
                      </a:r>
                      <a:r>
                        <a:rPr sz="1300" b="1" spc="-31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2</a:t>
                      </a:r>
                      <a:r>
                        <a:rPr sz="1300" b="1" spc="-20" dirty="0" smtClean="0">
                          <a:latin typeface="Times New Roman"/>
                          <a:cs typeface="Times New Roman"/>
                        </a:rPr>
                        <a:t> </a:t>
                      </a:r>
                      <a:r>
                        <a:rPr sz="1300" b="1" spc="-30" dirty="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61620" marR="133985" indent="-119380">
                        <a:lnSpc>
                          <a:spcPct val="100000"/>
                        </a:lnSpc>
                        <a:spcBef>
                          <a:spcPts val="220"/>
                        </a:spcBef>
                      </a:pPr>
                      <a:r>
                        <a:rPr sz="1300" b="1" spc="-5" dirty="0">
                          <a:latin typeface="Times New Roman"/>
                          <a:cs typeface="Times New Roman"/>
                        </a:rPr>
                        <a:t>Прогноз</a:t>
                      </a:r>
                      <a:r>
                        <a:rPr sz="1300" b="1" spc="-60" dirty="0">
                          <a:latin typeface="Times New Roman"/>
                          <a:cs typeface="Times New Roman"/>
                        </a:rPr>
                        <a:t> </a:t>
                      </a:r>
                      <a:r>
                        <a:rPr sz="1300" b="1" spc="-10" dirty="0">
                          <a:latin typeface="Times New Roman"/>
                          <a:cs typeface="Times New Roman"/>
                        </a:rPr>
                        <a:t>на </a:t>
                      </a:r>
                      <a:r>
                        <a:rPr sz="1300" b="1" spc="-31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3</a:t>
                      </a:r>
                      <a:r>
                        <a:rPr sz="1300" b="1" spc="-20" dirty="0" smtClean="0">
                          <a:latin typeface="Times New Roman"/>
                          <a:cs typeface="Times New Roman"/>
                        </a:rPr>
                        <a:t> </a:t>
                      </a:r>
                      <a:r>
                        <a:rPr sz="1300" b="1" spc="-30" dirty="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07340" marR="180340" indent="-119380">
                        <a:lnSpc>
                          <a:spcPct val="100000"/>
                        </a:lnSpc>
                        <a:spcBef>
                          <a:spcPts val="220"/>
                        </a:spcBef>
                      </a:pPr>
                      <a:r>
                        <a:rPr sz="1300" b="1" spc="-5" dirty="0">
                          <a:latin typeface="Times New Roman"/>
                          <a:cs typeface="Times New Roman"/>
                        </a:rPr>
                        <a:t>Прогноз</a:t>
                      </a:r>
                      <a:r>
                        <a:rPr sz="1300" b="1" spc="-60" dirty="0">
                          <a:latin typeface="Times New Roman"/>
                          <a:cs typeface="Times New Roman"/>
                        </a:rPr>
                        <a:t> </a:t>
                      </a:r>
                      <a:r>
                        <a:rPr sz="1300" b="1" spc="-10" dirty="0">
                          <a:latin typeface="Times New Roman"/>
                          <a:cs typeface="Times New Roman"/>
                        </a:rPr>
                        <a:t>на </a:t>
                      </a:r>
                      <a:r>
                        <a:rPr sz="1300" b="1" spc="-31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4</a:t>
                      </a:r>
                      <a:r>
                        <a:rPr sz="1300" b="1" spc="-20" dirty="0" smtClean="0">
                          <a:latin typeface="Times New Roman"/>
                          <a:cs typeface="Times New Roman"/>
                        </a:rPr>
                        <a:t> </a:t>
                      </a:r>
                      <a:r>
                        <a:rPr sz="1300" b="1" spc="-30" dirty="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6076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90500">
                        <a:lnSpc>
                          <a:spcPts val="1560"/>
                        </a:lnSpc>
                        <a:spcBef>
                          <a:spcPts val="5"/>
                        </a:spcBef>
                      </a:pPr>
                      <a:r>
                        <a:rPr sz="1300" b="1" spc="-15" dirty="0">
                          <a:latin typeface="Times New Roman"/>
                          <a:cs typeface="Times New Roman"/>
                        </a:rPr>
                        <a:t>Безвозмездные</a:t>
                      </a:r>
                      <a:r>
                        <a:rPr sz="1300" b="1" spc="55" dirty="0">
                          <a:latin typeface="Times New Roman"/>
                          <a:cs typeface="Times New Roman"/>
                        </a:rPr>
                        <a:t> </a:t>
                      </a:r>
                      <a:r>
                        <a:rPr sz="1300" b="1" spc="-10" dirty="0">
                          <a:latin typeface="Times New Roman"/>
                          <a:cs typeface="Times New Roman"/>
                        </a:rPr>
                        <a:t>поступления</a:t>
                      </a:r>
                      <a:r>
                        <a:rPr sz="1300" b="1" dirty="0">
                          <a:latin typeface="Times New Roman"/>
                          <a:cs typeface="Times New Roman"/>
                        </a:rPr>
                        <a:t> </a:t>
                      </a:r>
                      <a:r>
                        <a:rPr sz="1300" b="1" spc="-10" dirty="0">
                          <a:latin typeface="Times New Roman"/>
                          <a:cs typeface="Times New Roman"/>
                        </a:rPr>
                        <a:t>от</a:t>
                      </a:r>
                      <a:r>
                        <a:rPr sz="1300" b="1" spc="-5" dirty="0">
                          <a:latin typeface="Times New Roman"/>
                          <a:cs typeface="Times New Roman"/>
                        </a:rPr>
                        <a:t> других </a:t>
                      </a:r>
                      <a:r>
                        <a:rPr sz="1300" b="1" spc="-310" dirty="0">
                          <a:latin typeface="Times New Roman"/>
                          <a:cs typeface="Times New Roman"/>
                        </a:rPr>
                        <a:t> </a:t>
                      </a:r>
                      <a:r>
                        <a:rPr sz="1300" b="1" spc="-25" dirty="0">
                          <a:latin typeface="Times New Roman"/>
                          <a:cs typeface="Times New Roman"/>
                        </a:rPr>
                        <a:t>бюджетов</a:t>
                      </a:r>
                      <a:r>
                        <a:rPr sz="1300" b="1" dirty="0">
                          <a:latin typeface="Times New Roman"/>
                          <a:cs typeface="Times New Roman"/>
                        </a:rPr>
                        <a:t> </a:t>
                      </a:r>
                      <a:r>
                        <a:rPr sz="1300" b="1" spc="-15" dirty="0">
                          <a:latin typeface="Times New Roman"/>
                          <a:cs typeface="Times New Roman"/>
                        </a:rPr>
                        <a:t>бюджетной</a:t>
                      </a:r>
                      <a:r>
                        <a:rPr sz="1300" b="1" dirty="0">
                          <a:latin typeface="Times New Roman"/>
                          <a:cs typeface="Times New Roman"/>
                        </a:rPr>
                        <a:t> </a:t>
                      </a:r>
                      <a:r>
                        <a:rPr sz="1300" b="1" spc="-5" dirty="0">
                          <a:latin typeface="Times New Roman"/>
                          <a:cs typeface="Times New Roman"/>
                        </a:rPr>
                        <a:t>системы </a:t>
                      </a:r>
                      <a:r>
                        <a:rPr sz="1300" b="1" dirty="0">
                          <a:latin typeface="Times New Roman"/>
                          <a:cs typeface="Times New Roman"/>
                        </a:rPr>
                        <a:t> </a:t>
                      </a:r>
                      <a:r>
                        <a:rPr sz="1300" b="1" spc="-10" dirty="0">
                          <a:latin typeface="Times New Roman"/>
                          <a:cs typeface="Times New Roman"/>
                        </a:rPr>
                        <a:t>Российской</a:t>
                      </a:r>
                      <a:r>
                        <a:rPr sz="1300" b="1" spc="20" dirty="0">
                          <a:latin typeface="Times New Roman"/>
                          <a:cs typeface="Times New Roman"/>
                        </a:rPr>
                        <a:t> </a:t>
                      </a:r>
                      <a:r>
                        <a:rPr sz="1300" b="1" spc="-5" dirty="0">
                          <a:latin typeface="Times New Roman"/>
                          <a:cs typeface="Times New Roman"/>
                        </a:rPr>
                        <a:t>Федерации</a:t>
                      </a:r>
                      <a:endParaRPr sz="1300" dirty="0">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2050" dirty="0">
                        <a:latin typeface="Times New Roman"/>
                        <a:cs typeface="Times New Roman"/>
                      </a:endParaRPr>
                    </a:p>
                    <a:p>
                      <a:pPr marL="428625">
                        <a:lnSpc>
                          <a:spcPct val="100000"/>
                        </a:lnSpc>
                        <a:spcBef>
                          <a:spcPts val="5"/>
                        </a:spcBef>
                      </a:pPr>
                      <a:r>
                        <a:rPr lang="ru-RU" sz="1300" b="1" spc="-5" dirty="0" smtClean="0">
                          <a:latin typeface="Times New Roman"/>
                          <a:cs typeface="Times New Roman"/>
                        </a:rPr>
                        <a:t>1 892 902,00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300" b="1" dirty="0" smtClean="0">
                          <a:latin typeface="Times New Roman"/>
                          <a:cs typeface="Times New Roman"/>
                        </a:rPr>
                        <a:t>2</a:t>
                      </a:r>
                      <a:r>
                        <a:rPr lang="ru-RU" sz="1300" b="1" baseline="0" dirty="0" smtClean="0">
                          <a:latin typeface="Times New Roman"/>
                          <a:cs typeface="Times New Roman"/>
                        </a:rPr>
                        <a:t> 148 006,00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b="1" dirty="0" smtClean="0">
                          <a:latin typeface="Times New Roman"/>
                          <a:cs typeface="Times New Roman"/>
                        </a:rPr>
                        <a:t>1 998 474,00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b="1" dirty="0" smtClean="0">
                          <a:latin typeface="Times New Roman"/>
                          <a:cs typeface="Times New Roman"/>
                        </a:rPr>
                        <a:t>2 291 470,00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b="1" dirty="0" smtClean="0">
                          <a:latin typeface="Times New Roman"/>
                          <a:cs typeface="Times New Roman"/>
                        </a:rPr>
                        <a:t>2 080 833,00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12034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495"/>
                        </a:lnSpc>
                      </a:pPr>
                      <a:r>
                        <a:rPr sz="1300" spc="-5" dirty="0">
                          <a:latin typeface="Times New Roman"/>
                          <a:cs typeface="Times New Roman"/>
                        </a:rPr>
                        <a:t>в</a:t>
                      </a:r>
                      <a:r>
                        <a:rPr sz="1300" spc="-30" dirty="0">
                          <a:latin typeface="Times New Roman"/>
                          <a:cs typeface="Times New Roman"/>
                        </a:rPr>
                        <a:t> </a:t>
                      </a:r>
                      <a:r>
                        <a:rPr sz="1300" spc="-20" dirty="0">
                          <a:latin typeface="Times New Roman"/>
                          <a:cs typeface="Times New Roman"/>
                        </a:rPr>
                        <a:t>том</a:t>
                      </a:r>
                      <a:r>
                        <a:rPr sz="1300" spc="-30" dirty="0">
                          <a:latin typeface="Times New Roman"/>
                          <a:cs typeface="Times New Roman"/>
                        </a:rPr>
                        <a:t> </a:t>
                      </a:r>
                      <a:r>
                        <a:rPr sz="1300" spc="-5" dirty="0">
                          <a:latin typeface="Times New Roman"/>
                          <a:cs typeface="Times New Roman"/>
                        </a:rPr>
                        <a:t>числе:</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a:noFill/>
                    </a:lnT>
                    <a:lnB w="12700">
                      <a:solidFill>
                        <a:srgbClr val="000000"/>
                      </a:solidFill>
                      <a:prstDash val="solid"/>
                    </a:lnB>
                    <a:lnTlToBr w="12700" cmpd="sng">
                      <a:noFill/>
                      <a:prstDash val="solid"/>
                    </a:lnTlToBr>
                    <a:lnBlToTr w="12700" cmpd="sng">
                      <a:noFill/>
                      <a:prstDash val="solid"/>
                    </a:lnBlToTr>
                    <a:no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880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30"/>
                        </a:lnSpc>
                      </a:pPr>
                      <a:r>
                        <a:rPr sz="1300" spc="-5" dirty="0">
                          <a:latin typeface="Times New Roman"/>
                          <a:cs typeface="Times New Roman"/>
                        </a:rPr>
                        <a:t>дотации</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530"/>
                        </a:lnSpc>
                      </a:pPr>
                      <a:r>
                        <a:rPr lang="ru-RU" sz="1300" spc="-5" dirty="0" smtClean="0">
                          <a:latin typeface="Times New Roman"/>
                          <a:cs typeface="Times New Roman"/>
                        </a:rPr>
                        <a:t>422 807,0</a:t>
                      </a:r>
                      <a:r>
                        <a:rPr sz="1300" spc="-5" dirty="0" smtClean="0">
                          <a:latin typeface="Times New Roman"/>
                          <a:cs typeface="Times New Roman"/>
                        </a:rPr>
                        <a:t>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485"/>
                        </a:lnSpc>
                        <a:spcBef>
                          <a:spcPts val="45"/>
                        </a:spcBef>
                      </a:pPr>
                      <a:r>
                        <a:rPr lang="ru-RU" sz="1300" dirty="0" smtClean="0">
                          <a:latin typeface="Times New Roman"/>
                          <a:cs typeface="Times New Roman"/>
                        </a:rPr>
                        <a:t>495 051,00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530"/>
                        </a:lnSpc>
                      </a:pPr>
                      <a:r>
                        <a:rPr lang="ru-RU" sz="1300" dirty="0" smtClean="0">
                          <a:latin typeface="Times New Roman"/>
                          <a:cs typeface="Times New Roman"/>
                        </a:rPr>
                        <a:t>663 871,00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1530"/>
                        </a:lnSpc>
                      </a:pPr>
                      <a:r>
                        <a:rPr lang="ru-RU" sz="1300" dirty="0" smtClean="0">
                          <a:latin typeface="Times New Roman"/>
                          <a:cs typeface="Times New Roman"/>
                        </a:rPr>
                        <a:t>568</a:t>
                      </a:r>
                      <a:r>
                        <a:rPr lang="ru-RU" sz="1300" baseline="0" dirty="0" smtClean="0">
                          <a:latin typeface="Times New Roman"/>
                          <a:cs typeface="Times New Roman"/>
                        </a:rPr>
                        <a:t> 526,00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530"/>
                        </a:lnSpc>
                      </a:pPr>
                      <a:r>
                        <a:rPr lang="ru-RU" sz="1300" dirty="0" smtClean="0">
                          <a:latin typeface="Times New Roman"/>
                          <a:cs typeface="Times New Roman"/>
                        </a:rPr>
                        <a:t>522 698,00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71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30"/>
                        </a:lnSpc>
                      </a:pPr>
                      <a:r>
                        <a:rPr sz="1300" spc="-10" dirty="0">
                          <a:latin typeface="Times New Roman"/>
                          <a:cs typeface="Times New Roman"/>
                        </a:rPr>
                        <a:t>субсидии</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spc="-5" dirty="0" smtClean="0">
                          <a:latin typeface="Times New Roman"/>
                          <a:cs typeface="Times New Roman"/>
                        </a:rPr>
                        <a:t>545 946,00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1 027 501,00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ts val="1485"/>
                        </a:lnSpc>
                        <a:spcBef>
                          <a:spcPts val="45"/>
                        </a:spcBef>
                      </a:pPr>
                      <a:r>
                        <a:rPr lang="ru-RU" sz="1300" dirty="0" smtClean="0">
                          <a:latin typeface="Times New Roman"/>
                          <a:cs typeface="Times New Roman"/>
                        </a:rPr>
                        <a:t>760 256,00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1485"/>
                        </a:lnSpc>
                        <a:spcBef>
                          <a:spcPts val="45"/>
                        </a:spcBef>
                      </a:pPr>
                      <a:r>
                        <a:rPr lang="ru-RU" sz="1300" dirty="0" smtClean="0">
                          <a:latin typeface="Times New Roman"/>
                          <a:cs typeface="Times New Roman"/>
                        </a:rPr>
                        <a:t>1 151 561</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983 214,00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71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30"/>
                        </a:lnSpc>
                      </a:pPr>
                      <a:r>
                        <a:rPr sz="1300" spc="-15" dirty="0">
                          <a:latin typeface="Times New Roman"/>
                          <a:cs typeface="Times New Roman"/>
                        </a:rPr>
                        <a:t>субвенции</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spc="-5" dirty="0" smtClean="0">
                          <a:latin typeface="Times New Roman"/>
                          <a:cs typeface="Times New Roman"/>
                        </a:rPr>
                        <a:t>668</a:t>
                      </a:r>
                      <a:r>
                        <a:rPr lang="ru-RU" sz="1300" spc="-5" baseline="0" dirty="0" smtClean="0">
                          <a:latin typeface="Times New Roman"/>
                          <a:cs typeface="Times New Roman"/>
                        </a:rPr>
                        <a:t> 180,00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485"/>
                        </a:lnSpc>
                        <a:spcBef>
                          <a:spcPts val="45"/>
                        </a:spcBef>
                      </a:pPr>
                      <a:r>
                        <a:rPr lang="ru-RU" sz="1300" dirty="0" smtClean="0">
                          <a:latin typeface="Times New Roman"/>
                          <a:cs typeface="Times New Roman"/>
                        </a:rPr>
                        <a:t>624 090,00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573 347,29</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ts val="1485"/>
                        </a:lnSpc>
                        <a:spcBef>
                          <a:spcPts val="45"/>
                        </a:spcBef>
                      </a:pPr>
                      <a:r>
                        <a:rPr lang="ru-RU" sz="1300" dirty="0" smtClean="0">
                          <a:latin typeface="Times New Roman"/>
                          <a:cs typeface="Times New Roman"/>
                        </a:rPr>
                        <a:t>570 383,00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573 421,00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114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50"/>
                        </a:lnSpc>
                      </a:pPr>
                      <a:r>
                        <a:rPr sz="1300" spc="-5" dirty="0">
                          <a:latin typeface="Times New Roman"/>
                          <a:cs typeface="Times New Roman"/>
                        </a:rPr>
                        <a:t>Иные</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a:no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400" dirty="0">
                        <a:latin typeface="Times New Roman"/>
                        <a:cs typeface="Times New Roman"/>
                      </a:endParaRPr>
                    </a:p>
                    <a:p>
                      <a:pPr>
                        <a:lnSpc>
                          <a:spcPct val="100000"/>
                        </a:lnSpc>
                        <a:spcBef>
                          <a:spcPts val="30"/>
                        </a:spcBef>
                      </a:pPr>
                      <a:endParaRPr sz="1450" dirty="0">
                        <a:latin typeface="Times New Roman"/>
                        <a:cs typeface="Times New Roman"/>
                      </a:endParaRPr>
                    </a:p>
                    <a:p>
                      <a:pPr marL="551815">
                        <a:lnSpc>
                          <a:spcPts val="1480"/>
                        </a:lnSpc>
                      </a:pPr>
                      <a:r>
                        <a:rPr lang="ru-RU" sz="1300" spc="-5" dirty="0" smtClean="0">
                          <a:latin typeface="Times New Roman"/>
                          <a:cs typeface="Times New Roman"/>
                        </a:rPr>
                        <a:t>255 969,00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1 133,00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1000,00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1000,00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1500,00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15"/>
                        </a:lnSpc>
                      </a:pPr>
                      <a:r>
                        <a:rPr sz="1300" spc="-10" dirty="0">
                          <a:latin typeface="Times New Roman"/>
                          <a:cs typeface="Times New Roman"/>
                        </a:rPr>
                        <a:t>Межбюджетные</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a:noFill/>
                    </a:lnT>
                    <a:lnB>
                      <a:noFill/>
                    </a:lnB>
                    <a:lnTlToBr w="12700" cmpd="sng">
                      <a:noFill/>
                      <a:prstDash val="solid"/>
                    </a:lnTlToBr>
                    <a:lnBlToTr w="12700" cmpd="sng">
                      <a:noFill/>
                      <a:prstDash val="solid"/>
                    </a:lnBlToTr>
                    <a:no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25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495"/>
                        </a:lnSpc>
                      </a:pPr>
                      <a:r>
                        <a:rPr sz="1300" spc="-5" dirty="0">
                          <a:latin typeface="Times New Roman"/>
                          <a:cs typeface="Times New Roman"/>
                        </a:rPr>
                        <a:t>трансферты</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a:noFill/>
                    </a:lnT>
                    <a:lnB w="12700">
                      <a:solidFill>
                        <a:srgbClr val="000000"/>
                      </a:solidFill>
                      <a:prstDash val="solid"/>
                    </a:lnB>
                    <a:lnTlToBr w="12700" cmpd="sng">
                      <a:noFill/>
                      <a:prstDash val="solid"/>
                    </a:lnTlToBr>
                    <a:lnBlToTr w="12700" cmpd="sng">
                      <a:noFill/>
                      <a:prstDash val="solid"/>
                    </a:lnBlToTr>
                    <a:no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extLst>
      <p:ext uri="{BB962C8B-B14F-4D97-AF65-F5344CB8AC3E}">
        <p14:creationId xmlns:p14="http://schemas.microsoft.com/office/powerpoint/2010/main" val="35086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91549"/>
            <a:ext cx="8856984" cy="573155"/>
          </a:xfrm>
        </p:spPr>
        <p:txBody>
          <a:bodyPr>
            <a:normAutofit fontScale="90000"/>
          </a:bodyPr>
          <a:lstStyle/>
          <a:p>
            <a:r>
              <a:rPr lang="ru-RU" b="1" dirty="0" smtClean="0"/>
              <a:t>Глоссарий</a:t>
            </a:r>
            <a:endParaRPr lang="ru-RU" b="1" dirty="0"/>
          </a:p>
        </p:txBody>
      </p:sp>
      <p:sp>
        <p:nvSpPr>
          <p:cNvPr id="2" name="Объект 1"/>
          <p:cNvSpPr>
            <a:spLocks noGrp="1"/>
          </p:cNvSpPr>
          <p:nvPr>
            <p:ph idx="1"/>
          </p:nvPr>
        </p:nvSpPr>
        <p:spPr>
          <a:xfrm>
            <a:off x="1043608" y="908720"/>
            <a:ext cx="8280920" cy="5688632"/>
          </a:xfrm>
        </p:spPr>
        <p:txBody>
          <a:bodyPr>
            <a:normAutofit/>
          </a:bodyPr>
          <a:lstStyle/>
          <a:p>
            <a:pPr marL="103505" marR="1096645" lvl="0" indent="0" algn="just">
              <a:lnSpc>
                <a:spcPct val="86300"/>
              </a:lnSpc>
              <a:spcBef>
                <a:spcPts val="360"/>
              </a:spcBef>
              <a:buNone/>
            </a:pPr>
            <a:r>
              <a:rPr lang="ru-RU" sz="2000" b="1" i="1" u="sng" spc="-25" dirty="0">
                <a:solidFill>
                  <a:prstClr val="black"/>
                </a:solidFill>
                <a:uFill>
                  <a:solidFill>
                    <a:srgbClr val="000000"/>
                  </a:solidFill>
                </a:uFill>
                <a:latin typeface="Times New Roman"/>
                <a:cs typeface="Times New Roman"/>
              </a:rPr>
              <a:t>Бюджет</a:t>
            </a:r>
            <a:r>
              <a:rPr lang="ru-RU" sz="2000" b="1" i="1" spc="-25" dirty="0">
                <a:solidFill>
                  <a:prstClr val="black"/>
                </a:solidFill>
                <a:latin typeface="Times New Roman"/>
                <a:cs typeface="Times New Roman"/>
              </a:rPr>
              <a:t> </a:t>
            </a:r>
            <a:r>
              <a:rPr lang="ru-RU" sz="1600" spc="-5" dirty="0">
                <a:solidFill>
                  <a:prstClr val="black"/>
                </a:solidFill>
                <a:latin typeface="Times New Roman"/>
                <a:cs typeface="Times New Roman"/>
              </a:rPr>
              <a:t>– </a:t>
            </a:r>
            <a:r>
              <a:rPr lang="ru-RU" sz="1600" spc="-10" dirty="0">
                <a:solidFill>
                  <a:prstClr val="black"/>
                </a:solidFill>
                <a:latin typeface="Times New Roman"/>
                <a:cs typeface="Times New Roman"/>
              </a:rPr>
              <a:t>форма </a:t>
            </a:r>
            <a:r>
              <a:rPr lang="ru-RU" sz="1600" spc="-5" dirty="0">
                <a:solidFill>
                  <a:prstClr val="black"/>
                </a:solidFill>
                <a:latin typeface="Times New Roman"/>
                <a:cs typeface="Times New Roman"/>
              </a:rPr>
              <a:t>образования и </a:t>
            </a:r>
            <a:r>
              <a:rPr lang="ru-RU" sz="1600" spc="-15" dirty="0">
                <a:solidFill>
                  <a:prstClr val="black"/>
                </a:solidFill>
                <a:latin typeface="Times New Roman"/>
                <a:cs typeface="Times New Roman"/>
              </a:rPr>
              <a:t>расходования </a:t>
            </a:r>
            <a:r>
              <a:rPr lang="ru-RU" sz="1600" spc="-5" dirty="0">
                <a:solidFill>
                  <a:prstClr val="black"/>
                </a:solidFill>
                <a:latin typeface="Times New Roman"/>
                <a:cs typeface="Times New Roman"/>
              </a:rPr>
              <a:t>денежных средств, </a:t>
            </a:r>
            <a:r>
              <a:rPr lang="ru-RU" sz="1600" spc="-385" dirty="0">
                <a:solidFill>
                  <a:prstClr val="black"/>
                </a:solidFill>
                <a:latin typeface="Times New Roman"/>
                <a:cs typeface="Times New Roman"/>
              </a:rPr>
              <a:t> </a:t>
            </a:r>
            <a:r>
              <a:rPr lang="ru-RU" sz="1600" spc="-10" dirty="0">
                <a:solidFill>
                  <a:prstClr val="black"/>
                </a:solidFill>
                <a:latin typeface="Times New Roman"/>
                <a:cs typeface="Times New Roman"/>
              </a:rPr>
              <a:t>предназначенных </a:t>
            </a:r>
            <a:r>
              <a:rPr lang="ru-RU" sz="1600" spc="-5" dirty="0">
                <a:solidFill>
                  <a:prstClr val="black"/>
                </a:solidFill>
                <a:latin typeface="Times New Roman"/>
                <a:cs typeface="Times New Roman"/>
              </a:rPr>
              <a:t>для </a:t>
            </a:r>
            <a:r>
              <a:rPr lang="ru-RU" sz="1600" spc="-10" dirty="0">
                <a:solidFill>
                  <a:prstClr val="black"/>
                </a:solidFill>
                <a:latin typeface="Times New Roman"/>
                <a:cs typeface="Times New Roman"/>
              </a:rPr>
              <a:t>финансового обеспечения </a:t>
            </a:r>
            <a:r>
              <a:rPr lang="ru-RU" sz="1600" spc="-15" dirty="0">
                <a:solidFill>
                  <a:prstClr val="black"/>
                </a:solidFill>
                <a:latin typeface="Times New Roman"/>
                <a:cs typeface="Times New Roman"/>
              </a:rPr>
              <a:t>задач </a:t>
            </a:r>
            <a:r>
              <a:rPr lang="ru-RU" sz="1600" spc="-5" dirty="0">
                <a:solidFill>
                  <a:prstClr val="black"/>
                </a:solidFill>
                <a:latin typeface="Times New Roman"/>
                <a:cs typeface="Times New Roman"/>
              </a:rPr>
              <a:t>и </a:t>
            </a:r>
            <a:r>
              <a:rPr lang="ru-RU" sz="1600" spc="-15" dirty="0">
                <a:solidFill>
                  <a:prstClr val="black"/>
                </a:solidFill>
                <a:latin typeface="Times New Roman"/>
                <a:cs typeface="Times New Roman"/>
              </a:rPr>
              <a:t>функций </a:t>
            </a:r>
            <a:r>
              <a:rPr lang="ru-RU" sz="1600" spc="-385" dirty="0">
                <a:solidFill>
                  <a:prstClr val="black"/>
                </a:solidFill>
                <a:latin typeface="Times New Roman"/>
                <a:cs typeface="Times New Roman"/>
              </a:rPr>
              <a:t> </a:t>
            </a:r>
            <a:r>
              <a:rPr lang="ru-RU" sz="1600" spc="-20" dirty="0">
                <a:solidFill>
                  <a:prstClr val="black"/>
                </a:solidFill>
                <a:latin typeface="Times New Roman"/>
                <a:cs typeface="Times New Roman"/>
              </a:rPr>
              <a:t>государства</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и</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местного</a:t>
            </a:r>
            <a:r>
              <a:rPr lang="ru-RU" sz="1600" dirty="0">
                <a:solidFill>
                  <a:prstClr val="black"/>
                </a:solidFill>
                <a:latin typeface="Times New Roman"/>
                <a:cs typeface="Times New Roman"/>
              </a:rPr>
              <a:t> </a:t>
            </a:r>
            <a:r>
              <a:rPr lang="ru-RU" sz="1600" spc="-10" dirty="0">
                <a:solidFill>
                  <a:prstClr val="black"/>
                </a:solidFill>
                <a:latin typeface="Times New Roman"/>
                <a:cs typeface="Times New Roman"/>
              </a:rPr>
              <a:t>самоуправления</a:t>
            </a:r>
            <a:endParaRPr lang="ru-RU" sz="1600" dirty="0">
              <a:solidFill>
                <a:prstClr val="black"/>
              </a:solidFill>
              <a:latin typeface="Times New Roman"/>
              <a:cs typeface="Times New Roman"/>
            </a:endParaRPr>
          </a:p>
          <a:p>
            <a:pPr marL="0" lvl="0" indent="0">
              <a:spcBef>
                <a:spcPts val="0"/>
              </a:spcBef>
              <a:buNone/>
            </a:pPr>
            <a:endParaRPr lang="ru-RU" sz="1700" dirty="0">
              <a:solidFill>
                <a:prstClr val="black"/>
              </a:solidFill>
              <a:latin typeface="Times New Roman"/>
              <a:cs typeface="Times New Roman"/>
            </a:endParaRPr>
          </a:p>
          <a:p>
            <a:pPr marL="91440" lvl="0" indent="0">
              <a:lnSpc>
                <a:spcPts val="1789"/>
              </a:lnSpc>
              <a:spcBef>
                <a:spcPts val="1000"/>
              </a:spcBef>
              <a:buNone/>
            </a:pPr>
            <a:r>
              <a:rPr lang="ru-RU" sz="2000" b="1" i="1" u="sng" spc="-25" dirty="0">
                <a:solidFill>
                  <a:prstClr val="black"/>
                </a:solidFill>
                <a:uFill>
                  <a:solidFill>
                    <a:srgbClr val="000000"/>
                  </a:solidFill>
                </a:uFill>
                <a:latin typeface="Times New Roman"/>
                <a:cs typeface="Times New Roman"/>
              </a:rPr>
              <a:t>Доходы</a:t>
            </a:r>
            <a:r>
              <a:rPr lang="ru-RU" sz="2000" b="1" i="1" u="sng" spc="-20" dirty="0">
                <a:solidFill>
                  <a:prstClr val="black"/>
                </a:solidFill>
                <a:uFill>
                  <a:solidFill>
                    <a:srgbClr val="000000"/>
                  </a:solidFill>
                </a:uFill>
                <a:latin typeface="Times New Roman"/>
                <a:cs typeface="Times New Roman"/>
              </a:rPr>
              <a:t> бюджета</a:t>
            </a:r>
            <a:r>
              <a:rPr lang="ru-RU" sz="2000" b="1" i="1" u="sng" spc="20"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spc="5" dirty="0">
                <a:solidFill>
                  <a:prstClr val="black"/>
                </a:solidFill>
                <a:latin typeface="Times New Roman"/>
                <a:cs typeface="Times New Roman"/>
              </a:rPr>
              <a:t> </a:t>
            </a:r>
            <a:r>
              <a:rPr lang="ru-RU" sz="1600" spc="-5" dirty="0">
                <a:solidFill>
                  <a:prstClr val="black"/>
                </a:solidFill>
                <a:latin typeface="Times New Roman"/>
                <a:cs typeface="Times New Roman"/>
              </a:rPr>
              <a:t>поступающие</a:t>
            </a:r>
            <a:r>
              <a:rPr lang="ru-RU" sz="1600" spc="40" dirty="0">
                <a:solidFill>
                  <a:prstClr val="black"/>
                </a:solidFill>
                <a:latin typeface="Times New Roman"/>
                <a:cs typeface="Times New Roman"/>
              </a:rPr>
              <a:t> </a:t>
            </a:r>
            <a:r>
              <a:rPr lang="ru-RU" sz="1600" spc="-5" dirty="0">
                <a:solidFill>
                  <a:prstClr val="black"/>
                </a:solidFill>
                <a:latin typeface="Times New Roman"/>
                <a:cs typeface="Times New Roman"/>
              </a:rPr>
              <a:t>в</a:t>
            </a:r>
            <a:r>
              <a:rPr lang="ru-RU" sz="1600" spc="10" dirty="0">
                <a:solidFill>
                  <a:prstClr val="black"/>
                </a:solidFill>
                <a:latin typeface="Times New Roman"/>
                <a:cs typeface="Times New Roman"/>
              </a:rPr>
              <a:t> </a:t>
            </a:r>
            <a:r>
              <a:rPr lang="ru-RU" sz="1600" spc="-25" dirty="0">
                <a:solidFill>
                  <a:prstClr val="black"/>
                </a:solidFill>
                <a:latin typeface="Times New Roman"/>
                <a:cs typeface="Times New Roman"/>
              </a:rPr>
              <a:t>бюджет</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денежные</a:t>
            </a:r>
            <a:r>
              <a:rPr lang="ru-RU" sz="1600" spc="20" dirty="0">
                <a:solidFill>
                  <a:prstClr val="black"/>
                </a:solidFill>
                <a:latin typeface="Times New Roman"/>
                <a:cs typeface="Times New Roman"/>
              </a:rPr>
              <a:t> </a:t>
            </a:r>
            <a:r>
              <a:rPr lang="ru-RU" sz="1600" spc="-10" dirty="0">
                <a:solidFill>
                  <a:prstClr val="black"/>
                </a:solidFill>
                <a:latin typeface="Times New Roman"/>
                <a:cs typeface="Times New Roman"/>
              </a:rPr>
              <a:t>средства,</a:t>
            </a:r>
            <a:r>
              <a:rPr lang="ru-RU" sz="1600" spc="15" dirty="0">
                <a:solidFill>
                  <a:prstClr val="black"/>
                </a:solidFill>
                <a:latin typeface="Times New Roman"/>
                <a:cs typeface="Times New Roman"/>
              </a:rPr>
              <a:t> </a:t>
            </a:r>
            <a:r>
              <a:rPr lang="ru-RU" sz="1600" spc="-10" dirty="0">
                <a:solidFill>
                  <a:prstClr val="black"/>
                </a:solidFill>
                <a:latin typeface="Times New Roman"/>
                <a:cs typeface="Times New Roman"/>
              </a:rPr>
              <a:t>за</a:t>
            </a:r>
            <a:endParaRPr lang="ru-RU" sz="1600" dirty="0">
              <a:solidFill>
                <a:prstClr val="black"/>
              </a:solidFill>
              <a:latin typeface="Times New Roman"/>
              <a:cs typeface="Times New Roman"/>
            </a:endParaRPr>
          </a:p>
          <a:p>
            <a:pPr marL="91440" marR="142240" lvl="0" indent="0">
              <a:lnSpc>
                <a:spcPts val="1660"/>
              </a:lnSpc>
              <a:spcBef>
                <a:spcPts val="140"/>
              </a:spcBef>
              <a:buNone/>
            </a:pPr>
            <a:r>
              <a:rPr lang="ru-RU" sz="1600" spc="-15" dirty="0">
                <a:solidFill>
                  <a:prstClr val="black"/>
                </a:solidFill>
                <a:latin typeface="Times New Roman"/>
                <a:cs typeface="Times New Roman"/>
              </a:rPr>
              <a:t>исключением</a:t>
            </a:r>
            <a:r>
              <a:rPr lang="ru-RU" sz="1600" spc="25" dirty="0">
                <a:solidFill>
                  <a:prstClr val="black"/>
                </a:solidFill>
                <a:latin typeface="Times New Roman"/>
                <a:cs typeface="Times New Roman"/>
              </a:rPr>
              <a:t> </a:t>
            </a:r>
            <a:r>
              <a:rPr lang="ru-RU" sz="1600" spc="-5" dirty="0">
                <a:solidFill>
                  <a:prstClr val="black"/>
                </a:solidFill>
                <a:latin typeface="Times New Roman"/>
                <a:cs typeface="Times New Roman"/>
              </a:rPr>
              <a:t>средств,</a:t>
            </a:r>
            <a:r>
              <a:rPr lang="ru-RU" sz="1600" spc="10" dirty="0">
                <a:solidFill>
                  <a:prstClr val="black"/>
                </a:solidFill>
                <a:latin typeface="Times New Roman"/>
                <a:cs typeface="Times New Roman"/>
              </a:rPr>
              <a:t> </a:t>
            </a:r>
            <a:r>
              <a:rPr lang="ru-RU" sz="1600" spc="-15" dirty="0">
                <a:solidFill>
                  <a:prstClr val="black"/>
                </a:solidFill>
                <a:latin typeface="Times New Roman"/>
                <a:cs typeface="Times New Roman"/>
              </a:rPr>
              <a:t>являющихся</a:t>
            </a:r>
            <a:r>
              <a:rPr lang="ru-RU" sz="1600" spc="40" dirty="0">
                <a:solidFill>
                  <a:prstClr val="black"/>
                </a:solidFill>
                <a:latin typeface="Times New Roman"/>
                <a:cs typeface="Times New Roman"/>
              </a:rPr>
              <a:t> </a:t>
            </a:r>
            <a:r>
              <a:rPr lang="ru-RU" sz="1600" spc="-15" dirty="0">
                <a:solidFill>
                  <a:prstClr val="black"/>
                </a:solidFill>
                <a:latin typeface="Times New Roman"/>
                <a:cs typeface="Times New Roman"/>
              </a:rPr>
              <a:t>источниками</a:t>
            </a:r>
            <a:r>
              <a:rPr lang="ru-RU" sz="1600" spc="20" dirty="0">
                <a:solidFill>
                  <a:prstClr val="black"/>
                </a:solidFill>
                <a:latin typeface="Times New Roman"/>
                <a:cs typeface="Times New Roman"/>
              </a:rPr>
              <a:t> </a:t>
            </a:r>
            <a:r>
              <a:rPr lang="ru-RU" sz="1600" spc="-5" dirty="0">
                <a:solidFill>
                  <a:prstClr val="black"/>
                </a:solidFill>
                <a:latin typeface="Times New Roman"/>
                <a:cs typeface="Times New Roman"/>
              </a:rPr>
              <a:t>финансирования</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дефицита </a:t>
            </a:r>
            <a:r>
              <a:rPr lang="ru-RU" sz="1600" spc="-385" dirty="0">
                <a:solidFill>
                  <a:prstClr val="black"/>
                </a:solidFill>
                <a:latin typeface="Times New Roman"/>
                <a:cs typeface="Times New Roman"/>
              </a:rPr>
              <a:t> </a:t>
            </a:r>
            <a:r>
              <a:rPr lang="ru-RU" sz="1600" spc="-15" dirty="0">
                <a:solidFill>
                  <a:prstClr val="black"/>
                </a:solidFill>
                <a:latin typeface="Times New Roman"/>
                <a:cs typeface="Times New Roman"/>
              </a:rPr>
              <a:t>бюджета</a:t>
            </a:r>
            <a:endParaRPr lang="ru-RU" sz="1600" dirty="0">
              <a:solidFill>
                <a:prstClr val="black"/>
              </a:solidFill>
              <a:latin typeface="Times New Roman"/>
              <a:cs typeface="Times New Roman"/>
            </a:endParaRPr>
          </a:p>
          <a:p>
            <a:pPr marL="0" lvl="0" indent="0">
              <a:spcBef>
                <a:spcPts val="0"/>
              </a:spcBef>
              <a:buNone/>
            </a:pPr>
            <a:endParaRPr lang="ru-RU" sz="1700" dirty="0">
              <a:solidFill>
                <a:prstClr val="black"/>
              </a:solidFill>
              <a:latin typeface="Times New Roman"/>
              <a:cs typeface="Times New Roman"/>
            </a:endParaRPr>
          </a:p>
          <a:p>
            <a:pPr marL="0" lvl="0" indent="0">
              <a:spcBef>
                <a:spcPts val="5"/>
              </a:spcBef>
              <a:buNone/>
            </a:pPr>
            <a:endParaRPr lang="ru-RU" sz="1800" dirty="0">
              <a:solidFill>
                <a:prstClr val="black"/>
              </a:solidFill>
              <a:latin typeface="Times New Roman"/>
              <a:cs typeface="Times New Roman"/>
            </a:endParaRPr>
          </a:p>
          <a:p>
            <a:pPr marL="103505" marR="130175" lvl="0" indent="0">
              <a:lnSpc>
                <a:spcPts val="1660"/>
              </a:lnSpc>
              <a:spcBef>
                <a:spcPts val="0"/>
              </a:spcBef>
              <a:buNone/>
            </a:pPr>
            <a:r>
              <a:rPr lang="ru-RU" sz="2000" b="1" i="1" u="sng" spc="-25" dirty="0">
                <a:solidFill>
                  <a:prstClr val="black"/>
                </a:solidFill>
                <a:uFill>
                  <a:solidFill>
                    <a:srgbClr val="000000"/>
                  </a:solidFill>
                </a:uFill>
                <a:latin typeface="Times New Roman"/>
                <a:cs typeface="Times New Roman"/>
              </a:rPr>
              <a:t>Расходы</a:t>
            </a:r>
            <a:r>
              <a:rPr lang="ru-RU" sz="2000" b="1" i="1" u="sng" spc="5" dirty="0">
                <a:solidFill>
                  <a:prstClr val="black"/>
                </a:solidFill>
                <a:uFill>
                  <a:solidFill>
                    <a:srgbClr val="000000"/>
                  </a:solidFill>
                </a:uFill>
                <a:latin typeface="Times New Roman"/>
                <a:cs typeface="Times New Roman"/>
              </a:rPr>
              <a:t> </a:t>
            </a:r>
            <a:r>
              <a:rPr lang="ru-RU" sz="2000" b="1" i="1" u="sng" spc="-15" dirty="0">
                <a:solidFill>
                  <a:prstClr val="black"/>
                </a:solidFill>
                <a:uFill>
                  <a:solidFill>
                    <a:srgbClr val="000000"/>
                  </a:solidFill>
                </a:uFill>
                <a:latin typeface="Times New Roman"/>
                <a:cs typeface="Times New Roman"/>
              </a:rPr>
              <a:t>бюджета</a:t>
            </a:r>
            <a:r>
              <a:rPr lang="ru-RU" sz="2000" b="1" i="1" u="sng" spc="5"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spc="5" dirty="0">
                <a:solidFill>
                  <a:prstClr val="black"/>
                </a:solidFill>
                <a:latin typeface="Times New Roman"/>
                <a:cs typeface="Times New Roman"/>
              </a:rPr>
              <a:t> </a:t>
            </a:r>
            <a:r>
              <a:rPr lang="ru-RU" sz="1600" spc="-15" dirty="0">
                <a:solidFill>
                  <a:prstClr val="black"/>
                </a:solidFill>
                <a:latin typeface="Times New Roman"/>
                <a:cs typeface="Times New Roman"/>
              </a:rPr>
              <a:t>выплачиваемые</a:t>
            </a:r>
            <a:r>
              <a:rPr lang="ru-RU" sz="1600" spc="40" dirty="0">
                <a:solidFill>
                  <a:prstClr val="black"/>
                </a:solidFill>
                <a:latin typeface="Times New Roman"/>
                <a:cs typeface="Times New Roman"/>
              </a:rPr>
              <a:t> </a:t>
            </a:r>
            <a:r>
              <a:rPr lang="ru-RU" sz="1600" spc="-5" dirty="0">
                <a:solidFill>
                  <a:prstClr val="black"/>
                </a:solidFill>
                <a:latin typeface="Times New Roman"/>
                <a:cs typeface="Times New Roman"/>
              </a:rPr>
              <a:t>из </a:t>
            </a:r>
            <a:r>
              <a:rPr lang="ru-RU" sz="1600" spc="-15" dirty="0">
                <a:solidFill>
                  <a:prstClr val="black"/>
                </a:solidFill>
                <a:latin typeface="Times New Roman"/>
                <a:cs typeface="Times New Roman"/>
              </a:rPr>
              <a:t>бюджета</a:t>
            </a:r>
            <a:r>
              <a:rPr lang="ru-RU" sz="1600" spc="40" dirty="0">
                <a:solidFill>
                  <a:prstClr val="black"/>
                </a:solidFill>
                <a:latin typeface="Times New Roman"/>
                <a:cs typeface="Times New Roman"/>
              </a:rPr>
              <a:t> </a:t>
            </a:r>
            <a:r>
              <a:rPr lang="ru-RU" sz="1600" spc="-5" dirty="0">
                <a:solidFill>
                  <a:prstClr val="black"/>
                </a:solidFill>
                <a:latin typeface="Times New Roman"/>
                <a:cs typeface="Times New Roman"/>
              </a:rPr>
              <a:t>денежные</a:t>
            </a:r>
            <a:r>
              <a:rPr lang="ru-RU" sz="1600" spc="20" dirty="0">
                <a:solidFill>
                  <a:prstClr val="black"/>
                </a:solidFill>
                <a:latin typeface="Times New Roman"/>
                <a:cs typeface="Times New Roman"/>
              </a:rPr>
              <a:t> </a:t>
            </a:r>
            <a:r>
              <a:rPr lang="ru-RU" sz="1600" spc="-10" dirty="0">
                <a:solidFill>
                  <a:prstClr val="black"/>
                </a:solidFill>
                <a:latin typeface="Times New Roman"/>
                <a:cs typeface="Times New Roman"/>
              </a:rPr>
              <a:t>средства,</a:t>
            </a:r>
            <a:r>
              <a:rPr lang="ru-RU" sz="1600" spc="15" dirty="0">
                <a:solidFill>
                  <a:prstClr val="black"/>
                </a:solidFill>
                <a:latin typeface="Times New Roman"/>
                <a:cs typeface="Times New Roman"/>
              </a:rPr>
              <a:t> </a:t>
            </a:r>
            <a:r>
              <a:rPr lang="ru-RU" sz="1600" spc="-5" dirty="0">
                <a:solidFill>
                  <a:prstClr val="black"/>
                </a:solidFill>
                <a:latin typeface="Times New Roman"/>
                <a:cs typeface="Times New Roman"/>
              </a:rPr>
              <a:t>за </a:t>
            </a:r>
            <a:r>
              <a:rPr lang="ru-RU" sz="1600" dirty="0">
                <a:solidFill>
                  <a:prstClr val="black"/>
                </a:solidFill>
                <a:latin typeface="Times New Roman"/>
                <a:cs typeface="Times New Roman"/>
              </a:rPr>
              <a:t> </a:t>
            </a:r>
            <a:r>
              <a:rPr lang="ru-RU" sz="1600" spc="-15" dirty="0">
                <a:solidFill>
                  <a:prstClr val="black"/>
                </a:solidFill>
                <a:latin typeface="Times New Roman"/>
                <a:cs typeface="Times New Roman"/>
              </a:rPr>
              <a:t>исключением</a:t>
            </a:r>
            <a:r>
              <a:rPr lang="ru-RU" sz="1600" spc="25" dirty="0">
                <a:solidFill>
                  <a:prstClr val="black"/>
                </a:solidFill>
                <a:latin typeface="Times New Roman"/>
                <a:cs typeface="Times New Roman"/>
              </a:rPr>
              <a:t> </a:t>
            </a:r>
            <a:r>
              <a:rPr lang="ru-RU" sz="1600" spc="-5" dirty="0">
                <a:solidFill>
                  <a:prstClr val="black"/>
                </a:solidFill>
                <a:latin typeface="Times New Roman"/>
                <a:cs typeface="Times New Roman"/>
              </a:rPr>
              <a:t>средств,</a:t>
            </a:r>
            <a:r>
              <a:rPr lang="ru-RU" sz="1600" spc="10" dirty="0">
                <a:solidFill>
                  <a:prstClr val="black"/>
                </a:solidFill>
                <a:latin typeface="Times New Roman"/>
                <a:cs typeface="Times New Roman"/>
              </a:rPr>
              <a:t> </a:t>
            </a:r>
            <a:r>
              <a:rPr lang="ru-RU" sz="1600" spc="-15" dirty="0">
                <a:solidFill>
                  <a:prstClr val="black"/>
                </a:solidFill>
                <a:latin typeface="Times New Roman"/>
                <a:cs typeface="Times New Roman"/>
              </a:rPr>
              <a:t>являющихся</a:t>
            </a:r>
            <a:r>
              <a:rPr lang="ru-RU" sz="1600" spc="40" dirty="0">
                <a:solidFill>
                  <a:prstClr val="black"/>
                </a:solidFill>
                <a:latin typeface="Times New Roman"/>
                <a:cs typeface="Times New Roman"/>
              </a:rPr>
              <a:t> </a:t>
            </a:r>
            <a:r>
              <a:rPr lang="ru-RU" sz="1600" spc="-15" dirty="0">
                <a:solidFill>
                  <a:prstClr val="black"/>
                </a:solidFill>
                <a:latin typeface="Times New Roman"/>
                <a:cs typeface="Times New Roman"/>
              </a:rPr>
              <a:t>источниками</a:t>
            </a:r>
            <a:r>
              <a:rPr lang="ru-RU" sz="1600" spc="20" dirty="0">
                <a:solidFill>
                  <a:prstClr val="black"/>
                </a:solidFill>
                <a:latin typeface="Times New Roman"/>
                <a:cs typeface="Times New Roman"/>
              </a:rPr>
              <a:t> </a:t>
            </a:r>
            <a:r>
              <a:rPr lang="ru-RU" sz="1600" spc="-5" dirty="0">
                <a:solidFill>
                  <a:prstClr val="black"/>
                </a:solidFill>
                <a:latin typeface="Times New Roman"/>
                <a:cs typeface="Times New Roman"/>
              </a:rPr>
              <a:t>финансирования</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дефицита </a:t>
            </a:r>
            <a:r>
              <a:rPr lang="ru-RU" sz="1600" spc="-385" dirty="0">
                <a:solidFill>
                  <a:prstClr val="black"/>
                </a:solidFill>
                <a:latin typeface="Times New Roman"/>
                <a:cs typeface="Times New Roman"/>
              </a:rPr>
              <a:t> </a:t>
            </a:r>
            <a:r>
              <a:rPr lang="ru-RU" sz="1600" spc="-15" dirty="0">
                <a:solidFill>
                  <a:prstClr val="black"/>
                </a:solidFill>
                <a:latin typeface="Times New Roman"/>
                <a:cs typeface="Times New Roman"/>
              </a:rPr>
              <a:t>бюджета</a:t>
            </a:r>
            <a:endParaRPr lang="ru-RU" sz="1600" dirty="0">
              <a:solidFill>
                <a:prstClr val="black"/>
              </a:solidFill>
              <a:latin typeface="Times New Roman"/>
              <a:cs typeface="Times New Roman"/>
            </a:endParaRPr>
          </a:p>
          <a:p>
            <a:pPr marL="0" lvl="0" indent="0">
              <a:spcBef>
                <a:spcPts val="35"/>
              </a:spcBef>
              <a:buNone/>
            </a:pPr>
            <a:endParaRPr lang="ru-RU" sz="2000" dirty="0">
              <a:solidFill>
                <a:prstClr val="black"/>
              </a:solidFill>
              <a:latin typeface="Times New Roman"/>
              <a:cs typeface="Times New Roman"/>
            </a:endParaRPr>
          </a:p>
          <a:p>
            <a:pPr marL="64135" marR="615315" lvl="0" indent="-1905">
              <a:lnSpc>
                <a:spcPct val="147300"/>
              </a:lnSpc>
              <a:spcBef>
                <a:spcPts val="0"/>
              </a:spcBef>
              <a:buNone/>
            </a:pPr>
            <a:r>
              <a:rPr lang="ru-RU" sz="2000" b="1" i="1" u="sng" dirty="0">
                <a:solidFill>
                  <a:prstClr val="black"/>
                </a:solidFill>
                <a:uFill>
                  <a:solidFill>
                    <a:srgbClr val="000000"/>
                  </a:solidFill>
                </a:uFill>
                <a:latin typeface="Times New Roman"/>
                <a:cs typeface="Times New Roman"/>
              </a:rPr>
              <a:t>Дефицит</a:t>
            </a:r>
            <a:r>
              <a:rPr lang="ru-RU" sz="2000" b="1" i="1" u="sng" spc="-5" dirty="0">
                <a:solidFill>
                  <a:prstClr val="black"/>
                </a:solidFill>
                <a:uFill>
                  <a:solidFill>
                    <a:srgbClr val="000000"/>
                  </a:solidFill>
                </a:uFill>
                <a:latin typeface="Times New Roman"/>
                <a:cs typeface="Times New Roman"/>
              </a:rPr>
              <a:t> </a:t>
            </a:r>
            <a:r>
              <a:rPr lang="ru-RU" sz="2000" b="1" i="1" u="sng" spc="-15" dirty="0">
                <a:solidFill>
                  <a:prstClr val="black"/>
                </a:solidFill>
                <a:uFill>
                  <a:solidFill>
                    <a:srgbClr val="000000"/>
                  </a:solidFill>
                </a:uFill>
                <a:latin typeface="Times New Roman"/>
                <a:cs typeface="Times New Roman"/>
              </a:rPr>
              <a:t>бюджета</a:t>
            </a:r>
            <a:r>
              <a:rPr lang="ru-RU" sz="2000" b="1" i="1" u="sng" spc="20"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превышение</a:t>
            </a:r>
            <a:r>
              <a:rPr lang="ru-RU" sz="1600" spc="20" dirty="0">
                <a:solidFill>
                  <a:prstClr val="black"/>
                </a:solidFill>
                <a:latin typeface="Times New Roman"/>
                <a:cs typeface="Times New Roman"/>
              </a:rPr>
              <a:t> </a:t>
            </a:r>
            <a:r>
              <a:rPr lang="ru-RU" sz="1600" spc="-20" dirty="0">
                <a:solidFill>
                  <a:prstClr val="black"/>
                </a:solidFill>
                <a:latin typeface="Times New Roman"/>
                <a:cs typeface="Times New Roman"/>
              </a:rPr>
              <a:t>расходов</a:t>
            </a:r>
            <a:r>
              <a:rPr lang="ru-RU" sz="1600" spc="-15" dirty="0">
                <a:solidFill>
                  <a:prstClr val="black"/>
                </a:solidFill>
                <a:latin typeface="Times New Roman"/>
                <a:cs typeface="Times New Roman"/>
              </a:rPr>
              <a:t> бюджета</a:t>
            </a:r>
            <a:r>
              <a:rPr lang="ru-RU" sz="1600" spc="15" dirty="0">
                <a:solidFill>
                  <a:prstClr val="black"/>
                </a:solidFill>
                <a:latin typeface="Times New Roman"/>
                <a:cs typeface="Times New Roman"/>
              </a:rPr>
              <a:t> </a:t>
            </a:r>
            <a:r>
              <a:rPr lang="ru-RU" sz="1600" spc="-10" dirty="0">
                <a:solidFill>
                  <a:prstClr val="black"/>
                </a:solidFill>
                <a:latin typeface="Times New Roman"/>
                <a:cs typeface="Times New Roman"/>
              </a:rPr>
              <a:t>над </a:t>
            </a:r>
            <a:r>
              <a:rPr lang="ru-RU" sz="1600" spc="-15" dirty="0">
                <a:solidFill>
                  <a:prstClr val="black"/>
                </a:solidFill>
                <a:latin typeface="Times New Roman"/>
                <a:cs typeface="Times New Roman"/>
              </a:rPr>
              <a:t>его</a:t>
            </a:r>
            <a:r>
              <a:rPr lang="ru-RU" sz="1600" dirty="0">
                <a:solidFill>
                  <a:prstClr val="black"/>
                </a:solidFill>
                <a:latin typeface="Times New Roman"/>
                <a:cs typeface="Times New Roman"/>
              </a:rPr>
              <a:t> </a:t>
            </a:r>
            <a:r>
              <a:rPr lang="ru-RU" sz="1600" spc="-20" dirty="0">
                <a:solidFill>
                  <a:prstClr val="black"/>
                </a:solidFill>
                <a:latin typeface="Times New Roman"/>
                <a:cs typeface="Times New Roman"/>
              </a:rPr>
              <a:t>доходами </a:t>
            </a:r>
            <a:r>
              <a:rPr lang="ru-RU" sz="1600" spc="-15" dirty="0">
                <a:solidFill>
                  <a:prstClr val="black"/>
                </a:solidFill>
                <a:latin typeface="Times New Roman"/>
                <a:cs typeface="Times New Roman"/>
              </a:rPr>
              <a:t> </a:t>
            </a:r>
            <a:r>
              <a:rPr lang="ru-RU" sz="2000" b="1" i="1" u="sng" spc="-5" dirty="0">
                <a:solidFill>
                  <a:prstClr val="black"/>
                </a:solidFill>
                <a:uFill>
                  <a:solidFill>
                    <a:srgbClr val="000000"/>
                  </a:solidFill>
                </a:uFill>
                <a:latin typeface="Times New Roman"/>
                <a:cs typeface="Times New Roman"/>
              </a:rPr>
              <a:t>Профицит</a:t>
            </a:r>
            <a:r>
              <a:rPr lang="ru-RU" sz="1600" u="sng" spc="5" dirty="0">
                <a:solidFill>
                  <a:prstClr val="black"/>
                </a:solidFill>
                <a:uFill>
                  <a:solidFill>
                    <a:srgbClr val="000000"/>
                  </a:solidFill>
                </a:uFill>
                <a:latin typeface="Times New Roman"/>
                <a:cs typeface="Times New Roman"/>
              </a:rPr>
              <a:t> </a:t>
            </a:r>
            <a:r>
              <a:rPr lang="ru-RU" sz="2000" b="1" i="1" u="sng" spc="-15" dirty="0">
                <a:solidFill>
                  <a:prstClr val="black"/>
                </a:solidFill>
                <a:uFill>
                  <a:solidFill>
                    <a:srgbClr val="000000"/>
                  </a:solidFill>
                </a:uFill>
                <a:latin typeface="Times New Roman"/>
                <a:cs typeface="Times New Roman"/>
              </a:rPr>
              <a:t>бюджета</a:t>
            </a:r>
            <a:r>
              <a:rPr lang="ru-RU" sz="2000" b="1" i="1" u="sng" spc="5"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превышение</a:t>
            </a:r>
            <a:r>
              <a:rPr lang="ru-RU" sz="1600" spc="20" dirty="0">
                <a:solidFill>
                  <a:prstClr val="black"/>
                </a:solidFill>
                <a:latin typeface="Times New Roman"/>
                <a:cs typeface="Times New Roman"/>
              </a:rPr>
              <a:t> </a:t>
            </a:r>
            <a:r>
              <a:rPr lang="ru-RU" sz="1600" spc="-20" dirty="0">
                <a:solidFill>
                  <a:prstClr val="black"/>
                </a:solidFill>
                <a:latin typeface="Times New Roman"/>
                <a:cs typeface="Times New Roman"/>
              </a:rPr>
              <a:t>доходов</a:t>
            </a:r>
            <a:r>
              <a:rPr lang="ru-RU" sz="1600" spc="-30" dirty="0">
                <a:solidFill>
                  <a:prstClr val="black"/>
                </a:solidFill>
                <a:latin typeface="Times New Roman"/>
                <a:cs typeface="Times New Roman"/>
              </a:rPr>
              <a:t> </a:t>
            </a:r>
            <a:r>
              <a:rPr lang="ru-RU" sz="1600" spc="-15" dirty="0">
                <a:solidFill>
                  <a:prstClr val="black"/>
                </a:solidFill>
                <a:latin typeface="Times New Roman"/>
                <a:cs typeface="Times New Roman"/>
              </a:rPr>
              <a:t>бюджета</a:t>
            </a:r>
            <a:r>
              <a:rPr lang="ru-RU" sz="1600" spc="10" dirty="0">
                <a:solidFill>
                  <a:prstClr val="black"/>
                </a:solidFill>
                <a:latin typeface="Times New Roman"/>
                <a:cs typeface="Times New Roman"/>
              </a:rPr>
              <a:t> </a:t>
            </a:r>
            <a:r>
              <a:rPr lang="ru-RU" sz="1600" spc="-10" dirty="0">
                <a:solidFill>
                  <a:prstClr val="black"/>
                </a:solidFill>
                <a:latin typeface="Times New Roman"/>
                <a:cs typeface="Times New Roman"/>
              </a:rPr>
              <a:t>над </a:t>
            </a:r>
            <a:r>
              <a:rPr lang="ru-RU" sz="1600" spc="-15" dirty="0">
                <a:solidFill>
                  <a:prstClr val="black"/>
                </a:solidFill>
                <a:latin typeface="Times New Roman"/>
                <a:cs typeface="Times New Roman"/>
              </a:rPr>
              <a:t>его</a:t>
            </a:r>
            <a:r>
              <a:rPr lang="ru-RU" sz="1600" dirty="0">
                <a:solidFill>
                  <a:prstClr val="black"/>
                </a:solidFill>
                <a:latin typeface="Times New Roman"/>
                <a:cs typeface="Times New Roman"/>
              </a:rPr>
              <a:t> </a:t>
            </a:r>
            <a:r>
              <a:rPr lang="ru-RU" sz="1600" spc="-20" dirty="0" smtClean="0">
                <a:solidFill>
                  <a:prstClr val="black"/>
                </a:solidFill>
                <a:latin typeface="Times New Roman"/>
                <a:cs typeface="Times New Roman"/>
              </a:rPr>
              <a:t>расходами</a:t>
            </a:r>
          </a:p>
          <a:p>
            <a:pPr marL="64135" marR="615315" lvl="0" indent="-1905">
              <a:lnSpc>
                <a:spcPct val="147300"/>
              </a:lnSpc>
              <a:spcBef>
                <a:spcPts val="0"/>
              </a:spcBef>
              <a:buNone/>
            </a:pPr>
            <a:endParaRPr lang="ru-RU" sz="1600" dirty="0">
              <a:solidFill>
                <a:prstClr val="black"/>
              </a:solidFill>
              <a:latin typeface="Times New Roman"/>
              <a:cs typeface="Times New Roman"/>
            </a:endParaRPr>
          </a:p>
          <a:p>
            <a:pPr marL="12700" lvl="0" indent="0">
              <a:lnSpc>
                <a:spcPts val="1560"/>
              </a:lnSpc>
              <a:spcBef>
                <a:spcPts val="105"/>
              </a:spcBef>
              <a:buNone/>
            </a:pPr>
            <a:r>
              <a:rPr lang="ru-RU" sz="2200" b="1" i="1" u="sng" spc="-10" dirty="0" smtClean="0">
                <a:solidFill>
                  <a:prstClr val="black"/>
                </a:solidFill>
                <a:uFill>
                  <a:solidFill>
                    <a:srgbClr val="000000"/>
                  </a:solidFill>
                </a:uFill>
                <a:latin typeface="Times New Roman"/>
                <a:cs typeface="Times New Roman"/>
              </a:rPr>
              <a:t>Бюджетный</a:t>
            </a:r>
            <a:r>
              <a:rPr lang="ru-RU" sz="2200" b="1" i="1" u="sng" spc="-25" dirty="0" smtClean="0">
                <a:solidFill>
                  <a:prstClr val="black"/>
                </a:solidFill>
                <a:uFill>
                  <a:solidFill>
                    <a:srgbClr val="000000"/>
                  </a:solidFill>
                </a:uFill>
                <a:latin typeface="Times New Roman"/>
                <a:cs typeface="Times New Roman"/>
              </a:rPr>
              <a:t> </a:t>
            </a:r>
            <a:r>
              <a:rPr lang="ru-RU" sz="2200" b="1" i="1" u="sng" spc="5" dirty="0">
                <a:solidFill>
                  <a:prstClr val="black"/>
                </a:solidFill>
                <a:uFill>
                  <a:solidFill>
                    <a:srgbClr val="000000"/>
                  </a:solidFill>
                </a:uFill>
                <a:latin typeface="Times New Roman"/>
                <a:cs typeface="Times New Roman"/>
              </a:rPr>
              <a:t>процесс</a:t>
            </a:r>
            <a:r>
              <a:rPr lang="ru-RU" sz="2200" b="1" i="1" spc="-20" dirty="0">
                <a:solidFill>
                  <a:prstClr val="black"/>
                </a:solidFill>
                <a:latin typeface="Times New Roman"/>
                <a:cs typeface="Times New Roman"/>
              </a:rPr>
              <a:t> </a:t>
            </a:r>
            <a:r>
              <a:rPr lang="ru-RU" sz="1600" dirty="0">
                <a:solidFill>
                  <a:prstClr val="black"/>
                </a:solidFill>
                <a:latin typeface="Times New Roman"/>
                <a:cs typeface="Times New Roman"/>
              </a:rPr>
              <a:t>–</a:t>
            </a:r>
            <a:r>
              <a:rPr lang="ru-RU" sz="1600" spc="-10" dirty="0">
                <a:solidFill>
                  <a:prstClr val="black"/>
                </a:solidFill>
                <a:latin typeface="Times New Roman"/>
                <a:cs typeface="Times New Roman"/>
              </a:rPr>
              <a:t> </a:t>
            </a:r>
            <a:r>
              <a:rPr lang="ru-RU" sz="1600" dirty="0">
                <a:solidFill>
                  <a:prstClr val="black"/>
                </a:solidFill>
                <a:latin typeface="Times New Roman"/>
                <a:cs typeface="Times New Roman"/>
              </a:rPr>
              <a:t>деятельность</a:t>
            </a:r>
            <a:r>
              <a:rPr lang="ru-RU" sz="1600" spc="-30" dirty="0">
                <a:solidFill>
                  <a:prstClr val="black"/>
                </a:solidFill>
                <a:latin typeface="Times New Roman"/>
                <a:cs typeface="Times New Roman"/>
              </a:rPr>
              <a:t> </a:t>
            </a:r>
            <a:r>
              <a:rPr lang="ru-RU" sz="1600" dirty="0">
                <a:solidFill>
                  <a:prstClr val="black"/>
                </a:solidFill>
                <a:latin typeface="Times New Roman"/>
                <a:cs typeface="Times New Roman"/>
              </a:rPr>
              <a:t>органов</a:t>
            </a:r>
            <a:r>
              <a:rPr lang="ru-RU" sz="1600" spc="-25" dirty="0">
                <a:solidFill>
                  <a:prstClr val="black"/>
                </a:solidFill>
                <a:latin typeface="Times New Roman"/>
                <a:cs typeface="Times New Roman"/>
              </a:rPr>
              <a:t> </a:t>
            </a:r>
            <a:r>
              <a:rPr lang="ru-RU" sz="1600" spc="-10" dirty="0">
                <a:solidFill>
                  <a:prstClr val="black"/>
                </a:solidFill>
                <a:latin typeface="Times New Roman"/>
                <a:cs typeface="Times New Roman"/>
              </a:rPr>
              <a:t>государственной</a:t>
            </a:r>
            <a:r>
              <a:rPr lang="ru-RU" sz="1600" spc="-50" dirty="0">
                <a:solidFill>
                  <a:prstClr val="black"/>
                </a:solidFill>
                <a:latin typeface="Times New Roman"/>
                <a:cs typeface="Times New Roman"/>
              </a:rPr>
              <a:t> </a:t>
            </a:r>
            <a:r>
              <a:rPr lang="ru-RU" sz="1600" spc="-5" dirty="0">
                <a:solidFill>
                  <a:prstClr val="black"/>
                </a:solidFill>
                <a:latin typeface="Times New Roman"/>
                <a:cs typeface="Times New Roman"/>
              </a:rPr>
              <a:t>власти,</a:t>
            </a:r>
            <a:r>
              <a:rPr lang="ru-RU" sz="1600" dirty="0">
                <a:solidFill>
                  <a:prstClr val="black"/>
                </a:solidFill>
                <a:latin typeface="Times New Roman"/>
                <a:cs typeface="Times New Roman"/>
              </a:rPr>
              <a:t> органов</a:t>
            </a:r>
          </a:p>
          <a:p>
            <a:pPr marL="12700" marR="5080" lvl="0" indent="0">
              <a:lnSpc>
                <a:spcPts val="1450"/>
              </a:lnSpc>
              <a:spcBef>
                <a:spcPts val="114"/>
              </a:spcBef>
              <a:buNone/>
            </a:pPr>
            <a:r>
              <a:rPr lang="ru-RU" sz="1600" dirty="0">
                <a:solidFill>
                  <a:prstClr val="black"/>
                </a:solidFill>
                <a:latin typeface="Times New Roman"/>
                <a:cs typeface="Times New Roman"/>
              </a:rPr>
              <a:t>местного </a:t>
            </a:r>
            <a:r>
              <a:rPr lang="ru-RU" sz="1600" spc="-5" dirty="0">
                <a:solidFill>
                  <a:prstClr val="black"/>
                </a:solidFill>
                <a:latin typeface="Times New Roman"/>
                <a:cs typeface="Times New Roman"/>
              </a:rPr>
              <a:t>самоуправления </a:t>
            </a:r>
            <a:r>
              <a:rPr lang="ru-RU" sz="1600" dirty="0">
                <a:solidFill>
                  <a:prstClr val="black"/>
                </a:solidFill>
                <a:latin typeface="Times New Roman"/>
                <a:cs typeface="Times New Roman"/>
              </a:rPr>
              <a:t>и иных </a:t>
            </a:r>
            <a:r>
              <a:rPr lang="ru-RU" sz="1600" spc="-10" dirty="0">
                <a:solidFill>
                  <a:prstClr val="black"/>
                </a:solidFill>
                <a:latin typeface="Times New Roman"/>
                <a:cs typeface="Times New Roman"/>
              </a:rPr>
              <a:t>участников </a:t>
            </a:r>
            <a:r>
              <a:rPr lang="ru-RU" sz="1600" spc="-15" dirty="0">
                <a:solidFill>
                  <a:prstClr val="black"/>
                </a:solidFill>
                <a:latin typeface="Times New Roman"/>
                <a:cs typeface="Times New Roman"/>
              </a:rPr>
              <a:t>бюджетного </a:t>
            </a:r>
            <a:r>
              <a:rPr lang="ru-RU" sz="1600" spc="5" dirty="0">
                <a:solidFill>
                  <a:prstClr val="black"/>
                </a:solidFill>
                <a:latin typeface="Times New Roman"/>
                <a:cs typeface="Times New Roman"/>
              </a:rPr>
              <a:t>процесса </a:t>
            </a:r>
            <a:r>
              <a:rPr lang="ru-RU" sz="1600" dirty="0">
                <a:solidFill>
                  <a:prstClr val="black"/>
                </a:solidFill>
                <a:latin typeface="Times New Roman"/>
                <a:cs typeface="Times New Roman"/>
              </a:rPr>
              <a:t>по составлению </a:t>
            </a:r>
            <a:r>
              <a:rPr lang="ru-RU" sz="1600" spc="-335" dirty="0">
                <a:solidFill>
                  <a:prstClr val="black"/>
                </a:solidFill>
                <a:latin typeface="Times New Roman"/>
                <a:cs typeface="Times New Roman"/>
              </a:rPr>
              <a:t> </a:t>
            </a:r>
            <a:r>
              <a:rPr lang="ru-RU" sz="1600" dirty="0">
                <a:solidFill>
                  <a:prstClr val="black"/>
                </a:solidFill>
                <a:latin typeface="Times New Roman"/>
                <a:cs typeface="Times New Roman"/>
              </a:rPr>
              <a:t>и </a:t>
            </a:r>
            <a:r>
              <a:rPr lang="ru-RU" sz="1600" dirty="0" smtClean="0">
                <a:solidFill>
                  <a:prstClr val="black"/>
                </a:solidFill>
                <a:latin typeface="Times New Roman"/>
                <a:cs typeface="Times New Roman"/>
              </a:rPr>
              <a:t>рассмотрению </a:t>
            </a:r>
            <a:r>
              <a:rPr lang="ru-RU" sz="1600" spc="-5" dirty="0">
                <a:solidFill>
                  <a:prstClr val="black"/>
                </a:solidFill>
                <a:latin typeface="Times New Roman"/>
                <a:cs typeface="Times New Roman"/>
              </a:rPr>
              <a:t>проектов </a:t>
            </a:r>
            <a:r>
              <a:rPr lang="ru-RU" sz="1600" spc="-15" dirty="0">
                <a:solidFill>
                  <a:prstClr val="black"/>
                </a:solidFill>
                <a:latin typeface="Times New Roman"/>
                <a:cs typeface="Times New Roman"/>
              </a:rPr>
              <a:t>бюджетов, </a:t>
            </a:r>
            <a:r>
              <a:rPr lang="ru-RU" sz="1600" spc="-5" dirty="0">
                <a:solidFill>
                  <a:prstClr val="black"/>
                </a:solidFill>
                <a:latin typeface="Times New Roman"/>
                <a:cs typeface="Times New Roman"/>
              </a:rPr>
              <a:t>утверждению </a:t>
            </a:r>
            <a:r>
              <a:rPr lang="ru-RU" sz="1600" dirty="0">
                <a:solidFill>
                  <a:prstClr val="black"/>
                </a:solidFill>
                <a:latin typeface="Times New Roman"/>
                <a:cs typeface="Times New Roman"/>
              </a:rPr>
              <a:t>и </a:t>
            </a:r>
            <a:r>
              <a:rPr lang="ru-RU" sz="1600" spc="-5" dirty="0">
                <a:solidFill>
                  <a:prstClr val="black"/>
                </a:solidFill>
                <a:latin typeface="Times New Roman"/>
                <a:cs typeface="Times New Roman"/>
              </a:rPr>
              <a:t>исполнению </a:t>
            </a:r>
            <a:r>
              <a:rPr lang="ru-RU" sz="1600" spc="-15" dirty="0">
                <a:solidFill>
                  <a:prstClr val="black"/>
                </a:solidFill>
                <a:latin typeface="Times New Roman"/>
                <a:cs typeface="Times New Roman"/>
              </a:rPr>
              <a:t>бюджетов, </a:t>
            </a:r>
            <a:r>
              <a:rPr lang="ru-RU" sz="1600" spc="-10" dirty="0">
                <a:solidFill>
                  <a:prstClr val="black"/>
                </a:solidFill>
                <a:latin typeface="Times New Roman"/>
                <a:cs typeface="Times New Roman"/>
              </a:rPr>
              <a:t> контролю </a:t>
            </a:r>
            <a:r>
              <a:rPr lang="ru-RU" sz="1600" spc="-5" dirty="0">
                <a:solidFill>
                  <a:prstClr val="black"/>
                </a:solidFill>
                <a:latin typeface="Times New Roman"/>
                <a:cs typeface="Times New Roman"/>
              </a:rPr>
              <a:t>за </a:t>
            </a:r>
            <a:r>
              <a:rPr lang="ru-RU" sz="1600" dirty="0">
                <a:solidFill>
                  <a:prstClr val="black"/>
                </a:solidFill>
                <a:latin typeface="Times New Roman"/>
                <a:cs typeface="Times New Roman"/>
              </a:rPr>
              <a:t>их </a:t>
            </a:r>
            <a:r>
              <a:rPr lang="ru-RU" sz="1600" spc="-5" dirty="0">
                <a:solidFill>
                  <a:prstClr val="black"/>
                </a:solidFill>
                <a:latin typeface="Times New Roman"/>
                <a:cs typeface="Times New Roman"/>
              </a:rPr>
              <a:t>исполнением, </a:t>
            </a:r>
            <a:r>
              <a:rPr lang="ru-RU" sz="1600" dirty="0">
                <a:solidFill>
                  <a:prstClr val="black"/>
                </a:solidFill>
                <a:latin typeface="Times New Roman"/>
                <a:cs typeface="Times New Roman"/>
              </a:rPr>
              <a:t>осуществлению </a:t>
            </a:r>
            <a:r>
              <a:rPr lang="ru-RU" sz="1600" spc="-15" dirty="0">
                <a:solidFill>
                  <a:prstClr val="black"/>
                </a:solidFill>
                <a:latin typeface="Times New Roman"/>
                <a:cs typeface="Times New Roman"/>
              </a:rPr>
              <a:t>бюджетного </a:t>
            </a:r>
            <a:r>
              <a:rPr lang="ru-RU" sz="1600" dirty="0">
                <a:solidFill>
                  <a:prstClr val="black"/>
                </a:solidFill>
                <a:latin typeface="Times New Roman"/>
                <a:cs typeface="Times New Roman"/>
              </a:rPr>
              <a:t>учета, составлению, </a:t>
            </a:r>
            <a:r>
              <a:rPr lang="ru-RU" sz="1600" spc="5" dirty="0">
                <a:solidFill>
                  <a:prstClr val="black"/>
                </a:solidFill>
                <a:latin typeface="Times New Roman"/>
                <a:cs typeface="Times New Roman"/>
              </a:rPr>
              <a:t> </a:t>
            </a:r>
            <a:r>
              <a:rPr lang="ru-RU" sz="1600" dirty="0">
                <a:solidFill>
                  <a:prstClr val="black"/>
                </a:solidFill>
                <a:latin typeface="Times New Roman"/>
                <a:cs typeface="Times New Roman"/>
              </a:rPr>
              <a:t>внешней</a:t>
            </a:r>
            <a:r>
              <a:rPr lang="ru-RU" sz="1600" spc="-25" dirty="0">
                <a:solidFill>
                  <a:prstClr val="black"/>
                </a:solidFill>
                <a:latin typeface="Times New Roman"/>
                <a:cs typeface="Times New Roman"/>
              </a:rPr>
              <a:t> </a:t>
            </a:r>
            <a:r>
              <a:rPr lang="ru-RU" sz="1600" spc="-5" dirty="0">
                <a:solidFill>
                  <a:prstClr val="black"/>
                </a:solidFill>
                <a:latin typeface="Times New Roman"/>
                <a:cs typeface="Times New Roman"/>
              </a:rPr>
              <a:t>проверке,</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рассмотрению</a:t>
            </a:r>
            <a:r>
              <a:rPr lang="ru-RU" sz="1600" spc="-45" dirty="0">
                <a:solidFill>
                  <a:prstClr val="black"/>
                </a:solidFill>
                <a:latin typeface="Times New Roman"/>
                <a:cs typeface="Times New Roman"/>
              </a:rPr>
              <a:t> </a:t>
            </a:r>
            <a:r>
              <a:rPr lang="ru-RU" sz="1600" dirty="0">
                <a:solidFill>
                  <a:prstClr val="black"/>
                </a:solidFill>
                <a:latin typeface="Times New Roman"/>
                <a:cs typeface="Times New Roman"/>
              </a:rPr>
              <a:t>и </a:t>
            </a:r>
            <a:r>
              <a:rPr lang="ru-RU" sz="1600" spc="-5" dirty="0">
                <a:solidFill>
                  <a:prstClr val="black"/>
                </a:solidFill>
                <a:latin typeface="Times New Roman"/>
                <a:cs typeface="Times New Roman"/>
              </a:rPr>
              <a:t>утверждению</a:t>
            </a:r>
            <a:r>
              <a:rPr lang="ru-RU" sz="1600" spc="-20" dirty="0">
                <a:solidFill>
                  <a:prstClr val="black"/>
                </a:solidFill>
                <a:latin typeface="Times New Roman"/>
                <a:cs typeface="Times New Roman"/>
              </a:rPr>
              <a:t> </a:t>
            </a:r>
            <a:r>
              <a:rPr lang="ru-RU" sz="1600" spc="-10" dirty="0">
                <a:solidFill>
                  <a:prstClr val="black"/>
                </a:solidFill>
                <a:latin typeface="Times New Roman"/>
                <a:cs typeface="Times New Roman"/>
              </a:rPr>
              <a:t>бюджетной</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отчетности</a:t>
            </a:r>
          </a:p>
          <a:p>
            <a:pPr marL="0" indent="0">
              <a:buNone/>
            </a:pPr>
            <a:endParaRPr lang="ru-RU" dirty="0"/>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608" y="191549"/>
            <a:ext cx="10441160" cy="717171"/>
          </a:xfrm>
        </p:spPr>
        <p:txBody>
          <a:bodyPr>
            <a:noAutofit/>
          </a:bodyPr>
          <a:lstStyle/>
          <a:p>
            <a:pPr lvl="0">
              <a:spcBef>
                <a:spcPts val="100"/>
              </a:spcBef>
            </a:pPr>
            <a:r>
              <a:rPr lang="ru-RU" sz="1600" b="1" spc="-25" dirty="0">
                <a:effectLst/>
                <a:latin typeface="Times New Roman"/>
                <a:ea typeface="+mn-ea"/>
                <a:cs typeface="Times New Roman"/>
              </a:rPr>
              <a:t>Удельный </a:t>
            </a:r>
            <a:r>
              <a:rPr lang="ru-RU" sz="1600" b="1" spc="-15" dirty="0">
                <a:effectLst/>
                <a:latin typeface="Times New Roman"/>
                <a:ea typeface="+mn-ea"/>
                <a:cs typeface="Times New Roman"/>
              </a:rPr>
              <a:t>объем</a:t>
            </a:r>
            <a:r>
              <a:rPr lang="ru-RU" sz="1600" b="1" dirty="0">
                <a:effectLst/>
                <a:latin typeface="Times New Roman"/>
                <a:ea typeface="+mn-ea"/>
                <a:cs typeface="Times New Roman"/>
              </a:rPr>
              <a:t> </a:t>
            </a:r>
            <a:r>
              <a:rPr lang="ru-RU" sz="1600" b="1" spc="-15" dirty="0">
                <a:effectLst/>
                <a:latin typeface="Times New Roman"/>
                <a:ea typeface="+mn-ea"/>
                <a:cs typeface="Times New Roman"/>
              </a:rPr>
              <a:t>налоговых</a:t>
            </a:r>
            <a:r>
              <a:rPr lang="ru-RU" sz="1600" b="1" dirty="0">
                <a:effectLst/>
                <a:latin typeface="Times New Roman"/>
                <a:ea typeface="+mn-ea"/>
                <a:cs typeface="Times New Roman"/>
              </a:rPr>
              <a:t> и</a:t>
            </a:r>
            <a:r>
              <a:rPr lang="ru-RU" sz="1600" b="1" spc="-10" dirty="0">
                <a:effectLst/>
                <a:latin typeface="Times New Roman"/>
                <a:ea typeface="+mn-ea"/>
                <a:cs typeface="Times New Roman"/>
              </a:rPr>
              <a:t> </a:t>
            </a:r>
            <a:r>
              <a:rPr lang="ru-RU" sz="1600" b="1" spc="-15" dirty="0">
                <a:effectLst/>
                <a:latin typeface="Times New Roman"/>
                <a:ea typeface="+mn-ea"/>
                <a:cs typeface="Times New Roman"/>
              </a:rPr>
              <a:t>неналоговых</a:t>
            </a:r>
            <a:r>
              <a:rPr lang="ru-RU" sz="1600" b="1" dirty="0">
                <a:effectLst/>
                <a:latin typeface="Times New Roman"/>
                <a:ea typeface="+mn-ea"/>
                <a:cs typeface="Times New Roman"/>
              </a:rPr>
              <a:t/>
            </a:r>
            <a:br>
              <a:rPr lang="ru-RU" sz="1600" b="1" dirty="0">
                <a:effectLst/>
                <a:latin typeface="Times New Roman"/>
                <a:ea typeface="+mn-ea"/>
                <a:cs typeface="Times New Roman"/>
              </a:rPr>
            </a:br>
            <a:r>
              <a:rPr lang="ru-RU" sz="1600" b="1" spc="-35" dirty="0">
                <a:effectLst/>
                <a:latin typeface="Times New Roman"/>
                <a:ea typeface="+mn-ea"/>
                <a:cs typeface="Times New Roman"/>
              </a:rPr>
              <a:t>доходов</a:t>
            </a:r>
            <a:r>
              <a:rPr lang="ru-RU" sz="1600" b="1" dirty="0">
                <a:effectLst/>
                <a:latin typeface="Times New Roman"/>
                <a:ea typeface="+mn-ea"/>
                <a:cs typeface="Times New Roman"/>
              </a:rPr>
              <a:t> </a:t>
            </a:r>
            <a:r>
              <a:rPr lang="ru-RU" sz="1600" b="1" spc="-20" dirty="0">
                <a:effectLst/>
                <a:latin typeface="Times New Roman"/>
                <a:ea typeface="+mn-ea"/>
                <a:cs typeface="Times New Roman"/>
              </a:rPr>
              <a:t>бюджета</a:t>
            </a:r>
            <a:r>
              <a:rPr lang="ru-RU" sz="1600" b="1" spc="30" dirty="0">
                <a:effectLst/>
                <a:latin typeface="Times New Roman"/>
                <a:ea typeface="+mn-ea"/>
                <a:cs typeface="Times New Roman"/>
              </a:rPr>
              <a:t> </a:t>
            </a:r>
            <a:r>
              <a:rPr lang="ru-RU" sz="1600" b="1" spc="-20" dirty="0">
                <a:effectLst/>
                <a:latin typeface="Times New Roman"/>
                <a:ea typeface="+mn-ea"/>
                <a:cs typeface="Times New Roman"/>
              </a:rPr>
              <a:t>городского</a:t>
            </a:r>
            <a:r>
              <a:rPr lang="ru-RU" sz="1600" b="1" spc="-10" dirty="0">
                <a:effectLst/>
                <a:latin typeface="Times New Roman"/>
                <a:ea typeface="+mn-ea"/>
                <a:cs typeface="Times New Roman"/>
              </a:rPr>
              <a:t> округа</a:t>
            </a:r>
            <a:r>
              <a:rPr lang="ru-RU" sz="1600" b="1" spc="-15" dirty="0">
                <a:effectLst/>
                <a:latin typeface="Times New Roman"/>
                <a:ea typeface="+mn-ea"/>
                <a:cs typeface="Times New Roman"/>
              </a:rPr>
              <a:t> </a:t>
            </a:r>
            <a:r>
              <a:rPr lang="ru-RU" sz="1600" b="1" spc="-10" dirty="0" smtClean="0">
                <a:effectLst/>
                <a:latin typeface="Times New Roman"/>
                <a:ea typeface="+mn-ea"/>
                <a:cs typeface="Times New Roman"/>
              </a:rPr>
              <a:t>Зарайск</a:t>
            </a:r>
            <a:r>
              <a:rPr lang="ru-RU" sz="1600" b="1" dirty="0">
                <a:effectLst/>
                <a:latin typeface="Times New Roman"/>
                <a:ea typeface="+mn-ea"/>
                <a:cs typeface="Times New Roman"/>
              </a:rPr>
              <a:t/>
            </a:r>
            <a:br>
              <a:rPr lang="ru-RU" sz="1600" b="1" dirty="0">
                <a:effectLst/>
                <a:latin typeface="Times New Roman"/>
                <a:ea typeface="+mn-ea"/>
                <a:cs typeface="Times New Roman"/>
              </a:rPr>
            </a:br>
            <a:r>
              <a:rPr lang="ru-RU" sz="1600" b="1" dirty="0">
                <a:effectLst/>
                <a:latin typeface="Times New Roman"/>
                <a:ea typeface="+mn-ea"/>
                <a:cs typeface="Times New Roman"/>
              </a:rPr>
              <a:t>в </a:t>
            </a:r>
            <a:r>
              <a:rPr lang="ru-RU" sz="1600" b="1" spc="-5" dirty="0">
                <a:effectLst/>
                <a:latin typeface="Times New Roman"/>
                <a:ea typeface="+mn-ea"/>
                <a:cs typeface="Times New Roman"/>
              </a:rPr>
              <a:t>ра</a:t>
            </a:r>
            <a:r>
              <a:rPr lang="ru-RU" sz="1600" b="1" spc="-40" dirty="0">
                <a:effectLst/>
                <a:latin typeface="Times New Roman"/>
                <a:ea typeface="+mn-ea"/>
                <a:cs typeface="Times New Roman"/>
              </a:rPr>
              <a:t>с</a:t>
            </a:r>
            <a:r>
              <a:rPr lang="ru-RU" sz="1600" b="1" dirty="0">
                <a:effectLst/>
                <a:latin typeface="Times New Roman"/>
                <a:ea typeface="+mn-ea"/>
                <a:cs typeface="Times New Roman"/>
              </a:rPr>
              <a:t>ч</a:t>
            </a:r>
            <a:r>
              <a:rPr lang="ru-RU" sz="1600" b="1" spc="5" dirty="0">
                <a:effectLst/>
                <a:latin typeface="Times New Roman"/>
                <a:ea typeface="+mn-ea"/>
                <a:cs typeface="Times New Roman"/>
              </a:rPr>
              <a:t>е</a:t>
            </a:r>
            <a:r>
              <a:rPr lang="ru-RU" sz="1600" b="1" spc="-10" dirty="0">
                <a:effectLst/>
                <a:latin typeface="Times New Roman"/>
                <a:ea typeface="+mn-ea"/>
                <a:cs typeface="Times New Roman"/>
              </a:rPr>
              <a:t>т</a:t>
            </a:r>
            <a:r>
              <a:rPr lang="ru-RU" sz="1600" b="1" dirty="0">
                <a:effectLst/>
                <a:latin typeface="Times New Roman"/>
                <a:ea typeface="+mn-ea"/>
                <a:cs typeface="Times New Roman"/>
              </a:rPr>
              <a:t>е </a:t>
            </a:r>
            <a:r>
              <a:rPr lang="ru-RU" sz="1600" b="1" spc="-10" dirty="0">
                <a:effectLst/>
                <a:latin typeface="Times New Roman"/>
                <a:ea typeface="+mn-ea"/>
                <a:cs typeface="Times New Roman"/>
              </a:rPr>
              <a:t>н</a:t>
            </a:r>
            <a:r>
              <a:rPr lang="ru-RU" sz="1600" b="1" dirty="0">
                <a:effectLst/>
                <a:latin typeface="Times New Roman"/>
                <a:ea typeface="+mn-ea"/>
                <a:cs typeface="Times New Roman"/>
              </a:rPr>
              <a:t>а д</a:t>
            </a:r>
            <a:r>
              <a:rPr lang="ru-RU" sz="1600" b="1" spc="10" dirty="0">
                <a:effectLst/>
                <a:latin typeface="Times New Roman"/>
                <a:ea typeface="+mn-ea"/>
                <a:cs typeface="Times New Roman"/>
              </a:rPr>
              <a:t>у</a:t>
            </a:r>
            <a:r>
              <a:rPr lang="ru-RU" sz="1600" b="1" spc="-25" dirty="0">
                <a:effectLst/>
                <a:latin typeface="Times New Roman"/>
                <a:ea typeface="+mn-ea"/>
                <a:cs typeface="Times New Roman"/>
              </a:rPr>
              <a:t>ш</a:t>
            </a:r>
            <a:r>
              <a:rPr lang="ru-RU" sz="1600" b="1" dirty="0">
                <a:effectLst/>
                <a:latin typeface="Times New Roman"/>
                <a:ea typeface="+mn-ea"/>
                <a:cs typeface="Times New Roman"/>
              </a:rPr>
              <a:t>у</a:t>
            </a:r>
            <a:r>
              <a:rPr lang="ru-RU" sz="1600" b="1" spc="10" dirty="0">
                <a:effectLst/>
                <a:latin typeface="Times New Roman"/>
                <a:ea typeface="+mn-ea"/>
                <a:cs typeface="Times New Roman"/>
              </a:rPr>
              <a:t> </a:t>
            </a:r>
            <a:r>
              <a:rPr lang="ru-RU" sz="1600" b="1" spc="-5" dirty="0" smtClean="0">
                <a:effectLst/>
                <a:latin typeface="Times New Roman"/>
                <a:ea typeface="+mn-ea"/>
                <a:cs typeface="Times New Roman"/>
              </a:rPr>
              <a:t>на</a:t>
            </a:r>
            <a:r>
              <a:rPr lang="ru-RU" sz="1600" b="1" spc="20" dirty="0" smtClean="0">
                <a:effectLst/>
                <a:latin typeface="Times New Roman"/>
                <a:ea typeface="+mn-ea"/>
                <a:cs typeface="Times New Roman"/>
              </a:rPr>
              <a:t>с</a:t>
            </a:r>
            <a:r>
              <a:rPr lang="ru-RU" sz="1600" b="1" dirty="0" smtClean="0">
                <a:effectLst/>
                <a:latin typeface="Times New Roman"/>
                <a:ea typeface="+mn-ea"/>
                <a:cs typeface="Times New Roman"/>
              </a:rPr>
              <a:t>ел</a:t>
            </a:r>
            <a:r>
              <a:rPr lang="ru-RU" sz="1600" b="1" spc="5" dirty="0" smtClean="0">
                <a:effectLst/>
                <a:latin typeface="Times New Roman"/>
                <a:ea typeface="+mn-ea"/>
                <a:cs typeface="Times New Roman"/>
              </a:rPr>
              <a:t>е</a:t>
            </a:r>
            <a:r>
              <a:rPr lang="ru-RU" sz="1600" b="1" spc="-5" dirty="0" smtClean="0">
                <a:effectLst/>
                <a:latin typeface="Times New Roman"/>
                <a:ea typeface="+mn-ea"/>
                <a:cs typeface="Times New Roman"/>
              </a:rPr>
              <a:t>н</a:t>
            </a:r>
            <a:r>
              <a:rPr lang="ru-RU" sz="1600" b="1" spc="-10" dirty="0" smtClean="0">
                <a:effectLst/>
                <a:latin typeface="Times New Roman"/>
                <a:ea typeface="+mn-ea"/>
                <a:cs typeface="Times New Roman"/>
              </a:rPr>
              <a:t>и</a:t>
            </a:r>
            <a:r>
              <a:rPr lang="ru-RU" sz="1600" b="1" spc="20" dirty="0" smtClean="0">
                <a:effectLst/>
                <a:latin typeface="Times New Roman"/>
                <a:ea typeface="+mn-ea"/>
                <a:cs typeface="Times New Roman"/>
              </a:rPr>
              <a:t>я 2022-2024 года</a:t>
            </a:r>
            <a:endParaRPr lang="ru-RU" sz="1600" b="1" dirty="0"/>
          </a:p>
        </p:txBody>
      </p:sp>
      <p:graphicFrame>
        <p:nvGraphicFramePr>
          <p:cNvPr id="4" name="object 5"/>
          <p:cNvGraphicFramePr>
            <a:graphicFrameLocks noGrp="1"/>
          </p:cNvGraphicFramePr>
          <p:nvPr>
            <p:extLst>
              <p:ext uri="{D42A27DB-BD31-4B8C-83A1-F6EECF244321}">
                <p14:modId xmlns:p14="http://schemas.microsoft.com/office/powerpoint/2010/main" val="1845353388"/>
              </p:ext>
            </p:extLst>
          </p:nvPr>
        </p:nvGraphicFramePr>
        <p:xfrm>
          <a:off x="179512" y="899919"/>
          <a:ext cx="8640960" cy="1832627"/>
        </p:xfrm>
        <a:graphic>
          <a:graphicData uri="http://schemas.openxmlformats.org/drawingml/2006/table">
            <a:tbl>
              <a:tblPr firstRow="1" bandRow="1"/>
              <a:tblGrid>
                <a:gridCol w="2587284"/>
                <a:gridCol w="1057785"/>
                <a:gridCol w="933423"/>
                <a:gridCol w="1187036"/>
                <a:gridCol w="844199"/>
                <a:gridCol w="1015617"/>
                <a:gridCol w="1015616"/>
              </a:tblGrid>
              <a:tr h="125771">
                <a:tc gridSpan="7">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1240"/>
                        </a:lnSpc>
                      </a:pPr>
                      <a:r>
                        <a:rPr sz="1200" spc="-15" dirty="0" smtClean="0">
                          <a:solidFill>
                            <a:schemeClr val="tx1"/>
                          </a:solidFill>
                          <a:latin typeface="Times New Roman"/>
                          <a:cs typeface="Times New Roman"/>
                        </a:rPr>
                        <a:t>(</a:t>
                      </a:r>
                      <a:r>
                        <a:rPr lang="ru-RU" sz="1200" spc="-15" dirty="0" smtClean="0">
                          <a:solidFill>
                            <a:schemeClr val="tx1"/>
                          </a:solidFill>
                          <a:latin typeface="Times New Roman"/>
                          <a:cs typeface="Times New Roman"/>
                        </a:rPr>
                        <a:t>тыс.</a:t>
                      </a:r>
                      <a:r>
                        <a:rPr sz="1200" spc="-15" dirty="0" err="1" smtClean="0">
                          <a:solidFill>
                            <a:schemeClr val="tx1"/>
                          </a:solidFill>
                          <a:latin typeface="Times New Roman"/>
                          <a:cs typeface="Times New Roman"/>
                        </a:rPr>
                        <a:t>рублей</a:t>
                      </a:r>
                      <a:r>
                        <a:rPr sz="1200" spc="-15" dirty="0">
                          <a:solidFill>
                            <a:schemeClr val="tx1"/>
                          </a:solidFill>
                          <a:latin typeface="Times New Roman"/>
                          <a:cs typeface="Times New Roman"/>
                        </a:rPr>
                        <a:t>)</a:t>
                      </a:r>
                      <a:endParaRPr sz="1200" dirty="0">
                        <a:solidFill>
                          <a:schemeClr val="tx1"/>
                        </a:solidFill>
                        <a:latin typeface="Times New Roman"/>
                        <a:cs typeface="Times New Roman"/>
                      </a:endParaRPr>
                    </a:p>
                  </a:txBody>
                  <a:tcPr marL="0" marR="0" marT="0" marB="0">
                    <a:lnL>
                      <a:noFill/>
                    </a:lnL>
                    <a:lnR>
                      <a:noFill/>
                    </a:lnR>
                    <a:lnT>
                      <a:noFill/>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348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300" dirty="0">
                        <a:latin typeface="Times New Roman"/>
                        <a:cs typeface="Times New Roman"/>
                      </a:endParaRPr>
                    </a:p>
                    <a:p>
                      <a:pPr algn="ctr">
                        <a:lnSpc>
                          <a:spcPct val="100000"/>
                        </a:lnSpc>
                      </a:pPr>
                      <a:r>
                        <a:rPr lang="ru-RU" sz="1300" dirty="0" smtClean="0">
                          <a:latin typeface="Times New Roman"/>
                          <a:cs typeface="Times New Roman"/>
                        </a:rPr>
                        <a:t>  </a:t>
                      </a:r>
                      <a:r>
                        <a:rPr lang="ru-RU" sz="1100" b="1" dirty="0" smtClean="0">
                          <a:latin typeface="Times New Roman"/>
                          <a:cs typeface="Times New Roman"/>
                        </a:rPr>
                        <a:t>Виды доходов</a:t>
                      </a:r>
                      <a:endParaRPr sz="1100" b="1" dirty="0">
                        <a:latin typeface="Times New Roman"/>
                        <a:cs typeface="Times New Roman"/>
                      </a:endParaRPr>
                    </a:p>
                    <a:p>
                      <a:pPr>
                        <a:lnSpc>
                          <a:spcPct val="100000"/>
                        </a:lnSpc>
                        <a:spcBef>
                          <a:spcPts val="15"/>
                        </a:spcBef>
                      </a:pPr>
                      <a:endParaRPr sz="1600" dirty="0">
                        <a:latin typeface="Times New Roman"/>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00" dirty="0">
                        <a:latin typeface="Times New Roman"/>
                        <a:cs typeface="Times New Roman"/>
                      </a:endParaRPr>
                    </a:p>
                    <a:p>
                      <a:pPr>
                        <a:lnSpc>
                          <a:spcPct val="100000"/>
                        </a:lnSpc>
                        <a:spcBef>
                          <a:spcPts val="15"/>
                        </a:spcBef>
                      </a:pPr>
                      <a:endParaRPr sz="1000" dirty="0">
                        <a:latin typeface="Times New Roman"/>
                        <a:cs typeface="Times New Roman"/>
                      </a:endParaRPr>
                    </a:p>
                    <a:p>
                      <a:pPr marL="26034" marR="20955" algn="ctr">
                        <a:lnSpc>
                          <a:spcPct val="100000"/>
                        </a:lnSpc>
                      </a:pPr>
                      <a:r>
                        <a:rPr sz="1000" b="1" spc="-20" dirty="0">
                          <a:latin typeface="Times New Roman"/>
                          <a:cs typeface="Times New Roman"/>
                        </a:rPr>
                        <a:t>Городской </a:t>
                      </a:r>
                      <a:r>
                        <a:rPr sz="1000" b="1" spc="-15" dirty="0">
                          <a:latin typeface="Times New Roman"/>
                          <a:cs typeface="Times New Roman"/>
                        </a:rPr>
                        <a:t> </a:t>
                      </a:r>
                      <a:r>
                        <a:rPr sz="1000" b="1" spc="-5" dirty="0">
                          <a:latin typeface="Times New Roman"/>
                          <a:cs typeface="Times New Roman"/>
                        </a:rPr>
                        <a:t>округ </a:t>
                      </a:r>
                      <a:r>
                        <a:rPr lang="ru-RU" sz="1000" b="1" spc="0" dirty="0" smtClean="0">
                          <a:latin typeface="Times New Roman"/>
                          <a:cs typeface="Times New Roman"/>
                        </a:rPr>
                        <a:t>Зарайск</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06220" marR="221615" indent="-1280795" algn="ctr">
                        <a:lnSpc>
                          <a:spcPct val="100000"/>
                        </a:lnSpc>
                        <a:spcBef>
                          <a:spcPts val="315"/>
                        </a:spcBef>
                      </a:pPr>
                      <a:r>
                        <a:rPr sz="1000" b="1" dirty="0">
                          <a:latin typeface="Times New Roman"/>
                          <a:cs typeface="Times New Roman"/>
                        </a:rPr>
                        <a:t>В </a:t>
                      </a:r>
                      <a:r>
                        <a:rPr sz="1000" b="1" spc="-5" dirty="0">
                          <a:latin typeface="Times New Roman"/>
                          <a:cs typeface="Times New Roman"/>
                        </a:rPr>
                        <a:t>сравнении </a:t>
                      </a:r>
                      <a:r>
                        <a:rPr sz="1000" b="1" dirty="0">
                          <a:latin typeface="Times New Roman"/>
                          <a:cs typeface="Times New Roman"/>
                        </a:rPr>
                        <a:t>с </a:t>
                      </a:r>
                      <a:r>
                        <a:rPr sz="1000" b="1" spc="-5" dirty="0">
                          <a:latin typeface="Times New Roman"/>
                          <a:cs typeface="Times New Roman"/>
                        </a:rPr>
                        <a:t>другими муниципальными образованиями </a:t>
                      </a:r>
                      <a:r>
                        <a:rPr sz="1000" b="1" spc="-285" dirty="0">
                          <a:latin typeface="Times New Roman"/>
                          <a:cs typeface="Times New Roman"/>
                        </a:rPr>
                        <a:t> </a:t>
                      </a:r>
                      <a:r>
                        <a:rPr sz="1000" b="1" spc="-10" dirty="0" err="1">
                          <a:latin typeface="Times New Roman"/>
                          <a:cs typeface="Times New Roman"/>
                        </a:rPr>
                        <a:t>Московской</a:t>
                      </a:r>
                      <a:r>
                        <a:rPr sz="1000" b="1" spc="-15" dirty="0">
                          <a:latin typeface="Times New Roman"/>
                          <a:cs typeface="Times New Roman"/>
                        </a:rPr>
                        <a:t> </a:t>
                      </a:r>
                      <a:r>
                        <a:rPr sz="1000" b="1" spc="-5" dirty="0" err="1" smtClean="0">
                          <a:latin typeface="Times New Roman"/>
                          <a:cs typeface="Times New Roman"/>
                        </a:rPr>
                        <a:t>области</a:t>
                      </a:r>
                      <a:r>
                        <a:rPr lang="ru-RU" sz="1000" b="1" spc="-5" dirty="0" smtClean="0">
                          <a:latin typeface="Times New Roman"/>
                          <a:cs typeface="Times New Roman"/>
                        </a:rPr>
                        <a:t> 2022 год</a:t>
                      </a:r>
                      <a:endParaRPr sz="1000" dirty="0">
                        <a:latin typeface="Times New Roman"/>
                        <a:cs typeface="Times New Roman"/>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664862">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56515" marR="5016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635" algn="ctr">
                        <a:lnSpc>
                          <a:spcPct val="100000"/>
                        </a:lnSpc>
                      </a:pPr>
                      <a:r>
                        <a:rPr lang="ru-RU" sz="1000" b="1" dirty="0" smtClean="0">
                          <a:latin typeface="Times New Roman"/>
                          <a:cs typeface="Times New Roman"/>
                        </a:rPr>
                        <a:t>Коломна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99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5" dirty="0" smtClean="0">
                          <a:latin typeface="Times New Roman"/>
                          <a:cs typeface="Times New Roman"/>
                        </a:rPr>
                        <a:t>Серебренные</a:t>
                      </a:r>
                      <a:r>
                        <a:rPr lang="ru-RU" sz="1000" b="1" spc="-5" baseline="0" dirty="0" smtClean="0">
                          <a:latin typeface="Times New Roman"/>
                          <a:cs typeface="Times New Roman"/>
                        </a:rPr>
                        <a:t> Пруды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131445">
                        <a:lnSpc>
                          <a:spcPct val="100000"/>
                        </a:lnSpc>
                      </a:pPr>
                      <a:r>
                        <a:rPr lang="ru-RU" sz="1000" b="1" spc="-5" dirty="0" smtClean="0">
                          <a:latin typeface="Times New Roman"/>
                          <a:cs typeface="Times New Roman"/>
                        </a:rPr>
                        <a:t>Кашира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49530" algn="ctr">
                        <a:lnSpc>
                          <a:spcPct val="100000"/>
                        </a:lnSpc>
                      </a:pPr>
                      <a:r>
                        <a:rPr lang="ru-RU" sz="1000" b="1" spc="-15" dirty="0" smtClean="0">
                          <a:latin typeface="Times New Roman"/>
                          <a:cs typeface="Times New Roman"/>
                        </a:rPr>
                        <a:t>Шатура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36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15" dirty="0" err="1" smtClean="0">
                          <a:latin typeface="Times New Roman"/>
                          <a:cs typeface="Times New Roman"/>
                        </a:rPr>
                        <a:t>Луховицы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ct val="100000"/>
                        </a:lnSpc>
                        <a:spcBef>
                          <a:spcPts val="320"/>
                        </a:spcBef>
                      </a:pPr>
                      <a:r>
                        <a:rPr sz="1200" b="1" spc="-10" dirty="0">
                          <a:latin typeface="Times New Roman"/>
                          <a:cs typeface="Times New Roman"/>
                        </a:rPr>
                        <a:t>Всего,</a:t>
                      </a:r>
                      <a:r>
                        <a:rPr sz="1200" b="1" spc="5" dirty="0">
                          <a:latin typeface="Times New Roman"/>
                          <a:cs typeface="Times New Roman"/>
                        </a:rPr>
                        <a:t> </a:t>
                      </a:r>
                      <a:r>
                        <a:rPr sz="1200" b="1" dirty="0">
                          <a:latin typeface="Times New Roman"/>
                          <a:cs typeface="Times New Roman"/>
                        </a:rPr>
                        <a:t>в</a:t>
                      </a:r>
                      <a:r>
                        <a:rPr sz="1200" b="1" spc="-25" dirty="0">
                          <a:latin typeface="Times New Roman"/>
                          <a:cs typeface="Times New Roman"/>
                        </a:rPr>
                        <a:t> </a:t>
                      </a:r>
                      <a:r>
                        <a:rPr sz="1200" b="1" spc="-15" dirty="0">
                          <a:latin typeface="Times New Roman"/>
                          <a:cs typeface="Times New Roman"/>
                        </a:rPr>
                        <a:t>том </a:t>
                      </a:r>
                      <a:r>
                        <a:rPr sz="1200" b="1" spc="-5" dirty="0">
                          <a:latin typeface="Times New Roman"/>
                          <a:cs typeface="Times New Roman"/>
                        </a:rPr>
                        <a:t>числе</a:t>
                      </a:r>
                      <a:endParaRPr sz="12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b="1" dirty="0" smtClean="0">
                          <a:latin typeface="Times New Roman"/>
                          <a:cs typeface="Times New Roman"/>
                        </a:rPr>
                        <a:t>73 919,00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69 165,00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104 310,00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57 930,00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69 375,00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54 430,00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Налоговые</a:t>
                      </a:r>
                      <a:r>
                        <a:rPr sz="1200" spc="-10" dirty="0">
                          <a:latin typeface="Times New Roman"/>
                          <a:cs typeface="Times New Roman"/>
                        </a:rPr>
                        <a:t> </a:t>
                      </a:r>
                      <a:r>
                        <a:rPr sz="1200" dirty="0">
                          <a:latin typeface="Times New Roman"/>
                          <a:cs typeface="Times New Roman"/>
                        </a:rPr>
                        <a:t>и</a:t>
                      </a:r>
                      <a:r>
                        <a:rPr sz="1200" spc="-20" dirty="0">
                          <a:latin typeface="Times New Roman"/>
                          <a:cs typeface="Times New Roman"/>
                        </a:rPr>
                        <a:t> </a:t>
                      </a:r>
                      <a:r>
                        <a:rPr sz="1200" spc="-5" dirty="0">
                          <a:latin typeface="Times New Roman"/>
                          <a:cs typeface="Times New Roman"/>
                        </a:rPr>
                        <a:t>неналоговые</a:t>
                      </a:r>
                      <a:r>
                        <a:rPr sz="1200" spc="-15" dirty="0">
                          <a:latin typeface="Times New Roman"/>
                          <a:cs typeface="Times New Roman"/>
                        </a:rPr>
                        <a:t> </a:t>
                      </a:r>
                      <a:r>
                        <a:rPr sz="1200" spc="-20" dirty="0">
                          <a:latin typeface="Times New Roman"/>
                          <a:cs typeface="Times New Roman"/>
                        </a:rPr>
                        <a:t>доходы</a:t>
                      </a:r>
                      <a:endParaRPr sz="120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8 545,00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12 016,00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9 727,00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14 632,00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8 234,00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11 814,00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Безвозмездные</a:t>
                      </a:r>
                      <a:r>
                        <a:rPr sz="1200" spc="-15" dirty="0">
                          <a:latin typeface="Times New Roman"/>
                          <a:cs typeface="Times New Roman"/>
                        </a:rPr>
                        <a:t> </a:t>
                      </a:r>
                      <a:r>
                        <a:rPr sz="1200" spc="-5" dirty="0">
                          <a:latin typeface="Times New Roman"/>
                          <a:cs typeface="Times New Roman"/>
                        </a:rPr>
                        <a:t>поступления</a:t>
                      </a:r>
                      <a:endParaRPr sz="120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65 374,00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57 149,00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94 583,00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43 298,00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61 141,00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42 616,00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bl>
          </a:graphicData>
        </a:graphic>
      </p:graphicFrame>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6389000"/>
            <a:ext cx="2399602" cy="46900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528793489"/>
              </p:ext>
            </p:extLst>
          </p:nvPr>
        </p:nvGraphicFramePr>
        <p:xfrm>
          <a:off x="179512" y="2880545"/>
          <a:ext cx="8640960" cy="1680227"/>
        </p:xfrm>
        <a:graphic>
          <a:graphicData uri="http://schemas.openxmlformats.org/drawingml/2006/table">
            <a:tbl>
              <a:tblPr firstRow="1" bandRow="1"/>
              <a:tblGrid>
                <a:gridCol w="2587284"/>
                <a:gridCol w="1057785"/>
                <a:gridCol w="933423"/>
                <a:gridCol w="1187036"/>
                <a:gridCol w="844199"/>
                <a:gridCol w="1015617"/>
                <a:gridCol w="1015616"/>
              </a:tblGrid>
              <a:tr h="3348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300" dirty="0">
                        <a:latin typeface="Times New Roman"/>
                        <a:cs typeface="Times New Roman"/>
                      </a:endParaRPr>
                    </a:p>
                    <a:p>
                      <a:pPr algn="ctr">
                        <a:lnSpc>
                          <a:spcPct val="100000"/>
                        </a:lnSpc>
                      </a:pPr>
                      <a:r>
                        <a:rPr lang="ru-RU" sz="1300" dirty="0" smtClean="0">
                          <a:latin typeface="Times New Roman"/>
                          <a:cs typeface="Times New Roman"/>
                        </a:rPr>
                        <a:t>  </a:t>
                      </a:r>
                      <a:r>
                        <a:rPr lang="ru-RU" sz="1100" b="1" dirty="0" smtClean="0">
                          <a:latin typeface="Times New Roman"/>
                          <a:cs typeface="Times New Roman"/>
                        </a:rPr>
                        <a:t>Виды доходов</a:t>
                      </a:r>
                      <a:endParaRPr sz="1100" b="1" dirty="0">
                        <a:latin typeface="Times New Roman"/>
                        <a:cs typeface="Times New Roman"/>
                      </a:endParaRPr>
                    </a:p>
                    <a:p>
                      <a:pPr>
                        <a:lnSpc>
                          <a:spcPct val="100000"/>
                        </a:lnSpc>
                        <a:spcBef>
                          <a:spcPts val="15"/>
                        </a:spcBef>
                      </a:pPr>
                      <a:endParaRPr sz="1600" dirty="0">
                        <a:latin typeface="Times New Roman"/>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00" dirty="0">
                        <a:latin typeface="Times New Roman"/>
                        <a:cs typeface="Times New Roman"/>
                      </a:endParaRPr>
                    </a:p>
                    <a:p>
                      <a:pPr>
                        <a:lnSpc>
                          <a:spcPct val="100000"/>
                        </a:lnSpc>
                        <a:spcBef>
                          <a:spcPts val="15"/>
                        </a:spcBef>
                      </a:pPr>
                      <a:endParaRPr sz="1000" dirty="0">
                        <a:latin typeface="Times New Roman"/>
                        <a:cs typeface="Times New Roman"/>
                      </a:endParaRPr>
                    </a:p>
                    <a:p>
                      <a:pPr marL="26034" marR="20955" algn="ctr">
                        <a:lnSpc>
                          <a:spcPct val="100000"/>
                        </a:lnSpc>
                      </a:pPr>
                      <a:r>
                        <a:rPr sz="1000" b="1" spc="-20" dirty="0">
                          <a:latin typeface="Times New Roman"/>
                          <a:cs typeface="Times New Roman"/>
                        </a:rPr>
                        <a:t>Городской </a:t>
                      </a:r>
                      <a:r>
                        <a:rPr sz="1000" b="1" spc="-15" dirty="0">
                          <a:latin typeface="Times New Roman"/>
                          <a:cs typeface="Times New Roman"/>
                        </a:rPr>
                        <a:t> </a:t>
                      </a:r>
                      <a:r>
                        <a:rPr sz="1000" b="1" spc="-5" dirty="0">
                          <a:latin typeface="Times New Roman"/>
                          <a:cs typeface="Times New Roman"/>
                        </a:rPr>
                        <a:t>округ </a:t>
                      </a:r>
                      <a:r>
                        <a:rPr lang="ru-RU" sz="1000" b="1" spc="0" dirty="0" smtClean="0">
                          <a:latin typeface="Times New Roman"/>
                          <a:cs typeface="Times New Roman"/>
                        </a:rPr>
                        <a:t>Зарайск</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06220" marR="221615" indent="-1280795" algn="ctr">
                        <a:lnSpc>
                          <a:spcPct val="100000"/>
                        </a:lnSpc>
                        <a:spcBef>
                          <a:spcPts val="315"/>
                        </a:spcBef>
                      </a:pPr>
                      <a:r>
                        <a:rPr sz="1000" b="1" dirty="0">
                          <a:latin typeface="Times New Roman"/>
                          <a:cs typeface="Times New Roman"/>
                        </a:rPr>
                        <a:t>В </a:t>
                      </a:r>
                      <a:r>
                        <a:rPr sz="1000" b="1" spc="-5" dirty="0">
                          <a:latin typeface="Times New Roman"/>
                          <a:cs typeface="Times New Roman"/>
                        </a:rPr>
                        <a:t>сравнении </a:t>
                      </a:r>
                      <a:r>
                        <a:rPr sz="1000" b="1" dirty="0">
                          <a:latin typeface="Times New Roman"/>
                          <a:cs typeface="Times New Roman"/>
                        </a:rPr>
                        <a:t>с </a:t>
                      </a:r>
                      <a:r>
                        <a:rPr sz="1000" b="1" spc="-5" dirty="0">
                          <a:latin typeface="Times New Roman"/>
                          <a:cs typeface="Times New Roman"/>
                        </a:rPr>
                        <a:t>другими </a:t>
                      </a:r>
                      <a:r>
                        <a:rPr sz="1000" b="1" spc="-5" dirty="0" err="1">
                          <a:latin typeface="Times New Roman"/>
                          <a:cs typeface="Times New Roman"/>
                        </a:rPr>
                        <a:t>муниципальными</a:t>
                      </a:r>
                      <a:r>
                        <a:rPr sz="1000" b="1" spc="-5" dirty="0">
                          <a:latin typeface="Times New Roman"/>
                          <a:cs typeface="Times New Roman"/>
                        </a:rPr>
                        <a:t> </a:t>
                      </a:r>
                      <a:r>
                        <a:rPr sz="1000" b="1" spc="-5" dirty="0" smtClean="0">
                          <a:latin typeface="Times New Roman"/>
                          <a:cs typeface="Times New Roman"/>
                        </a:rPr>
                        <a:t>образованиями </a:t>
                      </a:r>
                      <a:r>
                        <a:rPr sz="1000" b="1" spc="-285" dirty="0" smtClean="0">
                          <a:latin typeface="Times New Roman"/>
                          <a:cs typeface="Times New Roman"/>
                        </a:rPr>
                        <a:t> </a:t>
                      </a:r>
                      <a:r>
                        <a:rPr sz="1000" b="1" spc="-10" dirty="0">
                          <a:latin typeface="Times New Roman"/>
                          <a:cs typeface="Times New Roman"/>
                        </a:rPr>
                        <a:t>Московской</a:t>
                      </a:r>
                      <a:r>
                        <a:rPr sz="1000" b="1" spc="-15" dirty="0">
                          <a:latin typeface="Times New Roman"/>
                          <a:cs typeface="Times New Roman"/>
                        </a:rPr>
                        <a:t> </a:t>
                      </a:r>
                      <a:r>
                        <a:rPr sz="1000" b="1" spc="-5" dirty="0" err="1" smtClean="0">
                          <a:latin typeface="Times New Roman"/>
                          <a:cs typeface="Times New Roman"/>
                        </a:rPr>
                        <a:t>области</a:t>
                      </a:r>
                      <a:r>
                        <a:rPr lang="ru-RU" sz="1000" b="1" spc="-5" dirty="0" smtClean="0">
                          <a:latin typeface="Times New Roman"/>
                          <a:cs typeface="Times New Roman"/>
                        </a:rPr>
                        <a:t> 2023 год</a:t>
                      </a:r>
                      <a:endParaRPr sz="1000" dirty="0">
                        <a:latin typeface="Times New Roman"/>
                        <a:cs typeface="Times New Roman"/>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664862">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56515" marR="5016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635" algn="ctr">
                        <a:lnSpc>
                          <a:spcPct val="100000"/>
                        </a:lnSpc>
                      </a:pPr>
                      <a:r>
                        <a:rPr lang="ru-RU" sz="1000" b="1" dirty="0" smtClean="0">
                          <a:latin typeface="Times New Roman"/>
                          <a:cs typeface="Times New Roman"/>
                        </a:rPr>
                        <a:t>Коломна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99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5" dirty="0" smtClean="0">
                          <a:latin typeface="Times New Roman"/>
                          <a:cs typeface="Times New Roman"/>
                        </a:rPr>
                        <a:t>Серебренные</a:t>
                      </a:r>
                      <a:r>
                        <a:rPr lang="ru-RU" sz="1000" b="1" spc="-5" baseline="0" dirty="0" smtClean="0">
                          <a:latin typeface="Times New Roman"/>
                          <a:cs typeface="Times New Roman"/>
                        </a:rPr>
                        <a:t> Пруды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131445">
                        <a:lnSpc>
                          <a:spcPct val="100000"/>
                        </a:lnSpc>
                      </a:pPr>
                      <a:r>
                        <a:rPr lang="ru-RU" sz="1000" b="1" spc="-5" dirty="0" smtClean="0">
                          <a:latin typeface="Times New Roman"/>
                          <a:cs typeface="Times New Roman"/>
                        </a:rPr>
                        <a:t>Кашира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49530" algn="ctr">
                        <a:lnSpc>
                          <a:spcPct val="100000"/>
                        </a:lnSpc>
                      </a:pPr>
                      <a:r>
                        <a:rPr lang="ru-RU" sz="1000" b="1" spc="-15" dirty="0" smtClean="0">
                          <a:latin typeface="Times New Roman"/>
                          <a:cs typeface="Times New Roman"/>
                        </a:rPr>
                        <a:t>Шатура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36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15" dirty="0" err="1" smtClean="0">
                          <a:latin typeface="Times New Roman"/>
                          <a:cs typeface="Times New Roman"/>
                        </a:rPr>
                        <a:t>Луховицы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ct val="100000"/>
                        </a:lnSpc>
                        <a:spcBef>
                          <a:spcPts val="320"/>
                        </a:spcBef>
                      </a:pPr>
                      <a:r>
                        <a:rPr sz="1200" b="1" spc="-10" dirty="0">
                          <a:latin typeface="Times New Roman"/>
                          <a:cs typeface="Times New Roman"/>
                        </a:rPr>
                        <a:t>Всего,</a:t>
                      </a:r>
                      <a:r>
                        <a:rPr sz="1200" b="1" spc="5" dirty="0">
                          <a:latin typeface="Times New Roman"/>
                          <a:cs typeface="Times New Roman"/>
                        </a:rPr>
                        <a:t> </a:t>
                      </a:r>
                      <a:r>
                        <a:rPr sz="1200" b="1" dirty="0">
                          <a:latin typeface="Times New Roman"/>
                          <a:cs typeface="Times New Roman"/>
                        </a:rPr>
                        <a:t>в</a:t>
                      </a:r>
                      <a:r>
                        <a:rPr sz="1200" b="1" spc="-25" dirty="0">
                          <a:latin typeface="Times New Roman"/>
                          <a:cs typeface="Times New Roman"/>
                        </a:rPr>
                        <a:t> </a:t>
                      </a:r>
                      <a:r>
                        <a:rPr sz="1200" b="1" spc="-15" dirty="0">
                          <a:latin typeface="Times New Roman"/>
                          <a:cs typeface="Times New Roman"/>
                        </a:rPr>
                        <a:t>том </a:t>
                      </a:r>
                      <a:r>
                        <a:rPr sz="1200" b="1" spc="-5" dirty="0">
                          <a:latin typeface="Times New Roman"/>
                          <a:cs typeface="Times New Roman"/>
                        </a:rPr>
                        <a:t>числе</a:t>
                      </a:r>
                      <a:endParaRPr sz="12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b="1" dirty="0" smtClean="0">
                          <a:latin typeface="Times New Roman"/>
                          <a:cs typeface="Times New Roman"/>
                        </a:rPr>
                        <a:t>82 751,00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62 075,00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75</a:t>
                      </a:r>
                      <a:r>
                        <a:rPr lang="ru-RU" sz="1000" b="1" baseline="0" dirty="0" smtClean="0">
                          <a:latin typeface="Times New Roman"/>
                          <a:cs typeface="Times New Roman"/>
                        </a:rPr>
                        <a:t> 048,00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58 668,00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88 380,00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59 449,00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Налоговые</a:t>
                      </a:r>
                      <a:r>
                        <a:rPr sz="1200" spc="-10" dirty="0">
                          <a:latin typeface="Times New Roman"/>
                          <a:cs typeface="Times New Roman"/>
                        </a:rPr>
                        <a:t> </a:t>
                      </a:r>
                      <a:r>
                        <a:rPr sz="1200" dirty="0">
                          <a:latin typeface="Times New Roman"/>
                          <a:cs typeface="Times New Roman"/>
                        </a:rPr>
                        <a:t>и</a:t>
                      </a:r>
                      <a:r>
                        <a:rPr sz="1200" spc="-20" dirty="0">
                          <a:latin typeface="Times New Roman"/>
                          <a:cs typeface="Times New Roman"/>
                        </a:rPr>
                        <a:t> </a:t>
                      </a:r>
                      <a:r>
                        <a:rPr sz="1200" spc="-5" dirty="0">
                          <a:latin typeface="Times New Roman"/>
                          <a:cs typeface="Times New Roman"/>
                        </a:rPr>
                        <a:t>неналоговые</a:t>
                      </a:r>
                      <a:r>
                        <a:rPr sz="1200" spc="-15" dirty="0">
                          <a:latin typeface="Times New Roman"/>
                          <a:cs typeface="Times New Roman"/>
                        </a:rPr>
                        <a:t> </a:t>
                      </a:r>
                      <a:r>
                        <a:rPr sz="1200" spc="-20" dirty="0">
                          <a:latin typeface="Times New Roman"/>
                          <a:cs typeface="Times New Roman"/>
                        </a:rPr>
                        <a:t>доходы</a:t>
                      </a:r>
                      <a:endParaRPr sz="120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8 095,00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12 728,00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1 006,00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15 890,00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8 842,00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12 378,00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Безвозмездные</a:t>
                      </a:r>
                      <a:r>
                        <a:rPr sz="1200" spc="-15" dirty="0">
                          <a:latin typeface="Times New Roman"/>
                          <a:cs typeface="Times New Roman"/>
                        </a:rPr>
                        <a:t> </a:t>
                      </a:r>
                      <a:r>
                        <a:rPr sz="1200" spc="-5" dirty="0">
                          <a:latin typeface="Times New Roman"/>
                          <a:cs typeface="Times New Roman"/>
                        </a:rPr>
                        <a:t>поступления</a:t>
                      </a:r>
                      <a:endParaRPr sz="120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73 846,00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49 347,00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74 042,00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42 778,00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79 538,00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47</a:t>
                      </a:r>
                      <a:r>
                        <a:rPr lang="ru-RU" sz="1000" baseline="0" dirty="0" smtClean="0">
                          <a:latin typeface="Times New Roman"/>
                          <a:cs typeface="Times New Roman"/>
                        </a:rPr>
                        <a:t> 071,00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497917078"/>
              </p:ext>
            </p:extLst>
          </p:nvPr>
        </p:nvGraphicFramePr>
        <p:xfrm>
          <a:off x="193390" y="4665431"/>
          <a:ext cx="8640960" cy="1680227"/>
        </p:xfrm>
        <a:graphic>
          <a:graphicData uri="http://schemas.openxmlformats.org/drawingml/2006/table">
            <a:tbl>
              <a:tblPr firstRow="1" bandRow="1"/>
              <a:tblGrid>
                <a:gridCol w="2587284"/>
                <a:gridCol w="1057785"/>
                <a:gridCol w="933423"/>
                <a:gridCol w="1187036"/>
                <a:gridCol w="844199"/>
                <a:gridCol w="1015617"/>
                <a:gridCol w="1015616"/>
              </a:tblGrid>
              <a:tr h="3348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300" dirty="0">
                        <a:latin typeface="Times New Roman"/>
                        <a:cs typeface="Times New Roman"/>
                      </a:endParaRPr>
                    </a:p>
                    <a:p>
                      <a:pPr algn="ctr">
                        <a:lnSpc>
                          <a:spcPct val="100000"/>
                        </a:lnSpc>
                      </a:pPr>
                      <a:r>
                        <a:rPr lang="ru-RU" sz="1300" dirty="0" smtClean="0">
                          <a:latin typeface="Times New Roman"/>
                          <a:cs typeface="Times New Roman"/>
                        </a:rPr>
                        <a:t>  </a:t>
                      </a:r>
                      <a:r>
                        <a:rPr lang="ru-RU" sz="1100" b="1" dirty="0" smtClean="0">
                          <a:latin typeface="Times New Roman"/>
                          <a:cs typeface="Times New Roman"/>
                        </a:rPr>
                        <a:t>Виды доходов</a:t>
                      </a:r>
                      <a:endParaRPr sz="1100" b="1" dirty="0">
                        <a:latin typeface="Times New Roman"/>
                        <a:cs typeface="Times New Roman"/>
                      </a:endParaRPr>
                    </a:p>
                    <a:p>
                      <a:pPr>
                        <a:lnSpc>
                          <a:spcPct val="100000"/>
                        </a:lnSpc>
                        <a:spcBef>
                          <a:spcPts val="15"/>
                        </a:spcBef>
                      </a:pPr>
                      <a:endParaRPr sz="1600" dirty="0">
                        <a:latin typeface="Times New Roman"/>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00" dirty="0">
                        <a:latin typeface="Times New Roman"/>
                        <a:cs typeface="Times New Roman"/>
                      </a:endParaRPr>
                    </a:p>
                    <a:p>
                      <a:pPr>
                        <a:lnSpc>
                          <a:spcPct val="100000"/>
                        </a:lnSpc>
                        <a:spcBef>
                          <a:spcPts val="15"/>
                        </a:spcBef>
                      </a:pPr>
                      <a:endParaRPr sz="1000" dirty="0">
                        <a:latin typeface="Times New Roman"/>
                        <a:cs typeface="Times New Roman"/>
                      </a:endParaRPr>
                    </a:p>
                    <a:p>
                      <a:pPr marL="26034" marR="20955" algn="ctr">
                        <a:lnSpc>
                          <a:spcPct val="100000"/>
                        </a:lnSpc>
                      </a:pPr>
                      <a:r>
                        <a:rPr sz="1000" b="1" spc="-20" dirty="0">
                          <a:latin typeface="Times New Roman"/>
                          <a:cs typeface="Times New Roman"/>
                        </a:rPr>
                        <a:t>Городской </a:t>
                      </a:r>
                      <a:r>
                        <a:rPr sz="1000" b="1" spc="-15" dirty="0">
                          <a:latin typeface="Times New Roman"/>
                          <a:cs typeface="Times New Roman"/>
                        </a:rPr>
                        <a:t> </a:t>
                      </a:r>
                      <a:r>
                        <a:rPr sz="1000" b="1" spc="-5" dirty="0">
                          <a:latin typeface="Times New Roman"/>
                          <a:cs typeface="Times New Roman"/>
                        </a:rPr>
                        <a:t>округ </a:t>
                      </a:r>
                      <a:r>
                        <a:rPr lang="ru-RU" sz="1000" b="1" spc="0" dirty="0" smtClean="0">
                          <a:latin typeface="Times New Roman"/>
                          <a:cs typeface="Times New Roman"/>
                        </a:rPr>
                        <a:t>Зарайск</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06220" marR="221615" indent="-1280795" algn="ctr">
                        <a:lnSpc>
                          <a:spcPct val="100000"/>
                        </a:lnSpc>
                        <a:spcBef>
                          <a:spcPts val="315"/>
                        </a:spcBef>
                      </a:pPr>
                      <a:r>
                        <a:rPr sz="1000" b="1" dirty="0">
                          <a:latin typeface="Times New Roman"/>
                          <a:cs typeface="Times New Roman"/>
                        </a:rPr>
                        <a:t>В </a:t>
                      </a:r>
                      <a:r>
                        <a:rPr sz="1000" b="1" spc="-5" dirty="0">
                          <a:latin typeface="Times New Roman"/>
                          <a:cs typeface="Times New Roman"/>
                        </a:rPr>
                        <a:t>сравнении </a:t>
                      </a:r>
                      <a:r>
                        <a:rPr sz="1000" b="1" dirty="0">
                          <a:latin typeface="Times New Roman"/>
                          <a:cs typeface="Times New Roman"/>
                        </a:rPr>
                        <a:t>с </a:t>
                      </a:r>
                      <a:r>
                        <a:rPr sz="1000" b="1" spc="-5" dirty="0">
                          <a:latin typeface="Times New Roman"/>
                          <a:cs typeface="Times New Roman"/>
                        </a:rPr>
                        <a:t>другими муниципальными образованиями </a:t>
                      </a:r>
                      <a:r>
                        <a:rPr sz="1000" b="1" spc="-285" dirty="0">
                          <a:latin typeface="Times New Roman"/>
                          <a:cs typeface="Times New Roman"/>
                        </a:rPr>
                        <a:t> </a:t>
                      </a:r>
                      <a:r>
                        <a:rPr sz="1000" b="1" spc="-10" dirty="0" err="1">
                          <a:latin typeface="Times New Roman"/>
                          <a:cs typeface="Times New Roman"/>
                        </a:rPr>
                        <a:t>Московской</a:t>
                      </a:r>
                      <a:r>
                        <a:rPr sz="1000" b="1" spc="-15" dirty="0">
                          <a:latin typeface="Times New Roman"/>
                          <a:cs typeface="Times New Roman"/>
                        </a:rPr>
                        <a:t> </a:t>
                      </a:r>
                      <a:r>
                        <a:rPr sz="1000" b="1" spc="-5" dirty="0" err="1" smtClean="0">
                          <a:latin typeface="Times New Roman"/>
                          <a:cs typeface="Times New Roman"/>
                        </a:rPr>
                        <a:t>области</a:t>
                      </a:r>
                      <a:r>
                        <a:rPr lang="ru-RU" sz="1000" b="1" spc="-5" dirty="0" smtClean="0">
                          <a:latin typeface="Times New Roman"/>
                          <a:cs typeface="Times New Roman"/>
                        </a:rPr>
                        <a:t> 2024 год</a:t>
                      </a:r>
                      <a:endParaRPr sz="1000" dirty="0">
                        <a:latin typeface="Times New Roman"/>
                        <a:cs typeface="Times New Roman"/>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664862">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56515" marR="5016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635" algn="ctr">
                        <a:lnSpc>
                          <a:spcPct val="100000"/>
                        </a:lnSpc>
                      </a:pPr>
                      <a:r>
                        <a:rPr lang="ru-RU" sz="1000" b="1" dirty="0" smtClean="0">
                          <a:latin typeface="Times New Roman"/>
                          <a:cs typeface="Times New Roman"/>
                        </a:rPr>
                        <a:t>Коломна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99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5" dirty="0" smtClean="0">
                          <a:latin typeface="Times New Roman"/>
                          <a:cs typeface="Times New Roman"/>
                        </a:rPr>
                        <a:t>Серебренные</a:t>
                      </a:r>
                      <a:r>
                        <a:rPr lang="ru-RU" sz="1000" b="1" spc="-5" baseline="0" dirty="0" smtClean="0">
                          <a:latin typeface="Times New Roman"/>
                          <a:cs typeface="Times New Roman"/>
                        </a:rPr>
                        <a:t> Пруды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131445">
                        <a:lnSpc>
                          <a:spcPct val="100000"/>
                        </a:lnSpc>
                      </a:pPr>
                      <a:r>
                        <a:rPr lang="ru-RU" sz="1000" b="1" spc="-5" dirty="0" smtClean="0">
                          <a:latin typeface="Times New Roman"/>
                          <a:cs typeface="Times New Roman"/>
                        </a:rPr>
                        <a:t>Кашира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49530" algn="ctr">
                        <a:lnSpc>
                          <a:spcPct val="100000"/>
                        </a:lnSpc>
                      </a:pPr>
                      <a:r>
                        <a:rPr lang="ru-RU" sz="1000" b="1" spc="-15" dirty="0" smtClean="0">
                          <a:latin typeface="Times New Roman"/>
                          <a:cs typeface="Times New Roman"/>
                        </a:rPr>
                        <a:t>Шатура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36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15" dirty="0" err="1" smtClean="0">
                          <a:latin typeface="Times New Roman"/>
                          <a:cs typeface="Times New Roman"/>
                        </a:rPr>
                        <a:t>Луховицы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ct val="100000"/>
                        </a:lnSpc>
                        <a:spcBef>
                          <a:spcPts val="320"/>
                        </a:spcBef>
                      </a:pPr>
                      <a:r>
                        <a:rPr sz="1200" b="1" spc="-10" dirty="0">
                          <a:solidFill>
                            <a:schemeClr val="bg1"/>
                          </a:solidFill>
                          <a:latin typeface="Times New Roman"/>
                          <a:cs typeface="Times New Roman"/>
                        </a:rPr>
                        <a:t>Всего,</a:t>
                      </a:r>
                      <a:r>
                        <a:rPr sz="1200" b="1" spc="5" dirty="0">
                          <a:solidFill>
                            <a:schemeClr val="bg1"/>
                          </a:solidFill>
                          <a:latin typeface="Times New Roman"/>
                          <a:cs typeface="Times New Roman"/>
                        </a:rPr>
                        <a:t> </a:t>
                      </a:r>
                      <a:r>
                        <a:rPr sz="1200" b="1" dirty="0">
                          <a:solidFill>
                            <a:schemeClr val="bg1"/>
                          </a:solidFill>
                          <a:latin typeface="Times New Roman"/>
                          <a:cs typeface="Times New Roman"/>
                        </a:rPr>
                        <a:t>в</a:t>
                      </a:r>
                      <a:r>
                        <a:rPr sz="1200" b="1" spc="-25" dirty="0">
                          <a:solidFill>
                            <a:schemeClr val="bg1"/>
                          </a:solidFill>
                          <a:latin typeface="Times New Roman"/>
                          <a:cs typeface="Times New Roman"/>
                        </a:rPr>
                        <a:t> </a:t>
                      </a:r>
                      <a:r>
                        <a:rPr sz="1200" b="1" spc="-15" dirty="0">
                          <a:latin typeface="Times New Roman"/>
                          <a:cs typeface="Times New Roman"/>
                        </a:rPr>
                        <a:t>том </a:t>
                      </a:r>
                      <a:r>
                        <a:rPr sz="1200" b="1" spc="-5" dirty="0">
                          <a:latin typeface="Times New Roman"/>
                          <a:cs typeface="Times New Roman"/>
                        </a:rPr>
                        <a:t>числе</a:t>
                      </a:r>
                      <a:endParaRPr sz="12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b="1" dirty="0" smtClean="0">
                          <a:latin typeface="Times New Roman"/>
                          <a:cs typeface="Times New Roman"/>
                        </a:rPr>
                        <a:t>78 772,00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56 350,00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95</a:t>
                      </a:r>
                      <a:r>
                        <a:rPr lang="ru-RU" sz="1000" b="1" baseline="0" dirty="0" smtClean="0">
                          <a:latin typeface="Times New Roman"/>
                          <a:cs typeface="Times New Roman"/>
                        </a:rPr>
                        <a:t> 200,00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51 141,00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89 170,00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53 068,00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Налоговые</a:t>
                      </a:r>
                      <a:r>
                        <a:rPr sz="1200" spc="-10" dirty="0">
                          <a:latin typeface="Times New Roman"/>
                          <a:cs typeface="Times New Roman"/>
                        </a:rPr>
                        <a:t> </a:t>
                      </a:r>
                      <a:r>
                        <a:rPr sz="1200" dirty="0">
                          <a:latin typeface="Times New Roman"/>
                          <a:cs typeface="Times New Roman"/>
                        </a:rPr>
                        <a:t>и</a:t>
                      </a:r>
                      <a:r>
                        <a:rPr sz="1200" spc="-20" dirty="0">
                          <a:latin typeface="Times New Roman"/>
                          <a:cs typeface="Times New Roman"/>
                        </a:rPr>
                        <a:t> </a:t>
                      </a:r>
                      <a:r>
                        <a:rPr sz="1200" spc="-5" dirty="0">
                          <a:latin typeface="Times New Roman"/>
                          <a:cs typeface="Times New Roman"/>
                        </a:rPr>
                        <a:t>неналоговые</a:t>
                      </a:r>
                      <a:r>
                        <a:rPr sz="1200" spc="-15" dirty="0">
                          <a:latin typeface="Times New Roman"/>
                          <a:cs typeface="Times New Roman"/>
                        </a:rPr>
                        <a:t> </a:t>
                      </a:r>
                      <a:r>
                        <a:rPr sz="1200" spc="-20" dirty="0">
                          <a:latin typeface="Times New Roman"/>
                          <a:cs typeface="Times New Roman"/>
                        </a:rPr>
                        <a:t>доходы</a:t>
                      </a:r>
                      <a:endParaRPr sz="12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9 431,00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13 557,00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10 557,00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17 363,00 </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9 632,00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13 030,00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Безвозмездные</a:t>
                      </a:r>
                      <a:r>
                        <a:rPr sz="1200" spc="-15" dirty="0">
                          <a:latin typeface="Times New Roman"/>
                          <a:cs typeface="Times New Roman"/>
                        </a:rPr>
                        <a:t> </a:t>
                      </a:r>
                      <a:r>
                        <a:rPr sz="1200" spc="-5" dirty="0">
                          <a:latin typeface="Times New Roman"/>
                          <a:cs typeface="Times New Roman"/>
                        </a:rPr>
                        <a:t>поступления</a:t>
                      </a:r>
                      <a:endParaRPr sz="120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69 341,00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42 793,00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84 643,00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33 778,00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79 538,00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40 038,00</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1981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856984" cy="1224136"/>
          </a:xfrm>
        </p:spPr>
        <p:txBody>
          <a:bodyPr>
            <a:normAutofit fontScale="90000"/>
          </a:bodyPr>
          <a:lstStyle/>
          <a:p>
            <a:pPr lvl="0">
              <a:spcBef>
                <a:spcPts val="100"/>
              </a:spcBef>
            </a:pPr>
            <a:r>
              <a:rPr lang="ru-RU" sz="2700" b="1" spc="-10" dirty="0" smtClean="0">
                <a:effectLst/>
                <a:latin typeface="Times New Roman"/>
                <a:ea typeface="+mn-ea"/>
                <a:cs typeface="Times New Roman"/>
              </a:rPr>
              <a:t/>
            </a:r>
            <a:br>
              <a:rPr lang="ru-RU" sz="2700" b="1" spc="-10" dirty="0" smtClean="0">
                <a:effectLst/>
                <a:latin typeface="Times New Roman"/>
                <a:ea typeface="+mn-ea"/>
                <a:cs typeface="Times New Roman"/>
              </a:rPr>
            </a:br>
            <a:r>
              <a:rPr lang="ru-RU" sz="2700" b="1" spc="-10" dirty="0" smtClean="0">
                <a:effectLst/>
                <a:latin typeface="Times New Roman"/>
                <a:ea typeface="+mn-ea"/>
                <a:cs typeface="Times New Roman"/>
              </a:rPr>
              <a:t>Перечень</a:t>
            </a:r>
            <a:r>
              <a:rPr lang="ru-RU" sz="2700" b="1" spc="-15" dirty="0" smtClean="0">
                <a:effectLst/>
                <a:latin typeface="Times New Roman"/>
                <a:ea typeface="+mn-ea"/>
                <a:cs typeface="Times New Roman"/>
              </a:rPr>
              <a:t> </a:t>
            </a:r>
            <a:r>
              <a:rPr lang="ru-RU" sz="2700" b="1" spc="-15" dirty="0">
                <a:effectLst/>
                <a:latin typeface="Times New Roman"/>
                <a:ea typeface="+mn-ea"/>
                <a:cs typeface="Times New Roman"/>
              </a:rPr>
              <a:t>налоговых</a:t>
            </a:r>
            <a:r>
              <a:rPr lang="ru-RU" sz="2700" b="1" spc="10" dirty="0">
                <a:effectLst/>
                <a:latin typeface="Times New Roman"/>
                <a:ea typeface="+mn-ea"/>
                <a:cs typeface="Times New Roman"/>
              </a:rPr>
              <a:t> </a:t>
            </a:r>
            <a:r>
              <a:rPr lang="ru-RU" sz="2700" b="1" spc="-20" dirty="0">
                <a:effectLst/>
                <a:latin typeface="Times New Roman"/>
                <a:ea typeface="+mn-ea"/>
                <a:cs typeface="Times New Roman"/>
              </a:rPr>
              <a:t>льгот</a:t>
            </a:r>
            <a:r>
              <a:rPr lang="ru-RU" sz="2700" b="1" spc="-5" dirty="0">
                <a:effectLst/>
                <a:latin typeface="Times New Roman"/>
                <a:ea typeface="+mn-ea"/>
                <a:cs typeface="Times New Roman"/>
              </a:rPr>
              <a:t> </a:t>
            </a:r>
            <a:r>
              <a:rPr lang="ru-RU" sz="2700" b="1" dirty="0">
                <a:effectLst/>
                <a:latin typeface="Times New Roman"/>
                <a:ea typeface="+mn-ea"/>
                <a:cs typeface="Times New Roman"/>
              </a:rPr>
              <a:t>и</a:t>
            </a:r>
            <a:r>
              <a:rPr lang="ru-RU" sz="2700" b="1" spc="-5" dirty="0">
                <a:effectLst/>
                <a:latin typeface="Times New Roman"/>
                <a:ea typeface="+mn-ea"/>
                <a:cs typeface="Times New Roman"/>
              </a:rPr>
              <a:t> ставок</a:t>
            </a:r>
            <a:r>
              <a:rPr lang="ru-RU" sz="2700" b="1" dirty="0">
                <a:effectLst/>
                <a:latin typeface="Times New Roman"/>
                <a:ea typeface="+mn-ea"/>
                <a:cs typeface="Times New Roman"/>
              </a:rPr>
              <a:t> </a:t>
            </a:r>
            <a:r>
              <a:rPr lang="ru-RU" sz="2700" b="1" spc="-5" dirty="0">
                <a:effectLst/>
                <a:latin typeface="Times New Roman"/>
                <a:ea typeface="+mn-ea"/>
                <a:cs typeface="Times New Roman"/>
              </a:rPr>
              <a:t>по </a:t>
            </a:r>
            <a:r>
              <a:rPr lang="ru-RU" sz="2700" b="1" dirty="0">
                <a:effectLst/>
                <a:latin typeface="Times New Roman"/>
                <a:ea typeface="+mn-ea"/>
                <a:cs typeface="Times New Roman"/>
              </a:rPr>
              <a:t>местным</a:t>
            </a:r>
            <a:br>
              <a:rPr lang="ru-RU" sz="2700" b="1" dirty="0">
                <a:effectLst/>
                <a:latin typeface="Times New Roman"/>
                <a:ea typeface="+mn-ea"/>
                <a:cs typeface="Times New Roman"/>
              </a:rPr>
            </a:br>
            <a:r>
              <a:rPr lang="ru-RU" sz="2700" b="1" spc="-5" dirty="0">
                <a:effectLst/>
                <a:latin typeface="Times New Roman"/>
                <a:ea typeface="+mn-ea"/>
                <a:cs typeface="Times New Roman"/>
              </a:rPr>
              <a:t>налогам</a:t>
            </a:r>
            <a:r>
              <a:rPr lang="ru-RU" sz="2700" b="1" spc="-15" dirty="0">
                <a:effectLst/>
                <a:latin typeface="Times New Roman"/>
                <a:ea typeface="+mn-ea"/>
                <a:cs typeface="Times New Roman"/>
              </a:rPr>
              <a:t> </a:t>
            </a:r>
            <a:r>
              <a:rPr lang="ru-RU" sz="2700" b="1" dirty="0">
                <a:effectLst/>
                <a:latin typeface="Times New Roman"/>
                <a:ea typeface="+mn-ea"/>
                <a:cs typeface="Times New Roman"/>
              </a:rPr>
              <a:t>в</a:t>
            </a:r>
            <a:r>
              <a:rPr lang="ru-RU" sz="2700" b="1" spc="-15" dirty="0">
                <a:effectLst/>
                <a:latin typeface="Times New Roman"/>
                <a:ea typeface="+mn-ea"/>
                <a:cs typeface="Times New Roman"/>
              </a:rPr>
              <a:t> </a:t>
            </a:r>
            <a:r>
              <a:rPr lang="ru-RU" sz="2700" b="1" dirty="0" smtClean="0">
                <a:effectLst/>
                <a:latin typeface="Times New Roman"/>
                <a:ea typeface="+mn-ea"/>
                <a:cs typeface="Times New Roman"/>
              </a:rPr>
              <a:t>2021-2024</a:t>
            </a:r>
            <a:r>
              <a:rPr lang="ru-RU" sz="2700" b="1" spc="-25" dirty="0" smtClean="0">
                <a:effectLst/>
                <a:latin typeface="Times New Roman"/>
                <a:ea typeface="+mn-ea"/>
                <a:cs typeface="Times New Roman"/>
              </a:rPr>
              <a:t> </a:t>
            </a:r>
            <a:r>
              <a:rPr lang="ru-RU" sz="2700" b="1" spc="-20" dirty="0">
                <a:effectLst/>
                <a:latin typeface="Times New Roman"/>
                <a:ea typeface="+mn-ea"/>
                <a:cs typeface="Times New Roman"/>
              </a:rPr>
              <a:t>годах</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object 5"/>
          <p:cNvGraphicFramePr>
            <a:graphicFrameLocks noGrp="1"/>
          </p:cNvGraphicFramePr>
          <p:nvPr>
            <p:extLst>
              <p:ext uri="{D42A27DB-BD31-4B8C-83A1-F6EECF244321}">
                <p14:modId xmlns:p14="http://schemas.microsoft.com/office/powerpoint/2010/main" val="3155034069"/>
              </p:ext>
            </p:extLst>
          </p:nvPr>
        </p:nvGraphicFramePr>
        <p:xfrm>
          <a:off x="107504" y="836713"/>
          <a:ext cx="8874732" cy="5974806"/>
        </p:xfrm>
        <a:graphic>
          <a:graphicData uri="http://schemas.openxmlformats.org/drawingml/2006/table">
            <a:tbl>
              <a:tblPr firstRow="1" bandRow="1"/>
              <a:tblGrid>
                <a:gridCol w="849727"/>
                <a:gridCol w="1458869"/>
                <a:gridCol w="3213406"/>
                <a:gridCol w="3352730"/>
              </a:tblGrid>
              <a:tr h="2719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5580" marR="60325" indent="-131445">
                        <a:lnSpc>
                          <a:spcPts val="1200"/>
                        </a:lnSpc>
                      </a:pPr>
                      <a:r>
                        <a:rPr sz="1000" b="1" dirty="0">
                          <a:latin typeface="Times New Roman"/>
                          <a:cs typeface="Times New Roman"/>
                        </a:rPr>
                        <a:t>Н</a:t>
                      </a:r>
                      <a:r>
                        <a:rPr sz="1000" b="1" spc="5" dirty="0">
                          <a:latin typeface="Times New Roman"/>
                          <a:cs typeface="Times New Roman"/>
                        </a:rPr>
                        <a:t>а</a:t>
                      </a:r>
                      <a:r>
                        <a:rPr sz="1000" b="1" dirty="0">
                          <a:latin typeface="Times New Roman"/>
                          <a:cs typeface="Times New Roman"/>
                        </a:rPr>
                        <a:t>л</a:t>
                      </a:r>
                      <a:r>
                        <a:rPr sz="1000" b="1" spc="5" dirty="0">
                          <a:latin typeface="Times New Roman"/>
                          <a:cs typeface="Times New Roman"/>
                        </a:rPr>
                        <a:t>о</a:t>
                      </a:r>
                      <a:r>
                        <a:rPr sz="1000" b="1" dirty="0">
                          <a:latin typeface="Times New Roman"/>
                          <a:cs typeface="Times New Roman"/>
                        </a:rPr>
                        <a:t>г</a:t>
                      </a:r>
                      <a:r>
                        <a:rPr sz="1000" b="1" spc="5" dirty="0">
                          <a:latin typeface="Times New Roman"/>
                          <a:cs typeface="Times New Roman"/>
                        </a:rPr>
                        <a:t>о</a:t>
                      </a:r>
                      <a:r>
                        <a:rPr sz="1000" b="1" dirty="0">
                          <a:latin typeface="Times New Roman"/>
                          <a:cs typeface="Times New Roman"/>
                        </a:rPr>
                        <a:t>вый  </a:t>
                      </a:r>
                      <a:r>
                        <a:rPr sz="1000" b="1" spc="-5" dirty="0">
                          <a:latin typeface="Times New Roman"/>
                          <a:cs typeface="Times New Roman"/>
                        </a:rPr>
                        <a:t>период</a:t>
                      </a:r>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DAE2F3"/>
                    </a:solidFill>
                  </a:tcPr>
                </a:tc>
                <a:tc>
                  <a:txBody>
                    <a:bodyPr/>
                    <a:lstStyle/>
                    <a:p>
                      <a:pPr marL="83185" algn="ctr">
                        <a:lnSpc>
                          <a:spcPct val="100000"/>
                        </a:lnSpc>
                        <a:spcBef>
                          <a:spcPts val="585"/>
                        </a:spcBef>
                      </a:pPr>
                      <a:r>
                        <a:rPr sz="1000" b="1" dirty="0">
                          <a:latin typeface="Times New Roman"/>
                          <a:cs typeface="Times New Roman"/>
                        </a:rPr>
                        <a:t>Ставка</a:t>
                      </a:r>
                      <a:r>
                        <a:rPr sz="1000" b="1" spc="-60" dirty="0">
                          <a:latin typeface="Times New Roman"/>
                          <a:cs typeface="Times New Roman"/>
                        </a:rPr>
                        <a:t> </a:t>
                      </a:r>
                      <a:r>
                        <a:rPr sz="1000" b="1" spc="-5" dirty="0">
                          <a:latin typeface="Times New Roman"/>
                          <a:cs typeface="Times New Roman"/>
                        </a:rPr>
                        <a:t>налога</a:t>
                      </a:r>
                      <a:endParaRPr sz="1000" dirty="0">
                        <a:latin typeface="Times New Roman"/>
                        <a:cs typeface="Times New Roman"/>
                      </a:endParaRPr>
                    </a:p>
                  </a:txBody>
                  <a:tcPr marL="0" marR="0" marT="74295"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711200" algn="ctr">
                        <a:lnSpc>
                          <a:spcPct val="100000"/>
                        </a:lnSpc>
                        <a:spcBef>
                          <a:spcPts val="585"/>
                        </a:spcBef>
                      </a:pPr>
                      <a:r>
                        <a:rPr sz="1000" b="1" spc="-5" dirty="0">
                          <a:latin typeface="Times New Roman"/>
                          <a:cs typeface="Times New Roman"/>
                        </a:rPr>
                        <a:t>Налоговые</a:t>
                      </a:r>
                      <a:r>
                        <a:rPr sz="1000" b="1" spc="-45" dirty="0">
                          <a:latin typeface="Times New Roman"/>
                          <a:cs typeface="Times New Roman"/>
                        </a:rPr>
                        <a:t> </a:t>
                      </a:r>
                      <a:r>
                        <a:rPr sz="1000" b="1" dirty="0">
                          <a:latin typeface="Times New Roman"/>
                          <a:cs typeface="Times New Roman"/>
                        </a:rPr>
                        <a:t>льготы</a:t>
                      </a:r>
                      <a:endParaRPr sz="1000" dirty="0">
                        <a:latin typeface="Times New Roman"/>
                        <a:cs typeface="Times New Roman"/>
                      </a:endParaRPr>
                    </a:p>
                  </a:txBody>
                  <a:tcPr marL="0" marR="0" marT="74295"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24485" algn="ctr">
                        <a:lnSpc>
                          <a:spcPct val="100000"/>
                        </a:lnSpc>
                        <a:spcBef>
                          <a:spcPts val="585"/>
                        </a:spcBef>
                      </a:pPr>
                      <a:r>
                        <a:rPr sz="1000" b="1" spc="-5" dirty="0">
                          <a:latin typeface="Times New Roman"/>
                          <a:cs typeface="Times New Roman"/>
                        </a:rPr>
                        <a:t>Нормативный</a:t>
                      </a:r>
                      <a:r>
                        <a:rPr sz="1000" b="1" spc="-45" dirty="0">
                          <a:latin typeface="Times New Roman"/>
                          <a:cs typeface="Times New Roman"/>
                        </a:rPr>
                        <a:t> </a:t>
                      </a:r>
                      <a:r>
                        <a:rPr sz="1000" b="1" spc="-5" dirty="0">
                          <a:latin typeface="Times New Roman"/>
                          <a:cs typeface="Times New Roman"/>
                        </a:rPr>
                        <a:t>правовой</a:t>
                      </a:r>
                      <a:r>
                        <a:rPr sz="1000" b="1" spc="-30" dirty="0">
                          <a:latin typeface="Times New Roman"/>
                          <a:cs typeface="Times New Roman"/>
                        </a:rPr>
                        <a:t> </a:t>
                      </a:r>
                      <a:r>
                        <a:rPr sz="1000" b="1" spc="-5" dirty="0">
                          <a:latin typeface="Times New Roman"/>
                          <a:cs typeface="Times New Roman"/>
                        </a:rPr>
                        <a:t>документ</a:t>
                      </a:r>
                      <a:endParaRPr sz="1000" dirty="0">
                        <a:latin typeface="Times New Roman"/>
                        <a:cs typeface="Times New Roman"/>
                      </a:endParaRPr>
                    </a:p>
                  </a:txBody>
                  <a:tcPr marL="0" marR="0" marT="742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DAE2F3"/>
                    </a:solidFill>
                  </a:tcPr>
                </a:tc>
              </a:tr>
              <a:tr h="271263">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50"/>
                        </a:lnSpc>
                      </a:pPr>
                      <a:r>
                        <a:rPr sz="1000" b="1" spc="-5" dirty="0">
                          <a:solidFill>
                            <a:srgbClr val="FF0000"/>
                          </a:solidFill>
                          <a:latin typeface="Times New Roman"/>
                          <a:cs typeface="Times New Roman"/>
                        </a:rPr>
                        <a:t>Земельный</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налог</a:t>
                      </a:r>
                      <a:r>
                        <a:rPr sz="1000" b="1" spc="-15" dirty="0">
                          <a:solidFill>
                            <a:srgbClr val="FF0000"/>
                          </a:solidFill>
                          <a:latin typeface="Times New Roman"/>
                          <a:cs typeface="Times New Roman"/>
                        </a:rPr>
                        <a:t> </a:t>
                      </a:r>
                      <a:r>
                        <a:rPr sz="1000" b="1" spc="-5" dirty="0">
                          <a:solidFill>
                            <a:srgbClr val="FF0000"/>
                          </a:solidFill>
                          <a:latin typeface="Times New Roman"/>
                          <a:cs typeface="Times New Roman"/>
                        </a:rPr>
                        <a:t>с</a:t>
                      </a:r>
                      <a:r>
                        <a:rPr sz="1000" b="1" spc="15" dirty="0">
                          <a:solidFill>
                            <a:srgbClr val="FF0000"/>
                          </a:solidFill>
                          <a:latin typeface="Times New Roman"/>
                          <a:cs typeface="Times New Roman"/>
                        </a:rPr>
                        <a:t> </a:t>
                      </a:r>
                      <a:r>
                        <a:rPr sz="1000" b="1" spc="-10" dirty="0">
                          <a:solidFill>
                            <a:srgbClr val="FF0000"/>
                          </a:solidFill>
                          <a:latin typeface="Times New Roman"/>
                          <a:cs typeface="Times New Roman"/>
                        </a:rPr>
                        <a:t>физических</a:t>
                      </a:r>
                      <a:r>
                        <a:rPr sz="1000" b="1" spc="10" dirty="0">
                          <a:solidFill>
                            <a:srgbClr val="FF0000"/>
                          </a:solidFill>
                          <a:latin typeface="Times New Roman"/>
                          <a:cs typeface="Times New Roman"/>
                        </a:rPr>
                        <a:t> </a:t>
                      </a:r>
                      <a:r>
                        <a:rPr sz="1000" b="1" spc="-10" dirty="0">
                          <a:solidFill>
                            <a:srgbClr val="FF0000"/>
                          </a:solidFill>
                          <a:latin typeface="Times New Roman"/>
                          <a:cs typeface="Times New Roman"/>
                        </a:rPr>
                        <a:t>лиц</a:t>
                      </a:r>
                      <a:endParaRPr sz="1000"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9442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spcBef>
                          <a:spcPts val="45"/>
                        </a:spcBef>
                      </a:pPr>
                      <a:endParaRPr sz="1300" dirty="0">
                        <a:latin typeface="Times New Roman"/>
                        <a:cs typeface="Times New Roman"/>
                      </a:endParaRPr>
                    </a:p>
                    <a:p>
                      <a:pPr algn="ctr">
                        <a:lnSpc>
                          <a:spcPct val="100000"/>
                        </a:lnSpc>
                      </a:pPr>
                      <a:r>
                        <a:rPr sz="1000" dirty="0" smtClean="0">
                          <a:latin typeface="Times New Roman"/>
                          <a:cs typeface="Times New Roman"/>
                        </a:rPr>
                        <a:t>202</a:t>
                      </a:r>
                      <a:r>
                        <a:rPr lang="ru-RU" sz="1000" dirty="0" smtClean="0">
                          <a:latin typeface="Times New Roman"/>
                          <a:cs typeface="Times New Roman"/>
                        </a:rPr>
                        <a:t>1</a:t>
                      </a:r>
                      <a:r>
                        <a:rPr sz="1000" dirty="0" smtClean="0">
                          <a:latin typeface="Times New Roman"/>
                          <a:cs typeface="Times New Roman"/>
                        </a:rPr>
                        <a:t>-202</a:t>
                      </a:r>
                      <a:r>
                        <a:rPr lang="ru-RU" sz="1000" dirty="0" smtClean="0">
                          <a:latin typeface="Times New Roman"/>
                          <a:cs typeface="Times New Roman"/>
                        </a:rPr>
                        <a:t>4</a:t>
                      </a:r>
                      <a:endParaRPr sz="1000" dirty="0">
                        <a:latin typeface="Times New Roman"/>
                        <a:cs typeface="Times New Roman"/>
                      </a:endParaRPr>
                    </a:p>
                    <a:p>
                      <a:pPr algn="ctr">
                        <a:lnSpc>
                          <a:spcPct val="100000"/>
                        </a:lnSpc>
                      </a:pPr>
                      <a:r>
                        <a:rPr sz="1000" spc="-5" dirty="0">
                          <a:latin typeface="Times New Roman"/>
                          <a:cs typeface="Times New Roman"/>
                        </a:rPr>
                        <a:t>годы</a:t>
                      </a:r>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p>
                      <a:pPr algn="ctr">
                        <a:lnSpc>
                          <a:spcPts val="1140"/>
                        </a:lnSpc>
                      </a:pPr>
                      <a:r>
                        <a:rPr sz="1000" spc="-5" dirty="0">
                          <a:latin typeface="Times New Roman"/>
                          <a:cs typeface="Times New Roman"/>
                        </a:rPr>
                        <a:t>В</a:t>
                      </a:r>
                      <a:r>
                        <a:rPr sz="1000" spc="-20" dirty="0">
                          <a:latin typeface="Times New Roman"/>
                          <a:cs typeface="Times New Roman"/>
                        </a:rPr>
                        <a:t> </a:t>
                      </a:r>
                      <a:r>
                        <a:rPr sz="1000" spc="-5" dirty="0">
                          <a:latin typeface="Times New Roman"/>
                          <a:cs typeface="Times New Roman"/>
                        </a:rPr>
                        <a:t>размерах</a:t>
                      </a:r>
                      <a:r>
                        <a:rPr sz="1000" spc="5" dirty="0">
                          <a:latin typeface="Times New Roman"/>
                          <a:cs typeface="Times New Roman"/>
                        </a:rPr>
                        <a:t> </a:t>
                      </a:r>
                      <a:r>
                        <a:rPr sz="1000" dirty="0">
                          <a:latin typeface="Times New Roman"/>
                          <a:cs typeface="Times New Roman"/>
                        </a:rPr>
                        <a:t>от</a:t>
                      </a:r>
                      <a:r>
                        <a:rPr sz="1000" spc="-15" dirty="0">
                          <a:latin typeface="Times New Roman"/>
                          <a:cs typeface="Times New Roman"/>
                        </a:rPr>
                        <a:t> </a:t>
                      </a:r>
                      <a:r>
                        <a:rPr sz="1000" dirty="0">
                          <a:latin typeface="Times New Roman"/>
                          <a:cs typeface="Times New Roman"/>
                        </a:rPr>
                        <a:t>0,3</a:t>
                      </a:r>
                    </a:p>
                    <a:p>
                      <a:pPr marL="80010" marR="75565" algn="ctr">
                        <a:lnSpc>
                          <a:spcPct val="100000"/>
                        </a:lnSpc>
                      </a:pPr>
                      <a:r>
                        <a:rPr sz="1000" spc="-5" dirty="0">
                          <a:latin typeface="Times New Roman"/>
                          <a:cs typeface="Times New Roman"/>
                        </a:rPr>
                        <a:t>процента</a:t>
                      </a:r>
                      <a:r>
                        <a:rPr sz="1000" spc="-10" dirty="0">
                          <a:latin typeface="Times New Roman"/>
                          <a:cs typeface="Times New Roman"/>
                        </a:rPr>
                        <a:t> </a:t>
                      </a:r>
                      <a:r>
                        <a:rPr sz="1000" spc="-5" dirty="0">
                          <a:latin typeface="Times New Roman"/>
                          <a:cs typeface="Times New Roman"/>
                        </a:rPr>
                        <a:t>до</a:t>
                      </a:r>
                      <a:r>
                        <a:rPr sz="1000" spc="-40" dirty="0">
                          <a:latin typeface="Times New Roman"/>
                          <a:cs typeface="Times New Roman"/>
                        </a:rPr>
                        <a:t> </a:t>
                      </a:r>
                      <a:r>
                        <a:rPr sz="1000" dirty="0">
                          <a:latin typeface="Times New Roman"/>
                          <a:cs typeface="Times New Roman"/>
                        </a:rPr>
                        <a:t>1,5 </a:t>
                      </a:r>
                      <a:r>
                        <a:rPr sz="1000" spc="-235" dirty="0">
                          <a:latin typeface="Times New Roman"/>
                          <a:cs typeface="Times New Roman"/>
                        </a:rPr>
                        <a:t> </a:t>
                      </a:r>
                      <a:r>
                        <a:rPr sz="1000" spc="-5" dirty="0">
                          <a:latin typeface="Times New Roman"/>
                          <a:cs typeface="Times New Roman"/>
                        </a:rPr>
                        <a:t>процентов</a:t>
                      </a:r>
                      <a:r>
                        <a:rPr sz="1000" spc="10" dirty="0">
                          <a:latin typeface="Times New Roman"/>
                          <a:cs typeface="Times New Roman"/>
                        </a:rPr>
                        <a:t> </a:t>
                      </a:r>
                      <a:r>
                        <a:rPr sz="1000" dirty="0">
                          <a:latin typeface="Times New Roman"/>
                          <a:cs typeface="Times New Roman"/>
                        </a:rPr>
                        <a:t>от </a:t>
                      </a:r>
                      <a:r>
                        <a:rPr sz="1000" spc="5" dirty="0">
                          <a:latin typeface="Times New Roman"/>
                          <a:cs typeface="Times New Roman"/>
                        </a:rPr>
                        <a:t> </a:t>
                      </a:r>
                      <a:r>
                        <a:rPr sz="1000" spc="-5" dirty="0">
                          <a:latin typeface="Times New Roman"/>
                          <a:cs typeface="Times New Roman"/>
                        </a:rPr>
                        <a:t>кадастровой</a:t>
                      </a:r>
                      <a:endParaRPr sz="1000" dirty="0">
                        <a:latin typeface="Times New Roman"/>
                        <a:cs typeface="Times New Roman"/>
                      </a:endParaRPr>
                    </a:p>
                    <a:p>
                      <a:pPr marL="201930" marR="195580" indent="22860" algn="ctr">
                        <a:lnSpc>
                          <a:spcPct val="100000"/>
                        </a:lnSpc>
                      </a:pPr>
                      <a:r>
                        <a:rPr sz="1000" spc="-5" dirty="0">
                          <a:latin typeface="Times New Roman"/>
                          <a:cs typeface="Times New Roman"/>
                        </a:rPr>
                        <a:t>стоимости </a:t>
                      </a:r>
                      <a:r>
                        <a:rPr sz="1000" spc="-240" dirty="0">
                          <a:latin typeface="Times New Roman"/>
                          <a:cs typeface="Times New Roman"/>
                        </a:rPr>
                        <a:t> </a:t>
                      </a:r>
                      <a:r>
                        <a:rPr sz="1000" dirty="0">
                          <a:latin typeface="Times New Roman"/>
                          <a:cs typeface="Times New Roman"/>
                        </a:rPr>
                        <a:t>зе</a:t>
                      </a:r>
                      <a:r>
                        <a:rPr sz="1000" spc="5" dirty="0">
                          <a:latin typeface="Times New Roman"/>
                          <a:cs typeface="Times New Roman"/>
                        </a:rPr>
                        <a:t>м</a:t>
                      </a:r>
                      <a:r>
                        <a:rPr sz="1000" dirty="0">
                          <a:latin typeface="Times New Roman"/>
                          <a:cs typeface="Times New Roman"/>
                        </a:rPr>
                        <a:t>е</a:t>
                      </a:r>
                      <a:r>
                        <a:rPr sz="1000" spc="-5" dirty="0">
                          <a:latin typeface="Times New Roman"/>
                          <a:cs typeface="Times New Roman"/>
                        </a:rPr>
                        <a:t>льн</a:t>
                      </a:r>
                      <a:r>
                        <a:rPr sz="1000" spc="5" dirty="0">
                          <a:latin typeface="Times New Roman"/>
                          <a:cs typeface="Times New Roman"/>
                        </a:rPr>
                        <a:t>о</a:t>
                      </a:r>
                      <a:r>
                        <a:rPr sz="1000" spc="-5" dirty="0">
                          <a:latin typeface="Times New Roman"/>
                          <a:cs typeface="Times New Roman"/>
                        </a:rPr>
                        <a:t>го  </a:t>
                      </a:r>
                      <a:r>
                        <a:rPr sz="1000" spc="-10" dirty="0">
                          <a:latin typeface="Times New Roman"/>
                          <a:cs typeface="Times New Roman"/>
                        </a:rPr>
                        <a:t>участка</a:t>
                      </a:r>
                      <a:r>
                        <a:rPr sz="1000" spc="30" dirty="0">
                          <a:latin typeface="Times New Roman"/>
                          <a:cs typeface="Times New Roman"/>
                        </a:rPr>
                        <a:t> </a:t>
                      </a:r>
                      <a:r>
                        <a:rPr sz="1000" spc="-5" dirty="0">
                          <a:latin typeface="Times New Roman"/>
                          <a:cs typeface="Times New Roman"/>
                        </a:rPr>
                        <a:t>в</a:t>
                      </a:r>
                      <a:endParaRPr sz="1000" dirty="0">
                        <a:latin typeface="Times New Roman"/>
                        <a:cs typeface="Times New Roman"/>
                      </a:endParaRPr>
                    </a:p>
                    <a:p>
                      <a:pPr marL="35560" marR="28575" indent="-1270" algn="ctr">
                        <a:lnSpc>
                          <a:spcPct val="100000"/>
                        </a:lnSpc>
                      </a:pPr>
                      <a:r>
                        <a:rPr sz="1000" spc="-5" dirty="0">
                          <a:latin typeface="Times New Roman"/>
                          <a:cs typeface="Times New Roman"/>
                        </a:rPr>
                        <a:t>зависимости</a:t>
                      </a:r>
                      <a:r>
                        <a:rPr sz="1000" spc="30" dirty="0">
                          <a:latin typeface="Times New Roman"/>
                          <a:cs typeface="Times New Roman"/>
                        </a:rPr>
                        <a:t> </a:t>
                      </a:r>
                      <a:r>
                        <a:rPr sz="1000" dirty="0">
                          <a:latin typeface="Times New Roman"/>
                          <a:cs typeface="Times New Roman"/>
                        </a:rPr>
                        <a:t>от </a:t>
                      </a:r>
                      <a:r>
                        <a:rPr sz="1000" spc="5" dirty="0">
                          <a:latin typeface="Times New Roman"/>
                          <a:cs typeface="Times New Roman"/>
                        </a:rPr>
                        <a:t> </a:t>
                      </a:r>
                      <a:r>
                        <a:rPr sz="1000" spc="-5" dirty="0">
                          <a:latin typeface="Times New Roman"/>
                          <a:cs typeface="Times New Roman"/>
                        </a:rPr>
                        <a:t>категории земель </a:t>
                      </a:r>
                      <a:r>
                        <a:rPr sz="1000" spc="-240" dirty="0">
                          <a:latin typeface="Times New Roman"/>
                          <a:cs typeface="Times New Roman"/>
                        </a:rPr>
                        <a:t> </a:t>
                      </a:r>
                      <a:r>
                        <a:rPr sz="1000" spc="-5" dirty="0">
                          <a:latin typeface="Times New Roman"/>
                          <a:cs typeface="Times New Roman"/>
                        </a:rPr>
                        <a:t>и</a:t>
                      </a:r>
                      <a:r>
                        <a:rPr sz="1000" dirty="0">
                          <a:latin typeface="Times New Roman"/>
                          <a:cs typeface="Times New Roman"/>
                        </a:rPr>
                        <a:t> </a:t>
                      </a:r>
                      <a:r>
                        <a:rPr sz="1000" spc="-10" dirty="0">
                          <a:latin typeface="Times New Roman"/>
                          <a:cs typeface="Times New Roman"/>
                        </a:rPr>
                        <a:t>вида</a:t>
                      </a:r>
                      <a:endParaRPr sz="1000" dirty="0">
                        <a:latin typeface="Times New Roman"/>
                        <a:cs typeface="Times New Roman"/>
                      </a:endParaRPr>
                    </a:p>
                    <a:p>
                      <a:pPr marL="109220" marR="101600" indent="-3175" algn="ctr">
                        <a:lnSpc>
                          <a:spcPct val="100000"/>
                        </a:lnSpc>
                      </a:pPr>
                      <a:r>
                        <a:rPr sz="1000" spc="-5" dirty="0">
                          <a:latin typeface="Times New Roman"/>
                          <a:cs typeface="Times New Roman"/>
                        </a:rPr>
                        <a:t>разрешенного </a:t>
                      </a:r>
                      <a:r>
                        <a:rPr sz="1000" dirty="0">
                          <a:latin typeface="Times New Roman"/>
                          <a:cs typeface="Times New Roman"/>
                        </a:rPr>
                        <a:t> </a:t>
                      </a:r>
                      <a:r>
                        <a:rPr sz="1000" spc="-10" dirty="0">
                          <a:latin typeface="Times New Roman"/>
                          <a:cs typeface="Times New Roman"/>
                        </a:rPr>
                        <a:t>и</a:t>
                      </a:r>
                      <a:r>
                        <a:rPr sz="1000" dirty="0">
                          <a:latin typeface="Times New Roman"/>
                          <a:cs typeface="Times New Roman"/>
                        </a:rPr>
                        <a:t>с</a:t>
                      </a:r>
                      <a:r>
                        <a:rPr sz="1000" spc="-5" dirty="0">
                          <a:latin typeface="Times New Roman"/>
                          <a:cs typeface="Times New Roman"/>
                        </a:rPr>
                        <a:t>п</a:t>
                      </a:r>
                      <a:r>
                        <a:rPr sz="1000" spc="5" dirty="0">
                          <a:latin typeface="Times New Roman"/>
                          <a:cs typeface="Times New Roman"/>
                        </a:rPr>
                        <a:t>о</a:t>
                      </a:r>
                      <a:r>
                        <a:rPr sz="1000" spc="-5" dirty="0">
                          <a:latin typeface="Times New Roman"/>
                          <a:cs typeface="Times New Roman"/>
                        </a:rPr>
                        <a:t>ль</a:t>
                      </a:r>
                      <a:r>
                        <a:rPr sz="1000" dirty="0">
                          <a:latin typeface="Times New Roman"/>
                          <a:cs typeface="Times New Roman"/>
                        </a:rPr>
                        <a:t>з</a:t>
                      </a:r>
                      <a:r>
                        <a:rPr sz="1000" spc="5" dirty="0">
                          <a:latin typeface="Times New Roman"/>
                          <a:cs typeface="Times New Roman"/>
                        </a:rPr>
                        <a:t>о</a:t>
                      </a:r>
                      <a:r>
                        <a:rPr sz="1000" spc="-5" dirty="0">
                          <a:latin typeface="Times New Roman"/>
                          <a:cs typeface="Times New Roman"/>
                        </a:rPr>
                        <a:t>ва</a:t>
                      </a:r>
                      <a:r>
                        <a:rPr sz="1000" spc="-10" dirty="0">
                          <a:latin typeface="Times New Roman"/>
                          <a:cs typeface="Times New Roman"/>
                        </a:rPr>
                        <a:t>ни</a:t>
                      </a:r>
                      <a:r>
                        <a:rPr sz="1000" dirty="0">
                          <a:latin typeface="Times New Roman"/>
                          <a:cs typeface="Times New Roman"/>
                        </a:rPr>
                        <a:t>я</a:t>
                      </a:r>
                    </a:p>
                  </a:txBody>
                  <a:tcPr marL="0" marR="0" marT="0" marB="0" anchor="ctr">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0">
                        <a:lnSpc>
                          <a:spcPts val="1140"/>
                        </a:lnSpc>
                      </a:pPr>
                      <a:r>
                        <a:rPr lang="ru-RU" sz="1000" dirty="0" smtClean="0">
                          <a:latin typeface="Times New Roman"/>
                          <a:cs typeface="Times New Roman"/>
                        </a:rPr>
                        <a:t> </a:t>
                      </a:r>
                      <a:r>
                        <a:rPr lang="ru-RU" sz="800" dirty="0" smtClean="0">
                          <a:latin typeface="Times New Roman"/>
                          <a:cs typeface="Times New Roman"/>
                        </a:rPr>
                        <a:t>Герои Советского Союза, Герои Российской Федерации, полные кавалеры ордена Славы; инвалиды 1 и 2 группы инвалидности; инвалиды с детства; ветераны и инвалиды Великой Отечественной войны, а также ветераны и инвалиды боевых действий; физические лица, имеющие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(в редакции Закона Российской Федерации от18 июня 1992 года №3061-1), в соответствии с Федеральным законом от 26 ноября 1998 года N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a:t>
                      </a:r>
                      <a:r>
                        <a:rPr lang="ru-RU" sz="800" dirty="0" err="1" smtClean="0">
                          <a:latin typeface="Times New Roman"/>
                          <a:cs typeface="Times New Roman"/>
                        </a:rPr>
                        <a:t>Теча</a:t>
                      </a:r>
                      <a:r>
                        <a:rPr lang="ru-RU" sz="800" dirty="0" smtClean="0">
                          <a:latin typeface="Times New Roman"/>
                          <a:cs typeface="Times New Roman"/>
                        </a:rPr>
                        <a:t>» и в соответствии с Федеральным законом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a:t>
                      </a:r>
                      <a:endParaRPr sz="800" dirty="0">
                        <a:latin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985">
                        <a:lnSpc>
                          <a:spcPts val="1140"/>
                        </a:lnSpc>
                      </a:pPr>
                      <a:r>
                        <a:rPr lang="ru-RU" sz="1000" spc="-5" dirty="0" smtClean="0">
                          <a:latin typeface="Times New Roman"/>
                          <a:cs typeface="Times New Roman"/>
                        </a:rPr>
                        <a:t>Решение Совета Депутатов городского округа Зарайск Московской  области №9/13 от 28 сентября 2017 года "О налоге на имущество физических лиц" п.3.</a:t>
                      </a:r>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24184">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25"/>
                        </a:spcBef>
                      </a:pPr>
                      <a:r>
                        <a:rPr sz="1000" b="1" spc="-5" dirty="0">
                          <a:solidFill>
                            <a:srgbClr val="FF0000"/>
                          </a:solidFill>
                          <a:latin typeface="Times New Roman"/>
                          <a:cs typeface="Times New Roman"/>
                        </a:rPr>
                        <a:t>Земельный</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налог</a:t>
                      </a:r>
                      <a:r>
                        <a:rPr sz="1000" b="1" spc="-15" dirty="0">
                          <a:solidFill>
                            <a:srgbClr val="FF0000"/>
                          </a:solidFill>
                          <a:latin typeface="Times New Roman"/>
                          <a:cs typeface="Times New Roman"/>
                        </a:rPr>
                        <a:t> </a:t>
                      </a:r>
                      <a:r>
                        <a:rPr sz="1000" b="1" spc="-5" dirty="0">
                          <a:solidFill>
                            <a:srgbClr val="FF0000"/>
                          </a:solidFill>
                          <a:latin typeface="Times New Roman"/>
                          <a:cs typeface="Times New Roman"/>
                        </a:rPr>
                        <a:t>с</a:t>
                      </a:r>
                      <a:r>
                        <a:rPr sz="1000" b="1" spc="15" dirty="0">
                          <a:solidFill>
                            <a:srgbClr val="FF0000"/>
                          </a:solidFill>
                          <a:latin typeface="Times New Roman"/>
                          <a:cs typeface="Times New Roman"/>
                        </a:rPr>
                        <a:t> </a:t>
                      </a:r>
                      <a:r>
                        <a:rPr sz="1000" b="1" spc="-10" dirty="0">
                          <a:solidFill>
                            <a:srgbClr val="FF0000"/>
                          </a:solidFill>
                          <a:latin typeface="Times New Roman"/>
                          <a:cs typeface="Times New Roman"/>
                        </a:rPr>
                        <a:t>юридических</a:t>
                      </a:r>
                      <a:r>
                        <a:rPr sz="1000" b="1" spc="10" dirty="0">
                          <a:solidFill>
                            <a:srgbClr val="FF0000"/>
                          </a:solidFill>
                          <a:latin typeface="Times New Roman"/>
                          <a:cs typeface="Times New Roman"/>
                        </a:rPr>
                        <a:t> </a:t>
                      </a:r>
                      <a:r>
                        <a:rPr sz="1000" b="1" spc="-10" dirty="0">
                          <a:solidFill>
                            <a:srgbClr val="FF0000"/>
                          </a:solidFill>
                          <a:latin typeface="Times New Roman"/>
                          <a:cs typeface="Times New Roman"/>
                        </a:rPr>
                        <a:t>лиц</a:t>
                      </a:r>
                      <a:endParaRPr sz="1000" dirty="0">
                        <a:latin typeface="Times New Roman"/>
                        <a:cs typeface="Times New Roman"/>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2140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spcBef>
                          <a:spcPts val="50"/>
                        </a:spcBef>
                      </a:pPr>
                      <a:endParaRPr sz="950" dirty="0">
                        <a:latin typeface="Times New Roman"/>
                        <a:cs typeface="Times New Roman"/>
                      </a:endParaRPr>
                    </a:p>
                    <a:p>
                      <a:pPr algn="ctr">
                        <a:lnSpc>
                          <a:spcPct val="100000"/>
                        </a:lnSpc>
                      </a:pPr>
                      <a:r>
                        <a:rPr sz="1000" dirty="0" smtClean="0">
                          <a:latin typeface="Times New Roman"/>
                          <a:cs typeface="Times New Roman"/>
                        </a:rPr>
                        <a:t>202</a:t>
                      </a:r>
                      <a:r>
                        <a:rPr lang="ru-RU" sz="1000" dirty="0" smtClean="0">
                          <a:latin typeface="Times New Roman"/>
                          <a:cs typeface="Times New Roman"/>
                        </a:rPr>
                        <a:t>1</a:t>
                      </a:r>
                      <a:r>
                        <a:rPr sz="1000" dirty="0" smtClean="0">
                          <a:latin typeface="Times New Roman"/>
                          <a:cs typeface="Times New Roman"/>
                        </a:rPr>
                        <a:t>-202</a:t>
                      </a:r>
                      <a:r>
                        <a:rPr lang="ru-RU" sz="1000" dirty="0" smtClean="0">
                          <a:latin typeface="Times New Roman"/>
                          <a:cs typeface="Times New Roman"/>
                        </a:rPr>
                        <a:t>4</a:t>
                      </a:r>
                      <a:endParaRPr sz="1000" dirty="0">
                        <a:latin typeface="Times New Roman"/>
                        <a:cs typeface="Times New Roman"/>
                      </a:endParaRPr>
                    </a:p>
                    <a:p>
                      <a:pPr algn="ctr">
                        <a:lnSpc>
                          <a:spcPct val="100000"/>
                        </a:lnSpc>
                      </a:pPr>
                      <a:r>
                        <a:rPr sz="1000" spc="-5" dirty="0">
                          <a:latin typeface="Times New Roman"/>
                          <a:cs typeface="Times New Roman"/>
                        </a:rPr>
                        <a:t>годы</a:t>
                      </a:r>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1135" marR="184150" algn="ctr">
                        <a:lnSpc>
                          <a:spcPts val="960"/>
                        </a:lnSpc>
                        <a:spcBef>
                          <a:spcPts val="5"/>
                        </a:spcBef>
                      </a:pPr>
                      <a:r>
                        <a:rPr sz="1000" dirty="0">
                          <a:latin typeface="Times New Roman"/>
                          <a:cs typeface="Times New Roman"/>
                        </a:rPr>
                        <a:t>В</a:t>
                      </a:r>
                      <a:r>
                        <a:rPr sz="1000" spc="-5" dirty="0">
                          <a:latin typeface="Times New Roman"/>
                          <a:cs typeface="Times New Roman"/>
                        </a:rPr>
                        <a:t> </a:t>
                      </a:r>
                      <a:r>
                        <a:rPr sz="1000" dirty="0">
                          <a:latin typeface="Times New Roman"/>
                          <a:cs typeface="Times New Roman"/>
                        </a:rPr>
                        <a:t>ра</a:t>
                      </a:r>
                      <a:r>
                        <a:rPr sz="1000" spc="-10" dirty="0">
                          <a:latin typeface="Times New Roman"/>
                          <a:cs typeface="Times New Roman"/>
                        </a:rPr>
                        <a:t>з</a:t>
                      </a:r>
                      <a:r>
                        <a:rPr sz="1000" spc="-5" dirty="0">
                          <a:latin typeface="Times New Roman"/>
                          <a:cs typeface="Times New Roman"/>
                        </a:rPr>
                        <a:t>м</a:t>
                      </a:r>
                      <a:r>
                        <a:rPr sz="1000" spc="-10" dirty="0">
                          <a:latin typeface="Times New Roman"/>
                          <a:cs typeface="Times New Roman"/>
                        </a:rPr>
                        <a:t>е</a:t>
                      </a:r>
                      <a:r>
                        <a:rPr sz="1000" dirty="0">
                          <a:latin typeface="Times New Roman"/>
                          <a:cs typeface="Times New Roman"/>
                        </a:rPr>
                        <a:t>рах</a:t>
                      </a:r>
                      <a:r>
                        <a:rPr sz="1000" spc="-30" dirty="0">
                          <a:latin typeface="Times New Roman"/>
                          <a:cs typeface="Times New Roman"/>
                        </a:rPr>
                        <a:t> </a:t>
                      </a:r>
                      <a:r>
                        <a:rPr sz="1000" spc="-10" dirty="0">
                          <a:latin typeface="Times New Roman"/>
                          <a:cs typeface="Times New Roman"/>
                        </a:rPr>
                        <a:t>о</a:t>
                      </a:r>
                      <a:r>
                        <a:rPr sz="1000" dirty="0">
                          <a:latin typeface="Times New Roman"/>
                          <a:cs typeface="Times New Roman"/>
                        </a:rPr>
                        <a:t>т</a:t>
                      </a:r>
                      <a:r>
                        <a:rPr sz="1000" spc="10" dirty="0">
                          <a:latin typeface="Times New Roman"/>
                          <a:cs typeface="Times New Roman"/>
                        </a:rPr>
                        <a:t> </a:t>
                      </a:r>
                      <a:r>
                        <a:rPr sz="1000" dirty="0">
                          <a:latin typeface="Times New Roman"/>
                          <a:cs typeface="Times New Roman"/>
                        </a:rPr>
                        <a:t>0,3  </a:t>
                      </a:r>
                      <a:r>
                        <a:rPr sz="1000" spc="-5" dirty="0">
                          <a:latin typeface="Times New Roman"/>
                          <a:cs typeface="Times New Roman"/>
                        </a:rPr>
                        <a:t>п</a:t>
                      </a:r>
                      <a:r>
                        <a:rPr sz="1000" spc="5" dirty="0">
                          <a:latin typeface="Times New Roman"/>
                          <a:cs typeface="Times New Roman"/>
                        </a:rPr>
                        <a:t>р</a:t>
                      </a:r>
                      <a:r>
                        <a:rPr sz="1000" spc="-10" dirty="0">
                          <a:latin typeface="Times New Roman"/>
                          <a:cs typeface="Times New Roman"/>
                        </a:rPr>
                        <a:t>о</a:t>
                      </a:r>
                      <a:r>
                        <a:rPr sz="1000" spc="-5" dirty="0">
                          <a:latin typeface="Times New Roman"/>
                          <a:cs typeface="Times New Roman"/>
                        </a:rPr>
                        <a:t>ц</a:t>
                      </a:r>
                      <a:r>
                        <a:rPr sz="1000" spc="-10" dirty="0">
                          <a:latin typeface="Times New Roman"/>
                          <a:cs typeface="Times New Roman"/>
                        </a:rPr>
                        <a:t>е</a:t>
                      </a:r>
                      <a:r>
                        <a:rPr sz="1000" spc="-5" dirty="0">
                          <a:latin typeface="Times New Roman"/>
                          <a:cs typeface="Times New Roman"/>
                        </a:rPr>
                        <a:t>нт</a:t>
                      </a:r>
                      <a:r>
                        <a:rPr sz="1000" dirty="0">
                          <a:latin typeface="Times New Roman"/>
                          <a:cs typeface="Times New Roman"/>
                        </a:rPr>
                        <a:t>а</a:t>
                      </a:r>
                      <a:r>
                        <a:rPr sz="1000" spc="-35" dirty="0">
                          <a:latin typeface="Times New Roman"/>
                          <a:cs typeface="Times New Roman"/>
                        </a:rPr>
                        <a:t> </a:t>
                      </a:r>
                      <a:r>
                        <a:rPr sz="1000" dirty="0">
                          <a:latin typeface="Times New Roman"/>
                          <a:cs typeface="Times New Roman"/>
                        </a:rPr>
                        <a:t>до</a:t>
                      </a:r>
                      <a:r>
                        <a:rPr sz="1000" spc="-5" dirty="0">
                          <a:latin typeface="Times New Roman"/>
                          <a:cs typeface="Times New Roman"/>
                        </a:rPr>
                        <a:t> </a:t>
                      </a:r>
                      <a:r>
                        <a:rPr sz="1000" dirty="0">
                          <a:latin typeface="Times New Roman"/>
                          <a:cs typeface="Times New Roman"/>
                        </a:rPr>
                        <a:t>1,5</a:t>
                      </a:r>
                    </a:p>
                    <a:p>
                      <a:pPr algn="ctr">
                        <a:lnSpc>
                          <a:spcPts val="930"/>
                        </a:lnSpc>
                      </a:pPr>
                      <a:r>
                        <a:rPr sz="1000" spc="-5" dirty="0">
                          <a:latin typeface="Times New Roman"/>
                          <a:cs typeface="Times New Roman"/>
                        </a:rPr>
                        <a:t>п</a:t>
                      </a:r>
                      <a:r>
                        <a:rPr sz="1000" spc="5" dirty="0">
                          <a:latin typeface="Times New Roman"/>
                          <a:cs typeface="Times New Roman"/>
                        </a:rPr>
                        <a:t>р</a:t>
                      </a:r>
                      <a:r>
                        <a:rPr sz="1000" spc="-10" dirty="0">
                          <a:latin typeface="Times New Roman"/>
                          <a:cs typeface="Times New Roman"/>
                        </a:rPr>
                        <a:t>о</a:t>
                      </a:r>
                      <a:r>
                        <a:rPr sz="1000" spc="-5" dirty="0">
                          <a:latin typeface="Times New Roman"/>
                          <a:cs typeface="Times New Roman"/>
                        </a:rPr>
                        <a:t>ц</a:t>
                      </a:r>
                      <a:r>
                        <a:rPr sz="1000" spc="-10" dirty="0">
                          <a:latin typeface="Times New Roman"/>
                          <a:cs typeface="Times New Roman"/>
                        </a:rPr>
                        <a:t>е</a:t>
                      </a:r>
                      <a:r>
                        <a:rPr sz="1000" spc="-5" dirty="0">
                          <a:latin typeface="Times New Roman"/>
                          <a:cs typeface="Times New Roman"/>
                        </a:rPr>
                        <a:t>нт</a:t>
                      </a:r>
                      <a:r>
                        <a:rPr sz="1000" spc="-10" dirty="0">
                          <a:latin typeface="Times New Roman"/>
                          <a:cs typeface="Times New Roman"/>
                        </a:rPr>
                        <a:t>о</a:t>
                      </a:r>
                      <a:r>
                        <a:rPr sz="1000" dirty="0">
                          <a:latin typeface="Times New Roman"/>
                          <a:cs typeface="Times New Roman"/>
                        </a:rPr>
                        <a:t>в</a:t>
                      </a:r>
                      <a:r>
                        <a:rPr sz="1000" spc="-30" dirty="0">
                          <a:latin typeface="Times New Roman"/>
                          <a:cs typeface="Times New Roman"/>
                        </a:rPr>
                        <a:t> </a:t>
                      </a:r>
                      <a:r>
                        <a:rPr sz="1000" spc="-10" dirty="0">
                          <a:latin typeface="Times New Roman"/>
                          <a:cs typeface="Times New Roman"/>
                        </a:rPr>
                        <a:t>о</a:t>
                      </a:r>
                      <a:r>
                        <a:rPr sz="1000" dirty="0">
                          <a:latin typeface="Times New Roman"/>
                          <a:cs typeface="Times New Roman"/>
                        </a:rPr>
                        <a:t>т</a:t>
                      </a:r>
                    </a:p>
                    <a:p>
                      <a:pPr marL="8255" marR="1270" algn="ctr">
                        <a:lnSpc>
                          <a:spcPct val="100000"/>
                        </a:lnSpc>
                      </a:pPr>
                      <a:r>
                        <a:rPr sz="1000" spc="-5" dirty="0">
                          <a:latin typeface="Times New Roman"/>
                          <a:cs typeface="Times New Roman"/>
                        </a:rPr>
                        <a:t>кадастровой стоимости </a:t>
                      </a:r>
                      <a:r>
                        <a:rPr sz="1000" dirty="0">
                          <a:latin typeface="Times New Roman"/>
                          <a:cs typeface="Times New Roman"/>
                        </a:rPr>
                        <a:t> </a:t>
                      </a:r>
                      <a:r>
                        <a:rPr sz="1000" spc="-5" dirty="0">
                          <a:latin typeface="Times New Roman"/>
                          <a:cs typeface="Times New Roman"/>
                        </a:rPr>
                        <a:t>земельного участка </a:t>
                      </a:r>
                      <a:r>
                        <a:rPr sz="1000" dirty="0">
                          <a:latin typeface="Times New Roman"/>
                          <a:cs typeface="Times New Roman"/>
                        </a:rPr>
                        <a:t>в </a:t>
                      </a:r>
                      <a:r>
                        <a:rPr sz="1000" spc="5" dirty="0">
                          <a:latin typeface="Times New Roman"/>
                          <a:cs typeface="Times New Roman"/>
                        </a:rPr>
                        <a:t> </a:t>
                      </a:r>
                      <a:r>
                        <a:rPr sz="1000" spc="-10" dirty="0">
                          <a:latin typeface="Times New Roman"/>
                          <a:cs typeface="Times New Roman"/>
                        </a:rPr>
                        <a:t>з</a:t>
                      </a:r>
                      <a:r>
                        <a:rPr sz="1000" dirty="0">
                          <a:latin typeface="Times New Roman"/>
                          <a:cs typeface="Times New Roman"/>
                        </a:rPr>
                        <a:t>ав</a:t>
                      </a:r>
                      <a:r>
                        <a:rPr sz="1000" spc="-5" dirty="0">
                          <a:latin typeface="Times New Roman"/>
                          <a:cs typeface="Times New Roman"/>
                        </a:rPr>
                        <a:t>и</a:t>
                      </a:r>
                      <a:r>
                        <a:rPr sz="1000" dirty="0">
                          <a:latin typeface="Times New Roman"/>
                          <a:cs typeface="Times New Roman"/>
                        </a:rPr>
                        <a:t>с</a:t>
                      </a:r>
                      <a:r>
                        <a:rPr sz="1000" spc="-15" dirty="0">
                          <a:latin typeface="Times New Roman"/>
                          <a:cs typeface="Times New Roman"/>
                        </a:rPr>
                        <a:t>и</a:t>
                      </a:r>
                      <a:r>
                        <a:rPr sz="1000" spc="-5" dirty="0">
                          <a:latin typeface="Times New Roman"/>
                          <a:cs typeface="Times New Roman"/>
                        </a:rPr>
                        <a:t>м</a:t>
                      </a:r>
                      <a:r>
                        <a:rPr sz="1000" spc="-10" dirty="0">
                          <a:latin typeface="Times New Roman"/>
                          <a:cs typeface="Times New Roman"/>
                        </a:rPr>
                        <a:t>о</a:t>
                      </a:r>
                      <a:r>
                        <a:rPr sz="1000" dirty="0">
                          <a:latin typeface="Times New Roman"/>
                          <a:cs typeface="Times New Roman"/>
                        </a:rPr>
                        <a:t>с</a:t>
                      </a:r>
                      <a:r>
                        <a:rPr sz="1000" spc="-5" dirty="0">
                          <a:latin typeface="Times New Roman"/>
                          <a:cs typeface="Times New Roman"/>
                        </a:rPr>
                        <a:t>т</a:t>
                      </a:r>
                      <a:r>
                        <a:rPr sz="1000" dirty="0">
                          <a:latin typeface="Times New Roman"/>
                          <a:cs typeface="Times New Roman"/>
                        </a:rPr>
                        <a:t>и</a:t>
                      </a:r>
                      <a:r>
                        <a:rPr sz="1000" spc="-35" dirty="0">
                          <a:latin typeface="Times New Roman"/>
                          <a:cs typeface="Times New Roman"/>
                        </a:rPr>
                        <a:t> </a:t>
                      </a:r>
                      <a:r>
                        <a:rPr sz="1000" spc="-10" dirty="0">
                          <a:latin typeface="Times New Roman"/>
                          <a:cs typeface="Times New Roman"/>
                        </a:rPr>
                        <a:t>о</a:t>
                      </a:r>
                      <a:r>
                        <a:rPr sz="1000" dirty="0">
                          <a:latin typeface="Times New Roman"/>
                          <a:cs typeface="Times New Roman"/>
                        </a:rPr>
                        <a:t>т </a:t>
                      </a:r>
                      <a:r>
                        <a:rPr sz="1000" spc="5" dirty="0">
                          <a:latin typeface="Times New Roman"/>
                          <a:cs typeface="Times New Roman"/>
                        </a:rPr>
                        <a:t>к</a:t>
                      </a:r>
                      <a:r>
                        <a:rPr sz="1000" dirty="0">
                          <a:latin typeface="Times New Roman"/>
                          <a:cs typeface="Times New Roman"/>
                        </a:rPr>
                        <a:t>а</a:t>
                      </a:r>
                      <a:r>
                        <a:rPr sz="1000" spc="-5" dirty="0">
                          <a:latin typeface="Times New Roman"/>
                          <a:cs typeface="Times New Roman"/>
                        </a:rPr>
                        <a:t>т</a:t>
                      </a:r>
                      <a:r>
                        <a:rPr sz="1000" spc="-10" dirty="0">
                          <a:latin typeface="Times New Roman"/>
                          <a:cs typeface="Times New Roman"/>
                        </a:rPr>
                        <a:t>его</a:t>
                      </a:r>
                      <a:r>
                        <a:rPr sz="1000" dirty="0">
                          <a:latin typeface="Times New Roman"/>
                          <a:cs typeface="Times New Roman"/>
                        </a:rPr>
                        <a:t>р</a:t>
                      </a:r>
                      <a:r>
                        <a:rPr sz="1000" spc="-5" dirty="0">
                          <a:latin typeface="Times New Roman"/>
                          <a:cs typeface="Times New Roman"/>
                        </a:rPr>
                        <a:t>ии  земель </a:t>
                      </a:r>
                      <a:r>
                        <a:rPr sz="1000" dirty="0">
                          <a:latin typeface="Times New Roman"/>
                          <a:cs typeface="Times New Roman"/>
                        </a:rPr>
                        <a:t>и </a:t>
                      </a:r>
                      <a:r>
                        <a:rPr sz="1000" spc="-5" dirty="0">
                          <a:latin typeface="Times New Roman"/>
                          <a:cs typeface="Times New Roman"/>
                        </a:rPr>
                        <a:t>вида </a:t>
                      </a:r>
                      <a:r>
                        <a:rPr sz="1000" dirty="0">
                          <a:latin typeface="Times New Roman"/>
                          <a:cs typeface="Times New Roman"/>
                        </a:rPr>
                        <a:t> </a:t>
                      </a:r>
                      <a:r>
                        <a:rPr sz="1000" spc="-5" dirty="0">
                          <a:latin typeface="Times New Roman"/>
                          <a:cs typeface="Times New Roman"/>
                        </a:rPr>
                        <a:t>разрешенного </a:t>
                      </a:r>
                      <a:r>
                        <a:rPr sz="1000" dirty="0">
                          <a:latin typeface="Times New Roman"/>
                          <a:cs typeface="Times New Roman"/>
                        </a:rPr>
                        <a:t> </a:t>
                      </a:r>
                      <a:r>
                        <a:rPr sz="1000" spc="-5" dirty="0">
                          <a:latin typeface="Times New Roman"/>
                          <a:cs typeface="Times New Roman"/>
                        </a:rPr>
                        <a:t>использования</a:t>
                      </a:r>
                      <a:endParaRPr sz="1000" dirty="0">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0">
                        <a:lnSpc>
                          <a:spcPts val="1145"/>
                        </a:lnSpc>
                      </a:pPr>
                      <a:r>
                        <a:rPr lang="ru-RU" sz="900" dirty="0" smtClean="0">
                          <a:latin typeface="Times New Roman"/>
                          <a:cs typeface="Times New Roman"/>
                        </a:rPr>
                        <a:t>Земельные участки общего пользования, занятые площадями, парками, скверами, автомобильными дорогами, внутриквартальными дорогами, тротуарами, пешеходными дорожками, проездами, пляжами, кладбищами, площадками ТБО, автостоянками, лесами, водными объектами и другими объектами, за исключением земельных участков, принадлежащих коммерческим организациям и физическим лицам на праве собственности, праве пост. пользования или праве пожизненного наследуемого владения; муниципальные и государственные учреждения Московской области</a:t>
                      </a:r>
                      <a:endParaRPr sz="900" dirty="0">
                        <a:latin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985">
                        <a:lnSpc>
                          <a:spcPts val="1145"/>
                        </a:lnSpc>
                      </a:pPr>
                      <a:r>
                        <a:rPr lang="ru-RU" sz="1000" dirty="0" smtClean="0">
                          <a:latin typeface="Times New Roman"/>
                          <a:cs typeface="Times New Roman"/>
                        </a:rPr>
                        <a:t>Решение Совета Депутатов городского округа Зарайск Московской  области №9/14 от 28 сентября 2017 года "О земельном налоге" п.5.</a:t>
                      </a:r>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4605">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0"/>
                        </a:lnSpc>
                        <a:spcBef>
                          <a:spcPts val="30"/>
                        </a:spcBef>
                      </a:pPr>
                      <a:r>
                        <a:rPr sz="1000" b="1" spc="-5" dirty="0">
                          <a:solidFill>
                            <a:srgbClr val="FF0000"/>
                          </a:solidFill>
                          <a:latin typeface="Times New Roman"/>
                          <a:cs typeface="Times New Roman"/>
                        </a:rPr>
                        <a:t>Налог</a:t>
                      </a:r>
                      <a:r>
                        <a:rPr sz="1000" b="1" spc="-20" dirty="0">
                          <a:solidFill>
                            <a:srgbClr val="FF0000"/>
                          </a:solidFill>
                          <a:latin typeface="Times New Roman"/>
                          <a:cs typeface="Times New Roman"/>
                        </a:rPr>
                        <a:t> </a:t>
                      </a:r>
                      <a:r>
                        <a:rPr sz="1000" b="1" spc="-5" dirty="0">
                          <a:solidFill>
                            <a:srgbClr val="FF0000"/>
                          </a:solidFill>
                          <a:latin typeface="Times New Roman"/>
                          <a:cs typeface="Times New Roman"/>
                        </a:rPr>
                        <a:t>на</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имущество</a:t>
                      </a:r>
                      <a:r>
                        <a:rPr sz="1000" b="1" spc="-40" dirty="0">
                          <a:solidFill>
                            <a:srgbClr val="FF0000"/>
                          </a:solidFill>
                          <a:latin typeface="Times New Roman"/>
                          <a:cs typeface="Times New Roman"/>
                        </a:rPr>
                        <a:t> </a:t>
                      </a:r>
                      <a:r>
                        <a:rPr sz="1000" b="1" spc="-5" dirty="0">
                          <a:solidFill>
                            <a:srgbClr val="FF0000"/>
                          </a:solidFill>
                          <a:latin typeface="Times New Roman"/>
                          <a:cs typeface="Times New Roman"/>
                        </a:rPr>
                        <a:t>с</a:t>
                      </a:r>
                      <a:r>
                        <a:rPr sz="1000" b="1" dirty="0">
                          <a:solidFill>
                            <a:srgbClr val="FF0000"/>
                          </a:solidFill>
                          <a:latin typeface="Times New Roman"/>
                          <a:cs typeface="Times New Roman"/>
                        </a:rPr>
                        <a:t> </a:t>
                      </a:r>
                      <a:r>
                        <a:rPr sz="1000" b="1" spc="-10" dirty="0">
                          <a:solidFill>
                            <a:srgbClr val="FF0000"/>
                          </a:solidFill>
                          <a:latin typeface="Times New Roman"/>
                          <a:cs typeface="Times New Roman"/>
                        </a:rPr>
                        <a:t>физических</a:t>
                      </a:r>
                      <a:r>
                        <a:rPr sz="1000" b="1" spc="20" dirty="0">
                          <a:solidFill>
                            <a:srgbClr val="FF0000"/>
                          </a:solidFill>
                          <a:latin typeface="Times New Roman"/>
                          <a:cs typeface="Times New Roman"/>
                        </a:rPr>
                        <a:t> </a:t>
                      </a:r>
                      <a:r>
                        <a:rPr sz="1000" b="1" spc="-10" dirty="0">
                          <a:solidFill>
                            <a:srgbClr val="FF0000"/>
                          </a:solidFill>
                          <a:latin typeface="Times New Roman"/>
                          <a:cs typeface="Times New Roman"/>
                        </a:rPr>
                        <a:t>лиц</a:t>
                      </a:r>
                      <a:endParaRPr sz="1000" dirty="0">
                        <a:latin typeface="Times New Roman"/>
                        <a:cs typeface="Times New Roman"/>
                      </a:endParaRPr>
                    </a:p>
                  </a:txBody>
                  <a:tcPr marL="0" marR="0" marT="381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3377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spcBef>
                          <a:spcPts val="20"/>
                        </a:spcBef>
                      </a:pPr>
                      <a:endParaRPr sz="850" dirty="0">
                        <a:latin typeface="Times New Roman"/>
                        <a:cs typeface="Times New Roman"/>
                      </a:endParaRPr>
                    </a:p>
                    <a:p>
                      <a:pPr algn="ctr">
                        <a:lnSpc>
                          <a:spcPct val="100000"/>
                        </a:lnSpc>
                      </a:pPr>
                      <a:r>
                        <a:rPr sz="1000" dirty="0" smtClean="0">
                          <a:solidFill>
                            <a:schemeClr val="bg1"/>
                          </a:solidFill>
                          <a:latin typeface="Times New Roman"/>
                          <a:cs typeface="Times New Roman"/>
                        </a:rPr>
                        <a:t>202</a:t>
                      </a:r>
                      <a:r>
                        <a:rPr lang="ru-RU" sz="1000" dirty="0" smtClean="0">
                          <a:solidFill>
                            <a:schemeClr val="bg1"/>
                          </a:solidFill>
                          <a:latin typeface="Times New Roman"/>
                          <a:cs typeface="Times New Roman"/>
                        </a:rPr>
                        <a:t>1</a:t>
                      </a:r>
                      <a:r>
                        <a:rPr sz="1000" dirty="0" smtClean="0">
                          <a:solidFill>
                            <a:schemeClr val="bg1"/>
                          </a:solidFill>
                          <a:latin typeface="Times New Roman"/>
                          <a:cs typeface="Times New Roman"/>
                        </a:rPr>
                        <a:t>-202</a:t>
                      </a:r>
                      <a:r>
                        <a:rPr lang="ru-RU" sz="1000" dirty="0" smtClean="0">
                          <a:solidFill>
                            <a:schemeClr val="bg1"/>
                          </a:solidFill>
                          <a:latin typeface="Times New Roman"/>
                          <a:cs typeface="Times New Roman"/>
                        </a:rPr>
                        <a:t>4</a:t>
                      </a:r>
                      <a:endParaRPr sz="1000" dirty="0">
                        <a:solidFill>
                          <a:schemeClr val="bg1"/>
                        </a:solidFill>
                        <a:latin typeface="Times New Roman"/>
                        <a:cs typeface="Times New Roman"/>
                      </a:endParaRPr>
                    </a:p>
                    <a:p>
                      <a:pPr algn="ctr">
                        <a:lnSpc>
                          <a:spcPct val="100000"/>
                        </a:lnSpc>
                      </a:pPr>
                      <a:r>
                        <a:rPr sz="1000" spc="-5" dirty="0">
                          <a:solidFill>
                            <a:schemeClr val="bg1"/>
                          </a:solidFill>
                          <a:latin typeface="Times New Roman"/>
                          <a:cs typeface="Times New Roman"/>
                        </a:rPr>
                        <a:t>годы</a:t>
                      </a:r>
                      <a:endParaRPr sz="1000" dirty="0">
                        <a:solidFill>
                          <a:schemeClr val="bg1"/>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45"/>
                        </a:lnSpc>
                      </a:pPr>
                      <a:r>
                        <a:rPr sz="1000" spc="-5" dirty="0">
                          <a:latin typeface="Times New Roman"/>
                          <a:cs typeface="Times New Roman"/>
                        </a:rPr>
                        <a:t>В</a:t>
                      </a:r>
                      <a:r>
                        <a:rPr sz="1000" spc="-20" dirty="0">
                          <a:latin typeface="Times New Roman"/>
                          <a:cs typeface="Times New Roman"/>
                        </a:rPr>
                        <a:t> </a:t>
                      </a:r>
                      <a:r>
                        <a:rPr sz="1000" spc="-5" dirty="0">
                          <a:latin typeface="Times New Roman"/>
                          <a:cs typeface="Times New Roman"/>
                        </a:rPr>
                        <a:t>размерах</a:t>
                      </a:r>
                      <a:r>
                        <a:rPr sz="1000" spc="5" dirty="0">
                          <a:latin typeface="Times New Roman"/>
                          <a:cs typeface="Times New Roman"/>
                        </a:rPr>
                        <a:t> </a:t>
                      </a:r>
                      <a:r>
                        <a:rPr sz="1000" dirty="0">
                          <a:latin typeface="Times New Roman"/>
                          <a:cs typeface="Times New Roman"/>
                        </a:rPr>
                        <a:t>от</a:t>
                      </a:r>
                      <a:r>
                        <a:rPr sz="1000" spc="-15" dirty="0">
                          <a:latin typeface="Times New Roman"/>
                          <a:cs typeface="Times New Roman"/>
                        </a:rPr>
                        <a:t> </a:t>
                      </a:r>
                      <a:r>
                        <a:rPr sz="1000" dirty="0">
                          <a:latin typeface="Times New Roman"/>
                          <a:cs typeface="Times New Roman"/>
                        </a:rPr>
                        <a:t>0,1</a:t>
                      </a:r>
                    </a:p>
                    <a:p>
                      <a:pPr marL="144145" marR="139065" algn="ctr">
                        <a:lnSpc>
                          <a:spcPct val="100000"/>
                        </a:lnSpc>
                      </a:pPr>
                      <a:r>
                        <a:rPr sz="1000" spc="-5" dirty="0">
                          <a:latin typeface="Times New Roman"/>
                          <a:cs typeface="Times New Roman"/>
                        </a:rPr>
                        <a:t>процента</a:t>
                      </a:r>
                      <a:r>
                        <a:rPr sz="1000" spc="-10" dirty="0">
                          <a:latin typeface="Times New Roman"/>
                          <a:cs typeface="Times New Roman"/>
                        </a:rPr>
                        <a:t> </a:t>
                      </a:r>
                      <a:r>
                        <a:rPr sz="1000" spc="-5" dirty="0">
                          <a:latin typeface="Times New Roman"/>
                          <a:cs typeface="Times New Roman"/>
                        </a:rPr>
                        <a:t>до</a:t>
                      </a:r>
                      <a:r>
                        <a:rPr sz="1000" spc="-40" dirty="0">
                          <a:latin typeface="Times New Roman"/>
                          <a:cs typeface="Times New Roman"/>
                        </a:rPr>
                        <a:t> </a:t>
                      </a:r>
                      <a:r>
                        <a:rPr sz="1000" dirty="0">
                          <a:latin typeface="Times New Roman"/>
                          <a:cs typeface="Times New Roman"/>
                        </a:rPr>
                        <a:t>2,0 </a:t>
                      </a:r>
                      <a:r>
                        <a:rPr sz="1000" spc="-235" dirty="0">
                          <a:latin typeface="Times New Roman"/>
                          <a:cs typeface="Times New Roman"/>
                        </a:rPr>
                        <a:t> </a:t>
                      </a:r>
                      <a:r>
                        <a:rPr sz="1000" spc="-5" dirty="0">
                          <a:latin typeface="Times New Roman"/>
                          <a:cs typeface="Times New Roman"/>
                        </a:rPr>
                        <a:t>процентов</a:t>
                      </a:r>
                      <a:r>
                        <a:rPr sz="1000" spc="10" dirty="0">
                          <a:latin typeface="Times New Roman"/>
                          <a:cs typeface="Times New Roman"/>
                        </a:rPr>
                        <a:t> </a:t>
                      </a:r>
                      <a:r>
                        <a:rPr sz="1000" dirty="0">
                          <a:latin typeface="Times New Roman"/>
                          <a:cs typeface="Times New Roman"/>
                        </a:rPr>
                        <a:t>от </a:t>
                      </a:r>
                      <a:r>
                        <a:rPr sz="1000" spc="5" dirty="0">
                          <a:latin typeface="Times New Roman"/>
                          <a:cs typeface="Times New Roman"/>
                        </a:rPr>
                        <a:t> </a:t>
                      </a:r>
                      <a:r>
                        <a:rPr sz="1000" spc="-5" dirty="0">
                          <a:latin typeface="Times New Roman"/>
                          <a:cs typeface="Times New Roman"/>
                        </a:rPr>
                        <a:t>кадастровой</a:t>
                      </a:r>
                      <a:endParaRPr sz="1000" dirty="0">
                        <a:latin typeface="Times New Roman"/>
                        <a:cs typeface="Times New Roman"/>
                      </a:endParaRPr>
                    </a:p>
                    <a:p>
                      <a:pPr marL="11430" marR="4445" algn="ctr">
                        <a:lnSpc>
                          <a:spcPct val="100000"/>
                        </a:lnSpc>
                      </a:pPr>
                      <a:r>
                        <a:rPr sz="1000" spc="-5" dirty="0">
                          <a:latin typeface="Times New Roman"/>
                          <a:cs typeface="Times New Roman"/>
                        </a:rPr>
                        <a:t>стоимости</a:t>
                      </a:r>
                      <a:r>
                        <a:rPr sz="1000" spc="5" dirty="0">
                          <a:latin typeface="Times New Roman"/>
                          <a:cs typeface="Times New Roman"/>
                        </a:rPr>
                        <a:t> </a:t>
                      </a:r>
                      <a:r>
                        <a:rPr sz="1000" spc="-5" dirty="0">
                          <a:latin typeface="Times New Roman"/>
                          <a:cs typeface="Times New Roman"/>
                        </a:rPr>
                        <a:t>объекта</a:t>
                      </a:r>
                      <a:r>
                        <a:rPr sz="1000" dirty="0">
                          <a:latin typeface="Times New Roman"/>
                          <a:cs typeface="Times New Roman"/>
                        </a:rPr>
                        <a:t> </a:t>
                      </a:r>
                      <a:r>
                        <a:rPr sz="1000" spc="-5" dirty="0">
                          <a:latin typeface="Times New Roman"/>
                          <a:cs typeface="Times New Roman"/>
                        </a:rPr>
                        <a:t>в </a:t>
                      </a:r>
                      <a:r>
                        <a:rPr sz="1000" spc="-235" dirty="0">
                          <a:latin typeface="Times New Roman"/>
                          <a:cs typeface="Times New Roman"/>
                        </a:rPr>
                        <a:t> </a:t>
                      </a:r>
                      <a:r>
                        <a:rPr sz="1000" spc="-5" dirty="0">
                          <a:latin typeface="Times New Roman"/>
                          <a:cs typeface="Times New Roman"/>
                        </a:rPr>
                        <a:t>зависимости </a:t>
                      </a:r>
                      <a:r>
                        <a:rPr sz="1000" dirty="0">
                          <a:latin typeface="Times New Roman"/>
                          <a:cs typeface="Times New Roman"/>
                        </a:rPr>
                        <a:t>от </a:t>
                      </a:r>
                      <a:r>
                        <a:rPr sz="1000" spc="-10" dirty="0">
                          <a:latin typeface="Times New Roman"/>
                          <a:cs typeface="Times New Roman"/>
                        </a:rPr>
                        <a:t>вида </a:t>
                      </a:r>
                      <a:r>
                        <a:rPr sz="1000" spc="-235" dirty="0">
                          <a:latin typeface="Times New Roman"/>
                          <a:cs typeface="Times New Roman"/>
                        </a:rPr>
                        <a:t> </a:t>
                      </a:r>
                      <a:r>
                        <a:rPr sz="1000" spc="-5" dirty="0">
                          <a:latin typeface="Times New Roman"/>
                          <a:cs typeface="Times New Roman"/>
                        </a:rPr>
                        <a:t>имущества</a:t>
                      </a:r>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0">
                        <a:lnSpc>
                          <a:spcPts val="1145"/>
                        </a:lnSpc>
                      </a:pPr>
                      <a:r>
                        <a:rPr lang="ru-RU" sz="1000" dirty="0" smtClean="0">
                          <a:latin typeface="Times New Roman"/>
                          <a:cs typeface="Times New Roman"/>
                        </a:rPr>
                        <a:t>Физические лица – члены многодетных семей в отношении одного объекта налогообложения каждого вида, по выбору налогоплательщика</a:t>
                      </a:r>
                      <a:endParaRPr sz="1000" dirty="0">
                        <a:latin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985">
                        <a:lnSpc>
                          <a:spcPts val="1145"/>
                        </a:lnSpc>
                      </a:pPr>
                      <a:r>
                        <a:rPr lang="ru-RU" sz="1000" dirty="0" smtClean="0">
                          <a:latin typeface="Times New Roman"/>
                          <a:cs typeface="Times New Roman"/>
                        </a:rPr>
                        <a:t>Решение Совета Депутатов городского округа Зарайск Московской  области №9/14 от 28 сентября 2017 года "О земельном налоге" п.5.</a:t>
                      </a:r>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2921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856984" cy="1224136"/>
          </a:xfrm>
        </p:spPr>
        <p:txBody>
          <a:bodyPr>
            <a:normAutofit fontScale="90000"/>
          </a:bodyPr>
          <a:lstStyle/>
          <a:p>
            <a:pPr lvl="0">
              <a:spcBef>
                <a:spcPts val="100"/>
              </a:spcBef>
            </a:pPr>
            <a:r>
              <a:rPr lang="ru-RU" sz="1800" b="1" spc="-15" dirty="0" smtClean="0">
                <a:solidFill>
                  <a:prstClr val="black"/>
                </a:solidFill>
                <a:effectLst/>
                <a:latin typeface="Times New Roman"/>
                <a:ea typeface="+mn-ea"/>
                <a:cs typeface="Times New Roman"/>
              </a:rPr>
              <a:t/>
            </a:r>
            <a:br>
              <a:rPr lang="ru-RU" sz="1800" b="1" spc="-15" dirty="0" smtClean="0">
                <a:solidFill>
                  <a:prstClr val="black"/>
                </a:solidFill>
                <a:effectLst/>
                <a:latin typeface="Times New Roman"/>
                <a:ea typeface="+mn-ea"/>
                <a:cs typeface="Times New Roman"/>
              </a:rPr>
            </a:br>
            <a:r>
              <a:rPr lang="ru-RU" sz="2700" b="1" spc="-15" dirty="0" smtClean="0">
                <a:effectLst/>
                <a:latin typeface="Times New Roman"/>
                <a:ea typeface="+mn-ea"/>
                <a:cs typeface="Times New Roman"/>
              </a:rPr>
              <a:t>Объем</a:t>
            </a:r>
            <a:r>
              <a:rPr lang="ru-RU" sz="2700" b="1" spc="-5" dirty="0" smtClean="0">
                <a:effectLst/>
                <a:latin typeface="Times New Roman"/>
                <a:ea typeface="+mn-ea"/>
                <a:cs typeface="Times New Roman"/>
              </a:rPr>
              <a:t> </a:t>
            </a:r>
            <a:r>
              <a:rPr lang="ru-RU" sz="2700" b="1" spc="-5" dirty="0">
                <a:effectLst/>
                <a:latin typeface="Times New Roman"/>
                <a:ea typeface="+mn-ea"/>
                <a:cs typeface="Times New Roman"/>
              </a:rPr>
              <a:t>выпадающих</a:t>
            </a:r>
            <a:r>
              <a:rPr lang="ru-RU" sz="2700" b="1" spc="10" dirty="0">
                <a:effectLst/>
                <a:latin typeface="Times New Roman"/>
                <a:ea typeface="+mn-ea"/>
                <a:cs typeface="Times New Roman"/>
              </a:rPr>
              <a:t> </a:t>
            </a:r>
            <a:r>
              <a:rPr lang="ru-RU" sz="2700" b="1" spc="-35" dirty="0">
                <a:effectLst/>
                <a:latin typeface="Times New Roman"/>
                <a:ea typeface="+mn-ea"/>
                <a:cs typeface="Times New Roman"/>
              </a:rPr>
              <a:t>доходов</a:t>
            </a:r>
            <a:r>
              <a:rPr lang="ru-RU" sz="2700" b="1" spc="-10" dirty="0">
                <a:effectLst/>
                <a:latin typeface="Times New Roman"/>
                <a:ea typeface="+mn-ea"/>
                <a:cs typeface="Times New Roman"/>
              </a:rPr>
              <a:t> </a:t>
            </a:r>
            <a:r>
              <a:rPr lang="ru-RU" sz="2700" b="1" dirty="0">
                <a:effectLst/>
                <a:latin typeface="Times New Roman"/>
                <a:ea typeface="+mn-ea"/>
                <a:cs typeface="Times New Roman"/>
              </a:rPr>
              <a:t>в</a:t>
            </a:r>
            <a:r>
              <a:rPr lang="ru-RU" sz="2700" b="1" spc="-5" dirty="0">
                <a:effectLst/>
                <a:latin typeface="Times New Roman"/>
                <a:ea typeface="+mn-ea"/>
                <a:cs typeface="Times New Roman"/>
              </a:rPr>
              <a:t> связи</a:t>
            </a:r>
            <a:r>
              <a:rPr lang="ru-RU" sz="2700" b="1" spc="-20" dirty="0">
                <a:effectLst/>
                <a:latin typeface="Times New Roman"/>
                <a:ea typeface="+mn-ea"/>
                <a:cs typeface="Times New Roman"/>
              </a:rPr>
              <a:t> </a:t>
            </a:r>
            <a:r>
              <a:rPr lang="ru-RU" sz="2700" b="1" dirty="0">
                <a:effectLst/>
                <a:latin typeface="Times New Roman"/>
                <a:ea typeface="+mn-ea"/>
                <a:cs typeface="Times New Roman"/>
              </a:rPr>
              <a:t>с</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предоставлением</a:t>
            </a:r>
            <a:r>
              <a:rPr lang="ru-RU" sz="2700" b="1" spc="15" dirty="0">
                <a:effectLst/>
                <a:latin typeface="Times New Roman"/>
                <a:ea typeface="+mn-ea"/>
                <a:cs typeface="Times New Roman"/>
              </a:rPr>
              <a:t> </a:t>
            </a:r>
            <a:r>
              <a:rPr lang="ru-RU" sz="2700" b="1" spc="-15" dirty="0">
                <a:effectLst/>
                <a:latin typeface="Times New Roman"/>
                <a:ea typeface="+mn-ea"/>
                <a:cs typeface="Times New Roman"/>
              </a:rPr>
              <a:t>налоговых</a:t>
            </a:r>
            <a:r>
              <a:rPr lang="ru-RU" sz="2700" b="1" spc="-10" dirty="0">
                <a:effectLst/>
                <a:latin typeface="Times New Roman"/>
                <a:ea typeface="+mn-ea"/>
                <a:cs typeface="Times New Roman"/>
              </a:rPr>
              <a:t> </a:t>
            </a:r>
            <a:r>
              <a:rPr lang="ru-RU" sz="2700" b="1" spc="-20" dirty="0">
                <a:effectLst/>
                <a:latin typeface="Times New Roman"/>
                <a:ea typeface="+mn-ea"/>
                <a:cs typeface="Times New Roman"/>
              </a:rPr>
              <a:t>льгот </a:t>
            </a:r>
            <a:r>
              <a:rPr lang="ru-RU" sz="2700" b="1" dirty="0">
                <a:effectLst/>
                <a:latin typeface="Times New Roman"/>
                <a:ea typeface="+mn-ea"/>
                <a:cs typeface="Times New Roman"/>
              </a:rPr>
              <a:t>в </a:t>
            </a:r>
            <a:r>
              <a:rPr lang="ru-RU" sz="2700" b="1" dirty="0" smtClean="0">
                <a:effectLst/>
                <a:latin typeface="Times New Roman"/>
                <a:ea typeface="+mn-ea"/>
                <a:cs typeface="Times New Roman"/>
              </a:rPr>
              <a:t>2022 </a:t>
            </a:r>
            <a:r>
              <a:rPr lang="ru-RU" sz="2700" b="1" spc="-5" dirty="0">
                <a:effectLst/>
                <a:latin typeface="Times New Roman"/>
                <a:ea typeface="+mn-ea"/>
                <a:cs typeface="Times New Roman"/>
              </a:rPr>
              <a:t>-</a:t>
            </a:r>
            <a:r>
              <a:rPr lang="ru-RU" sz="2700" b="1" spc="-5" dirty="0" smtClean="0">
                <a:effectLst/>
                <a:latin typeface="Times New Roman"/>
                <a:ea typeface="+mn-ea"/>
                <a:cs typeface="Times New Roman"/>
              </a:rPr>
              <a:t>2024</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20" dirty="0">
                <a:effectLst/>
                <a:latin typeface="Times New Roman"/>
                <a:ea typeface="+mn-ea"/>
                <a:cs typeface="Times New Roman"/>
              </a:rPr>
              <a:t>годах</a:t>
            </a:r>
            <a:r>
              <a:rPr lang="ru-RU" sz="2700" dirty="0">
                <a:effectLst/>
                <a:latin typeface="Times New Roman"/>
                <a:ea typeface="+mn-ea"/>
                <a:cs typeface="Times New Roman"/>
              </a:rPr>
              <a:t/>
            </a:r>
            <a:br>
              <a:rPr lang="ru-RU" sz="2700" dirty="0">
                <a:effectLst/>
                <a:latin typeface="Times New Roman"/>
                <a:ea typeface="+mn-ea"/>
                <a:cs typeface="Times New Roman"/>
              </a:rPr>
            </a:br>
            <a:endParaRPr lang="ru-RU" sz="2700" dirty="0"/>
          </a:p>
        </p:txBody>
      </p:sp>
      <p:graphicFrame>
        <p:nvGraphicFramePr>
          <p:cNvPr id="5" name="object 5"/>
          <p:cNvGraphicFramePr>
            <a:graphicFrameLocks noGrp="1"/>
          </p:cNvGraphicFramePr>
          <p:nvPr>
            <p:extLst>
              <p:ext uri="{D42A27DB-BD31-4B8C-83A1-F6EECF244321}">
                <p14:modId xmlns:p14="http://schemas.microsoft.com/office/powerpoint/2010/main" val="2294031250"/>
              </p:ext>
            </p:extLst>
          </p:nvPr>
        </p:nvGraphicFramePr>
        <p:xfrm>
          <a:off x="395536" y="980728"/>
          <a:ext cx="8280920" cy="4287433"/>
        </p:xfrm>
        <a:graphic>
          <a:graphicData uri="http://schemas.openxmlformats.org/drawingml/2006/table">
            <a:tbl>
              <a:tblPr firstRow="1" bandRow="1"/>
              <a:tblGrid>
                <a:gridCol w="267505"/>
                <a:gridCol w="2452534"/>
                <a:gridCol w="1862052"/>
                <a:gridCol w="794499"/>
                <a:gridCol w="744090"/>
                <a:gridCol w="844908"/>
                <a:gridCol w="657666"/>
                <a:gridCol w="657666"/>
              </a:tblGrid>
              <a:tr h="129214">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905"/>
                        </a:lnSpc>
                      </a:pPr>
                      <a:r>
                        <a:rPr sz="900" spc="-5" dirty="0">
                          <a:latin typeface="Times New Roman"/>
                          <a:cs typeface="Times New Roman"/>
                        </a:rPr>
                        <a:t>(тыс.</a:t>
                      </a:r>
                      <a:r>
                        <a:rPr sz="900" spc="-35" dirty="0">
                          <a:latin typeface="Times New Roman"/>
                          <a:cs typeface="Times New Roman"/>
                        </a:rPr>
                        <a:t> </a:t>
                      </a:r>
                      <a:r>
                        <a:rPr sz="900" spc="-10" dirty="0">
                          <a:latin typeface="Times New Roman"/>
                          <a:cs typeface="Times New Roman"/>
                        </a:rPr>
                        <a:t>рублей)</a:t>
                      </a:r>
                      <a:endParaRPr sz="900" dirty="0">
                        <a:latin typeface="Times New Roman"/>
                        <a:cs typeface="Times New Roman"/>
                      </a:endParaRPr>
                    </a:p>
                  </a:txBody>
                  <a:tcPr marL="0" marR="0" marT="0" marB="0">
                    <a:lnL>
                      <a:noFill/>
                    </a:lnL>
                    <a:lnR>
                      <a:noFill/>
                    </a:lnR>
                    <a:lnT>
                      <a:noFill/>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176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marR="39370" indent="27305">
                        <a:lnSpc>
                          <a:spcPct val="100000"/>
                        </a:lnSpc>
                      </a:pPr>
                      <a:r>
                        <a:rPr sz="1000" b="1" spc="-5" dirty="0">
                          <a:latin typeface="Times New Roman"/>
                          <a:cs typeface="Times New Roman"/>
                        </a:rPr>
                        <a:t>№ </a:t>
                      </a:r>
                      <a:r>
                        <a:rPr sz="1000" b="1" spc="-235" dirty="0">
                          <a:latin typeface="Times New Roman"/>
                          <a:cs typeface="Times New Roman"/>
                        </a:rPr>
                        <a:t> </a:t>
                      </a:r>
                      <a:r>
                        <a:rPr sz="1000" b="1" spc="-5" dirty="0">
                          <a:latin typeface="Times New Roman"/>
                          <a:cs typeface="Times New Roman"/>
                        </a:rPr>
                        <a:t>п/п</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95275">
                        <a:lnSpc>
                          <a:spcPct val="100000"/>
                        </a:lnSpc>
                        <a:spcBef>
                          <a:spcPts val="605"/>
                        </a:spcBef>
                      </a:pPr>
                      <a:r>
                        <a:rPr sz="1000" b="1" spc="-5" dirty="0">
                          <a:latin typeface="Times New Roman"/>
                          <a:cs typeface="Times New Roman"/>
                        </a:rPr>
                        <a:t>Наименование</a:t>
                      </a:r>
                      <a:r>
                        <a:rPr sz="1000" b="1" spc="-25" dirty="0">
                          <a:latin typeface="Times New Roman"/>
                          <a:cs typeface="Times New Roman"/>
                        </a:rPr>
                        <a:t> </a:t>
                      </a:r>
                      <a:r>
                        <a:rPr sz="1000" b="1" spc="-5" dirty="0">
                          <a:latin typeface="Times New Roman"/>
                          <a:cs typeface="Times New Roman"/>
                        </a:rPr>
                        <a:t>налоговой</a:t>
                      </a:r>
                      <a:r>
                        <a:rPr sz="1000" b="1" spc="-30" dirty="0">
                          <a:latin typeface="Times New Roman"/>
                          <a:cs typeface="Times New Roman"/>
                        </a:rPr>
                        <a:t> </a:t>
                      </a:r>
                      <a:r>
                        <a:rPr sz="1000" b="1" dirty="0">
                          <a:latin typeface="Times New Roman"/>
                          <a:cs typeface="Times New Roman"/>
                        </a:rPr>
                        <a:t>льготы</a:t>
                      </a:r>
                      <a:endParaRPr sz="1000">
                        <a:latin typeface="Times New Roman"/>
                        <a:cs typeface="Times New Roman"/>
                      </a:endParaRPr>
                    </a:p>
                  </a:txBody>
                  <a:tcPr marL="0" marR="0" marT="768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70205">
                        <a:lnSpc>
                          <a:spcPct val="100000"/>
                        </a:lnSpc>
                        <a:spcBef>
                          <a:spcPts val="605"/>
                        </a:spcBef>
                      </a:pPr>
                      <a:r>
                        <a:rPr sz="1000" b="1" spc="-5" dirty="0">
                          <a:latin typeface="Times New Roman"/>
                          <a:cs typeface="Times New Roman"/>
                        </a:rPr>
                        <a:t>Правовое</a:t>
                      </a:r>
                      <a:r>
                        <a:rPr sz="1000" b="1" spc="-35" dirty="0">
                          <a:latin typeface="Times New Roman"/>
                          <a:cs typeface="Times New Roman"/>
                        </a:rPr>
                        <a:t> </a:t>
                      </a:r>
                      <a:r>
                        <a:rPr sz="1000" b="1" spc="-5" dirty="0">
                          <a:latin typeface="Times New Roman"/>
                          <a:cs typeface="Times New Roman"/>
                        </a:rPr>
                        <a:t>основание</a:t>
                      </a:r>
                      <a:endParaRPr sz="1000">
                        <a:latin typeface="Times New Roman"/>
                        <a:cs typeface="Times New Roman"/>
                      </a:endParaRPr>
                    </a:p>
                  </a:txBody>
                  <a:tcPr marL="0" marR="0" marT="768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3845" marR="103505" indent="-172720">
                        <a:lnSpc>
                          <a:spcPct val="100000"/>
                        </a:lnSpc>
                      </a:pPr>
                      <a:r>
                        <a:rPr lang="ru-RU" sz="1000" b="1" spc="-5" dirty="0" smtClean="0">
                          <a:latin typeface="Times New Roman"/>
                          <a:cs typeface="Times New Roman"/>
                        </a:rPr>
                        <a:t>     </a:t>
                      </a:r>
                      <a:r>
                        <a:rPr sz="1000" b="1" spc="-5" dirty="0" err="1" smtClean="0">
                          <a:latin typeface="Times New Roman"/>
                          <a:cs typeface="Times New Roman"/>
                        </a:rPr>
                        <a:t>Ф</a:t>
                      </a:r>
                      <a:r>
                        <a:rPr sz="1000" b="1" spc="5" dirty="0" err="1" smtClean="0">
                          <a:latin typeface="Times New Roman"/>
                          <a:cs typeface="Times New Roman"/>
                        </a:rPr>
                        <a:t>а</a:t>
                      </a:r>
                      <a:r>
                        <a:rPr sz="1000" b="1" spc="-5" dirty="0" err="1" smtClean="0">
                          <a:latin typeface="Times New Roman"/>
                          <a:cs typeface="Times New Roman"/>
                        </a:rPr>
                        <a:t>к</a:t>
                      </a:r>
                      <a:r>
                        <a:rPr sz="1000" b="1" dirty="0" err="1" smtClean="0">
                          <a:latin typeface="Times New Roman"/>
                          <a:cs typeface="Times New Roman"/>
                        </a:rPr>
                        <a:t>т</a:t>
                      </a:r>
                      <a:r>
                        <a:rPr sz="1000" b="1" spc="5" dirty="0" smtClean="0">
                          <a:latin typeface="Times New Roman"/>
                          <a:cs typeface="Times New Roman"/>
                        </a:rPr>
                        <a:t> 20</a:t>
                      </a:r>
                      <a:r>
                        <a:rPr lang="ru-RU" sz="1000" b="1" spc="5" dirty="0" smtClean="0">
                          <a:latin typeface="Times New Roman"/>
                          <a:cs typeface="Times New Roman"/>
                        </a:rPr>
                        <a:t>20</a:t>
                      </a:r>
                      <a:r>
                        <a:rPr sz="1000" b="1" dirty="0" smtClean="0">
                          <a:latin typeface="Times New Roman"/>
                          <a:cs typeface="Times New Roman"/>
                        </a:rPr>
                        <a:t>  </a:t>
                      </a:r>
                      <a:r>
                        <a:rPr sz="1000" b="1" spc="-5" dirty="0">
                          <a:latin typeface="Times New Roman"/>
                          <a:cs typeface="Times New Roman"/>
                        </a:rPr>
                        <a:t>года</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3845" marR="40005" indent="-238125">
                        <a:lnSpc>
                          <a:spcPct val="100000"/>
                        </a:lnSpc>
                      </a:pPr>
                      <a:r>
                        <a:rPr lang="ru-RU" sz="1000" b="1" dirty="0" smtClean="0">
                          <a:latin typeface="Times New Roman"/>
                          <a:cs typeface="Times New Roman"/>
                        </a:rPr>
                        <a:t>     </a:t>
                      </a:r>
                      <a:r>
                        <a:rPr sz="1000" b="1" dirty="0" err="1" smtClean="0">
                          <a:latin typeface="Times New Roman"/>
                          <a:cs typeface="Times New Roman"/>
                        </a:rPr>
                        <a:t>О</a:t>
                      </a:r>
                      <a:r>
                        <a:rPr sz="1000" b="1" spc="-5" dirty="0" err="1" smtClean="0">
                          <a:latin typeface="Times New Roman"/>
                          <a:cs typeface="Times New Roman"/>
                        </a:rPr>
                        <a:t>ц</a:t>
                      </a:r>
                      <a:r>
                        <a:rPr sz="1000" b="1" dirty="0" err="1" smtClean="0">
                          <a:latin typeface="Times New Roman"/>
                          <a:cs typeface="Times New Roman"/>
                        </a:rPr>
                        <a:t>е</a:t>
                      </a:r>
                      <a:r>
                        <a:rPr sz="1000" b="1" spc="-5" dirty="0" err="1" smtClean="0">
                          <a:latin typeface="Times New Roman"/>
                          <a:cs typeface="Times New Roman"/>
                        </a:rPr>
                        <a:t>н</a:t>
                      </a:r>
                      <a:r>
                        <a:rPr sz="1000" b="1" dirty="0" err="1" smtClean="0">
                          <a:latin typeface="Times New Roman"/>
                          <a:cs typeface="Times New Roman"/>
                        </a:rPr>
                        <a:t>ка</a:t>
                      </a:r>
                      <a:r>
                        <a:rPr sz="1000" b="1" spc="-5" dirty="0" smtClean="0">
                          <a:latin typeface="Times New Roman"/>
                          <a:cs typeface="Times New Roman"/>
                        </a:rPr>
                        <a:t> </a:t>
                      </a:r>
                      <a:r>
                        <a:rPr sz="1000" b="1" spc="5" dirty="0" smtClean="0">
                          <a:latin typeface="Times New Roman"/>
                          <a:cs typeface="Times New Roman"/>
                        </a:rPr>
                        <a:t>202</a:t>
                      </a:r>
                      <a:r>
                        <a:rPr lang="ru-RU" sz="1000" b="1" spc="0" dirty="0" smtClean="0">
                          <a:latin typeface="Times New Roman"/>
                          <a:cs typeface="Times New Roman"/>
                        </a:rPr>
                        <a:t>1</a:t>
                      </a:r>
                      <a:r>
                        <a:rPr sz="1000" b="1" dirty="0" smtClean="0">
                          <a:latin typeface="Times New Roman"/>
                          <a:cs typeface="Times New Roman"/>
                        </a:rPr>
                        <a:t>  </a:t>
                      </a:r>
                      <a:r>
                        <a:rPr sz="1000" b="1" spc="-5" dirty="0">
                          <a:latin typeface="Times New Roman"/>
                          <a:cs typeface="Times New Roman"/>
                        </a:rPr>
                        <a:t>года</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4625" marR="79375" indent="-86995" algn="ctr">
                        <a:lnSpc>
                          <a:spcPct val="100000"/>
                        </a:lnSpc>
                      </a:pPr>
                      <a:r>
                        <a:rPr lang="ru-RU" sz="1000" b="1" dirty="0" smtClean="0">
                          <a:latin typeface="Times New Roman"/>
                          <a:cs typeface="Times New Roman"/>
                        </a:rPr>
                        <a:t>   </a:t>
                      </a:r>
                      <a:r>
                        <a:rPr sz="1000" b="1" dirty="0" smtClean="0">
                          <a:latin typeface="Times New Roman"/>
                          <a:cs typeface="Times New Roman"/>
                        </a:rPr>
                        <a:t>П</a:t>
                      </a:r>
                      <a:r>
                        <a:rPr sz="1000" b="1" spc="-5" dirty="0" smtClean="0">
                          <a:latin typeface="Times New Roman"/>
                          <a:cs typeface="Times New Roman"/>
                        </a:rPr>
                        <a:t>р</a:t>
                      </a:r>
                      <a:r>
                        <a:rPr sz="1000" b="1" dirty="0" smtClean="0">
                          <a:latin typeface="Times New Roman"/>
                          <a:cs typeface="Times New Roman"/>
                        </a:rPr>
                        <a:t>ог</a:t>
                      </a:r>
                      <a:r>
                        <a:rPr sz="1000" b="1" spc="-5" dirty="0" smtClean="0">
                          <a:latin typeface="Times New Roman"/>
                          <a:cs typeface="Times New Roman"/>
                        </a:rPr>
                        <a:t>н</a:t>
                      </a:r>
                      <a:r>
                        <a:rPr sz="1000" b="1" spc="5" dirty="0" smtClean="0">
                          <a:latin typeface="Times New Roman"/>
                          <a:cs typeface="Times New Roman"/>
                        </a:rPr>
                        <a:t>о</a:t>
                      </a:r>
                      <a:r>
                        <a:rPr sz="1000" b="1" dirty="0" smtClean="0">
                          <a:latin typeface="Times New Roman"/>
                          <a:cs typeface="Times New Roman"/>
                        </a:rPr>
                        <a:t>з</a:t>
                      </a:r>
                      <a:r>
                        <a:rPr sz="1000" b="1" spc="-30" dirty="0" smtClean="0">
                          <a:latin typeface="Times New Roman"/>
                          <a:cs typeface="Times New Roman"/>
                        </a:rPr>
                        <a:t> </a:t>
                      </a:r>
                      <a:r>
                        <a:rPr sz="1000" b="1" spc="-5" dirty="0">
                          <a:latin typeface="Times New Roman"/>
                          <a:cs typeface="Times New Roman"/>
                        </a:rPr>
                        <a:t>на </a:t>
                      </a:r>
                      <a:r>
                        <a:rPr sz="1000" b="1" dirty="0" smtClean="0">
                          <a:latin typeface="Times New Roman"/>
                          <a:cs typeface="Times New Roman"/>
                        </a:rPr>
                        <a:t>202</a:t>
                      </a:r>
                      <a:r>
                        <a:rPr lang="ru-RU" sz="1000" b="1" dirty="0" smtClean="0">
                          <a:latin typeface="Times New Roman"/>
                          <a:cs typeface="Times New Roman"/>
                        </a:rPr>
                        <a:t>2</a:t>
                      </a:r>
                      <a:r>
                        <a:rPr lang="ru-RU" sz="1000" b="1" baseline="0" dirty="0" smtClean="0">
                          <a:latin typeface="Times New Roman"/>
                          <a:cs typeface="Times New Roman"/>
                        </a:rPr>
                        <a:t> </a:t>
                      </a:r>
                      <a:r>
                        <a:rPr sz="1000" b="1" spc="-5" dirty="0" err="1" smtClean="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02870" marR="10160" indent="-86995" algn="ctr">
                        <a:lnSpc>
                          <a:spcPct val="100000"/>
                        </a:lnSpc>
                      </a:pPr>
                      <a:r>
                        <a:rPr lang="ru-RU" sz="1000" b="1" dirty="0" smtClean="0">
                          <a:latin typeface="Times New Roman"/>
                          <a:cs typeface="Times New Roman"/>
                        </a:rPr>
                        <a:t>   </a:t>
                      </a:r>
                      <a:r>
                        <a:rPr sz="1000" b="1" dirty="0" smtClean="0">
                          <a:latin typeface="Times New Roman"/>
                          <a:cs typeface="Times New Roman"/>
                        </a:rPr>
                        <a:t>П</a:t>
                      </a:r>
                      <a:r>
                        <a:rPr sz="1000" b="1" spc="-5" dirty="0" smtClean="0">
                          <a:latin typeface="Times New Roman"/>
                          <a:cs typeface="Times New Roman"/>
                        </a:rPr>
                        <a:t>р</a:t>
                      </a:r>
                      <a:r>
                        <a:rPr sz="1000" b="1" dirty="0" smtClean="0">
                          <a:latin typeface="Times New Roman"/>
                          <a:cs typeface="Times New Roman"/>
                        </a:rPr>
                        <a:t>ог</a:t>
                      </a:r>
                      <a:r>
                        <a:rPr sz="1000" b="1" spc="-5" dirty="0" smtClean="0">
                          <a:latin typeface="Times New Roman"/>
                          <a:cs typeface="Times New Roman"/>
                        </a:rPr>
                        <a:t>н</a:t>
                      </a:r>
                      <a:r>
                        <a:rPr sz="1000" b="1" spc="5" dirty="0" smtClean="0">
                          <a:latin typeface="Times New Roman"/>
                          <a:cs typeface="Times New Roman"/>
                        </a:rPr>
                        <a:t>о</a:t>
                      </a:r>
                      <a:r>
                        <a:rPr sz="1000" b="1" dirty="0" smtClean="0">
                          <a:latin typeface="Times New Roman"/>
                          <a:cs typeface="Times New Roman"/>
                        </a:rPr>
                        <a:t>з</a:t>
                      </a:r>
                      <a:r>
                        <a:rPr sz="1000" b="1" spc="-30" dirty="0" smtClean="0">
                          <a:latin typeface="Times New Roman"/>
                          <a:cs typeface="Times New Roman"/>
                        </a:rPr>
                        <a:t> </a:t>
                      </a:r>
                      <a:r>
                        <a:rPr sz="1000" b="1" spc="-5" dirty="0">
                          <a:latin typeface="Times New Roman"/>
                          <a:cs typeface="Times New Roman"/>
                        </a:rPr>
                        <a:t>на </a:t>
                      </a:r>
                      <a:r>
                        <a:rPr sz="1000" b="1" dirty="0" smtClean="0">
                          <a:latin typeface="Times New Roman"/>
                          <a:cs typeface="Times New Roman"/>
                        </a:rPr>
                        <a:t>202</a:t>
                      </a:r>
                      <a:r>
                        <a:rPr lang="ru-RU" sz="1000" b="1" dirty="0" smtClean="0">
                          <a:latin typeface="Times New Roman"/>
                          <a:cs typeface="Times New Roman"/>
                        </a:rPr>
                        <a:t>3</a:t>
                      </a:r>
                      <a:r>
                        <a:rPr sz="1000" b="1" spc="-40" dirty="0" smtClean="0">
                          <a:latin typeface="Times New Roman"/>
                          <a:cs typeface="Times New Roman"/>
                        </a:rPr>
                        <a:t> </a:t>
                      </a:r>
                      <a:r>
                        <a:rPr sz="1000" b="1" spc="-5" dirty="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02870" marR="10160" indent="-86995" algn="ctr">
                        <a:lnSpc>
                          <a:spcPct val="100000"/>
                        </a:lnSpc>
                      </a:pPr>
                      <a:r>
                        <a:rPr lang="ru-RU" sz="1000" b="1" dirty="0" smtClean="0">
                          <a:latin typeface="Times New Roman"/>
                          <a:cs typeface="Times New Roman"/>
                        </a:rPr>
                        <a:t>   </a:t>
                      </a:r>
                      <a:r>
                        <a:rPr sz="1000" b="1" dirty="0" smtClean="0">
                          <a:latin typeface="Times New Roman"/>
                          <a:cs typeface="Times New Roman"/>
                        </a:rPr>
                        <a:t>П</a:t>
                      </a:r>
                      <a:r>
                        <a:rPr sz="1000" b="1" spc="-5" dirty="0" smtClean="0">
                          <a:latin typeface="Times New Roman"/>
                          <a:cs typeface="Times New Roman"/>
                        </a:rPr>
                        <a:t>р</a:t>
                      </a:r>
                      <a:r>
                        <a:rPr sz="1000" b="1" dirty="0" smtClean="0">
                          <a:latin typeface="Times New Roman"/>
                          <a:cs typeface="Times New Roman"/>
                        </a:rPr>
                        <a:t>ог</a:t>
                      </a:r>
                      <a:r>
                        <a:rPr sz="1000" b="1" spc="-5" dirty="0" smtClean="0">
                          <a:latin typeface="Times New Roman"/>
                          <a:cs typeface="Times New Roman"/>
                        </a:rPr>
                        <a:t>н</a:t>
                      </a:r>
                      <a:r>
                        <a:rPr sz="1000" b="1" spc="5" dirty="0" smtClean="0">
                          <a:latin typeface="Times New Roman"/>
                          <a:cs typeface="Times New Roman"/>
                        </a:rPr>
                        <a:t>о</a:t>
                      </a:r>
                      <a:r>
                        <a:rPr sz="1000" b="1" dirty="0" smtClean="0">
                          <a:latin typeface="Times New Roman"/>
                          <a:cs typeface="Times New Roman"/>
                        </a:rPr>
                        <a:t>з</a:t>
                      </a:r>
                      <a:r>
                        <a:rPr sz="1000" b="1" spc="-30" dirty="0" smtClean="0">
                          <a:latin typeface="Times New Roman"/>
                          <a:cs typeface="Times New Roman"/>
                        </a:rPr>
                        <a:t> </a:t>
                      </a:r>
                      <a:r>
                        <a:rPr sz="1000" b="1" spc="-5" dirty="0">
                          <a:latin typeface="Times New Roman"/>
                          <a:cs typeface="Times New Roman"/>
                        </a:rPr>
                        <a:t>на </a:t>
                      </a:r>
                      <a:r>
                        <a:rPr sz="1000" b="1" dirty="0" smtClean="0">
                          <a:latin typeface="Times New Roman"/>
                          <a:cs typeface="Times New Roman"/>
                        </a:rPr>
                        <a:t>202</a:t>
                      </a:r>
                      <a:r>
                        <a:rPr lang="ru-RU" sz="1000" b="1" dirty="0" smtClean="0">
                          <a:latin typeface="Times New Roman"/>
                          <a:cs typeface="Times New Roman"/>
                        </a:rPr>
                        <a:t>4</a:t>
                      </a:r>
                      <a:r>
                        <a:rPr sz="1000" b="1" spc="-40" dirty="0" smtClean="0">
                          <a:latin typeface="Times New Roman"/>
                          <a:cs typeface="Times New Roman"/>
                        </a:rPr>
                        <a:t> </a:t>
                      </a:r>
                      <a:r>
                        <a:rPr lang="ru-RU" sz="1000" b="1" spc="-40" dirty="0" smtClean="0">
                          <a:latin typeface="Times New Roman"/>
                          <a:cs typeface="Times New Roman"/>
                        </a:rPr>
                        <a:t>  </a:t>
                      </a:r>
                      <a:r>
                        <a:rPr sz="1000" b="1" spc="-5" dirty="0" err="1" smtClean="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r>
              <a:tr h="1750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sz="1050" b="1" dirty="0">
                          <a:latin typeface="Times New Roman"/>
                          <a:cs typeface="Times New Roman"/>
                        </a:rPr>
                        <a:t>1</a:t>
                      </a:r>
                      <a:endParaRPr sz="1050" dirty="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757555">
                        <a:lnSpc>
                          <a:spcPct val="100000"/>
                        </a:lnSpc>
                        <a:spcBef>
                          <a:spcPts val="50"/>
                        </a:spcBef>
                      </a:pPr>
                      <a:r>
                        <a:rPr sz="1050" b="1" spc="-5" dirty="0">
                          <a:solidFill>
                            <a:srgbClr val="FF0000"/>
                          </a:solidFill>
                          <a:latin typeface="Times New Roman"/>
                          <a:cs typeface="Times New Roman"/>
                        </a:rPr>
                        <a:t>Земельный</a:t>
                      </a:r>
                      <a:r>
                        <a:rPr sz="1050" b="1" spc="-30" dirty="0">
                          <a:solidFill>
                            <a:srgbClr val="FF0000"/>
                          </a:solidFill>
                          <a:latin typeface="Times New Roman"/>
                          <a:cs typeface="Times New Roman"/>
                        </a:rPr>
                        <a:t> </a:t>
                      </a:r>
                      <a:r>
                        <a:rPr sz="1050" b="1" spc="-5" dirty="0">
                          <a:solidFill>
                            <a:srgbClr val="FF0000"/>
                          </a:solidFill>
                          <a:latin typeface="Times New Roman"/>
                          <a:cs typeface="Times New Roman"/>
                        </a:rPr>
                        <a:t>налог</a:t>
                      </a:r>
                      <a:endParaRPr sz="1050" dirty="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01930">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9353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15"/>
                        </a:spcBef>
                      </a:pPr>
                      <a:endParaRPr sz="1050">
                        <a:latin typeface="Times New Roman"/>
                        <a:cs typeface="Times New Roman"/>
                      </a:endParaRPr>
                    </a:p>
                    <a:p>
                      <a:pPr algn="ctr">
                        <a:lnSpc>
                          <a:spcPct val="100000"/>
                        </a:lnSpc>
                      </a:pPr>
                      <a:r>
                        <a:rPr sz="1050" dirty="0">
                          <a:latin typeface="Times New Roman"/>
                          <a:cs typeface="Times New Roman"/>
                        </a:rPr>
                        <a:t>1.1</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dirty="0">
                        <a:latin typeface="Times New Roman"/>
                        <a:cs typeface="Times New Roman"/>
                      </a:endParaRPr>
                    </a:p>
                    <a:p>
                      <a:pPr>
                        <a:lnSpc>
                          <a:spcPct val="100000"/>
                        </a:lnSpc>
                        <a:spcBef>
                          <a:spcPts val="15"/>
                        </a:spcBef>
                      </a:pPr>
                      <a:endParaRPr sz="1050" dirty="0">
                        <a:latin typeface="Times New Roman"/>
                        <a:cs typeface="Times New Roman"/>
                      </a:endParaRPr>
                    </a:p>
                    <a:p>
                      <a:pPr marL="40640">
                        <a:lnSpc>
                          <a:spcPct val="100000"/>
                        </a:lnSpc>
                      </a:pPr>
                      <a:r>
                        <a:rPr sz="1050" spc="-5" dirty="0">
                          <a:latin typeface="Times New Roman"/>
                          <a:cs typeface="Times New Roman"/>
                        </a:rPr>
                        <a:t>льготы</a:t>
                      </a:r>
                      <a:r>
                        <a:rPr sz="1050" spc="15" dirty="0">
                          <a:latin typeface="Times New Roman"/>
                          <a:cs typeface="Times New Roman"/>
                        </a:rPr>
                        <a:t> </a:t>
                      </a:r>
                      <a:r>
                        <a:rPr sz="1050" spc="-5" dirty="0">
                          <a:latin typeface="Times New Roman"/>
                          <a:cs typeface="Times New Roman"/>
                        </a:rPr>
                        <a:t>налогоплательщикам-организациям</a:t>
                      </a:r>
                      <a:endParaRPr sz="10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81610">
                        <a:lnSpc>
                          <a:spcPct val="100000"/>
                        </a:lnSpc>
                        <a:spcBef>
                          <a:spcPts val="5"/>
                        </a:spcBef>
                      </a:pPr>
                      <a:r>
                        <a:rPr lang="ru-RU" sz="1050" dirty="0" smtClean="0">
                          <a:latin typeface="Times New Roman"/>
                          <a:cs typeface="Times New Roman"/>
                        </a:rPr>
                        <a:t>Решение Совета Депутатов городского округа Зарайск Московской  области №9/14 от 28 сентября 2017 года "О земельном налоге" п.5.</a:t>
                      </a:r>
                      <a:endParaRPr sz="1050" dirty="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2 100,00</a:t>
                      </a: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2100,00</a:t>
                      </a: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2100,00</a:t>
                      </a: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2100,00</a:t>
                      </a: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2100,00</a:t>
                      </a: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9353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15"/>
                        </a:spcBef>
                      </a:pPr>
                      <a:endParaRPr sz="1050">
                        <a:latin typeface="Times New Roman"/>
                        <a:cs typeface="Times New Roman"/>
                      </a:endParaRPr>
                    </a:p>
                    <a:p>
                      <a:pPr algn="ctr">
                        <a:lnSpc>
                          <a:spcPct val="100000"/>
                        </a:lnSpc>
                        <a:spcBef>
                          <a:spcPts val="5"/>
                        </a:spcBef>
                      </a:pPr>
                      <a:r>
                        <a:rPr sz="1050" dirty="0">
                          <a:latin typeface="Times New Roman"/>
                          <a:cs typeface="Times New Roman"/>
                        </a:rPr>
                        <a:t>1.2.</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50"/>
                        </a:spcBef>
                      </a:pPr>
                      <a:endParaRPr sz="1050">
                        <a:latin typeface="Times New Roman"/>
                        <a:cs typeface="Times New Roman"/>
                      </a:endParaRPr>
                    </a:p>
                    <a:p>
                      <a:pPr marL="8255" marR="218440" indent="31750">
                        <a:lnSpc>
                          <a:spcPct val="100000"/>
                        </a:lnSpc>
                      </a:pPr>
                      <a:r>
                        <a:rPr sz="1050" spc="-5" dirty="0">
                          <a:latin typeface="Times New Roman"/>
                          <a:cs typeface="Times New Roman"/>
                        </a:rPr>
                        <a:t>льготы налогоплательщикам-физическим </a:t>
                      </a:r>
                      <a:r>
                        <a:rPr sz="1050" spc="-235" dirty="0">
                          <a:latin typeface="Times New Roman"/>
                          <a:cs typeface="Times New Roman"/>
                        </a:rPr>
                        <a:t> </a:t>
                      </a:r>
                      <a:r>
                        <a:rPr sz="1050" spc="-10" dirty="0">
                          <a:latin typeface="Times New Roman"/>
                          <a:cs typeface="Times New Roman"/>
                        </a:rPr>
                        <a:t>лицам</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81610">
                        <a:lnSpc>
                          <a:spcPct val="100000"/>
                        </a:lnSpc>
                        <a:spcBef>
                          <a:spcPts val="10"/>
                        </a:spcBef>
                      </a:pPr>
                      <a:r>
                        <a:rPr lang="ru-RU" sz="1050" dirty="0" smtClean="0">
                          <a:latin typeface="Times New Roman"/>
                          <a:cs typeface="Times New Roman"/>
                        </a:rPr>
                        <a:t>Решение Совета Депутатов городского округа Зарайск Московской  области №9/14 от 28 сентября 2017 года "О земельном налоге" п.5.</a:t>
                      </a:r>
                      <a:endParaRPr sz="1050" dirty="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6 800,00</a:t>
                      </a: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6 800,00</a:t>
                      </a: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6 800,00</a:t>
                      </a: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6 800,00</a:t>
                      </a: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6 800,00</a:t>
                      </a: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750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5"/>
                        </a:spcBef>
                      </a:pPr>
                      <a:r>
                        <a:rPr sz="1050" b="1" dirty="0">
                          <a:latin typeface="Times New Roman"/>
                          <a:cs typeface="Times New Roman"/>
                        </a:rPr>
                        <a:t>2</a:t>
                      </a:r>
                      <a:endParaRPr sz="105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6055">
                        <a:lnSpc>
                          <a:spcPct val="100000"/>
                        </a:lnSpc>
                        <a:spcBef>
                          <a:spcPts val="55"/>
                        </a:spcBef>
                      </a:pPr>
                      <a:r>
                        <a:rPr sz="1050" b="1" spc="-5" dirty="0">
                          <a:solidFill>
                            <a:srgbClr val="FF0000"/>
                          </a:solidFill>
                          <a:latin typeface="Times New Roman"/>
                          <a:cs typeface="Times New Roman"/>
                        </a:rPr>
                        <a:t>Налог</a:t>
                      </a:r>
                      <a:r>
                        <a:rPr sz="1050" b="1" spc="-20" dirty="0">
                          <a:solidFill>
                            <a:srgbClr val="FF0000"/>
                          </a:solidFill>
                          <a:latin typeface="Times New Roman"/>
                          <a:cs typeface="Times New Roman"/>
                        </a:rPr>
                        <a:t> </a:t>
                      </a:r>
                      <a:r>
                        <a:rPr sz="1050" b="1" spc="-5" dirty="0">
                          <a:solidFill>
                            <a:srgbClr val="FF0000"/>
                          </a:solidFill>
                          <a:latin typeface="Times New Roman"/>
                          <a:cs typeface="Times New Roman"/>
                        </a:rPr>
                        <a:t>на</a:t>
                      </a:r>
                      <a:r>
                        <a:rPr sz="1050" b="1" spc="5" dirty="0">
                          <a:solidFill>
                            <a:srgbClr val="FF0000"/>
                          </a:solidFill>
                          <a:latin typeface="Times New Roman"/>
                          <a:cs typeface="Times New Roman"/>
                        </a:rPr>
                        <a:t> </a:t>
                      </a:r>
                      <a:r>
                        <a:rPr sz="1050" b="1" dirty="0">
                          <a:solidFill>
                            <a:srgbClr val="FF0000"/>
                          </a:solidFill>
                          <a:latin typeface="Times New Roman"/>
                          <a:cs typeface="Times New Roman"/>
                        </a:rPr>
                        <a:t>имущество</a:t>
                      </a:r>
                      <a:r>
                        <a:rPr sz="1050" b="1" spc="-40" dirty="0">
                          <a:solidFill>
                            <a:srgbClr val="FF0000"/>
                          </a:solidFill>
                          <a:latin typeface="Times New Roman"/>
                          <a:cs typeface="Times New Roman"/>
                        </a:rPr>
                        <a:t> </a:t>
                      </a:r>
                      <a:r>
                        <a:rPr sz="1050" b="1" spc="-10" dirty="0">
                          <a:solidFill>
                            <a:srgbClr val="FF0000"/>
                          </a:solidFill>
                          <a:latin typeface="Times New Roman"/>
                          <a:cs typeface="Times New Roman"/>
                        </a:rPr>
                        <a:t>физических</a:t>
                      </a:r>
                      <a:r>
                        <a:rPr sz="1050" b="1" spc="20" dirty="0">
                          <a:solidFill>
                            <a:srgbClr val="FF0000"/>
                          </a:solidFill>
                          <a:latin typeface="Times New Roman"/>
                          <a:cs typeface="Times New Roman"/>
                        </a:rPr>
                        <a:t> </a:t>
                      </a:r>
                      <a:r>
                        <a:rPr sz="1050" b="1" spc="-10" dirty="0">
                          <a:solidFill>
                            <a:srgbClr val="FF0000"/>
                          </a:solidFill>
                          <a:latin typeface="Times New Roman"/>
                          <a:cs typeface="Times New Roman"/>
                        </a:rPr>
                        <a:t>лиц</a:t>
                      </a:r>
                      <a:endParaRPr sz="105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0"/>
                        </a:lnSpc>
                        <a:spcBef>
                          <a:spcPts val="135"/>
                        </a:spcBef>
                      </a:pPr>
                      <a:endParaRPr sz="105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3679">
                        <a:lnSpc>
                          <a:spcPts val="1120"/>
                        </a:lnSpc>
                        <a:spcBef>
                          <a:spcPts val="135"/>
                        </a:spcBef>
                      </a:pPr>
                      <a:endParaRPr sz="105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0"/>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120"/>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ts val="1120"/>
                        </a:lnSpc>
                        <a:spcBef>
                          <a:spcPts val="135"/>
                        </a:spcBef>
                      </a:pPr>
                      <a:endParaRPr sz="105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353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20"/>
                        </a:spcBef>
                      </a:pPr>
                      <a:endParaRPr sz="1050">
                        <a:latin typeface="Times New Roman"/>
                        <a:cs typeface="Times New Roman"/>
                      </a:endParaRPr>
                    </a:p>
                    <a:p>
                      <a:pPr algn="ctr">
                        <a:lnSpc>
                          <a:spcPct val="100000"/>
                        </a:lnSpc>
                      </a:pPr>
                      <a:r>
                        <a:rPr sz="1050" dirty="0">
                          <a:latin typeface="Times New Roman"/>
                          <a:cs typeface="Times New Roman"/>
                        </a:rPr>
                        <a:t>2.1.</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50"/>
                        </a:spcBef>
                      </a:pPr>
                      <a:endParaRPr sz="1050">
                        <a:latin typeface="Times New Roman"/>
                        <a:cs typeface="Times New Roman"/>
                      </a:endParaRPr>
                    </a:p>
                    <a:p>
                      <a:pPr marL="8255" marR="218440" indent="31750">
                        <a:lnSpc>
                          <a:spcPct val="100000"/>
                        </a:lnSpc>
                      </a:pPr>
                      <a:r>
                        <a:rPr sz="1050" spc="-5" dirty="0">
                          <a:latin typeface="Times New Roman"/>
                          <a:cs typeface="Times New Roman"/>
                        </a:rPr>
                        <a:t>льготы налогоплательщикам-физическим </a:t>
                      </a:r>
                      <a:r>
                        <a:rPr sz="1050" spc="-235" dirty="0">
                          <a:latin typeface="Times New Roman"/>
                          <a:cs typeface="Times New Roman"/>
                        </a:rPr>
                        <a:t> </a:t>
                      </a:r>
                      <a:r>
                        <a:rPr sz="1050" spc="-10" dirty="0">
                          <a:latin typeface="Times New Roman"/>
                          <a:cs typeface="Times New Roman"/>
                        </a:rPr>
                        <a:t>лицам</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81610">
                        <a:lnSpc>
                          <a:spcPct val="100000"/>
                        </a:lnSpc>
                        <a:spcBef>
                          <a:spcPts val="10"/>
                        </a:spcBef>
                      </a:pPr>
                      <a:r>
                        <a:rPr lang="ru-RU" sz="1050" dirty="0" smtClean="0">
                          <a:latin typeface="Times New Roman"/>
                          <a:cs typeface="Times New Roman"/>
                        </a:rPr>
                        <a:t>Решение Совета Депутатов городского округа Зарайск Московской  области №9/13 от 28 сентября 2017 года "О налоге на имущество физических лиц" п.3.</a:t>
                      </a:r>
                      <a:endParaRPr sz="1050" dirty="0">
                        <a:latin typeface="Times New Roman"/>
                        <a:cs typeface="Times New Roman"/>
                      </a:endParaRPr>
                    </a:p>
                  </a:txBody>
                  <a:tcPr marL="0" marR="0" marT="127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200,00</a:t>
                      </a:r>
                      <a:endParaRPr sz="10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200,00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200,00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200,00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200,00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3570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255" marR="162560">
                        <a:lnSpc>
                          <a:spcPct val="100000"/>
                        </a:lnSpc>
                        <a:spcBef>
                          <a:spcPts val="165"/>
                        </a:spcBef>
                      </a:pPr>
                      <a:r>
                        <a:rPr sz="1050" b="1" spc="-5" dirty="0">
                          <a:latin typeface="Times New Roman"/>
                          <a:cs typeface="Times New Roman"/>
                        </a:rPr>
                        <a:t>ИТОГО налоговых </a:t>
                      </a:r>
                      <a:r>
                        <a:rPr sz="1050" b="1" dirty="0">
                          <a:latin typeface="Times New Roman"/>
                          <a:cs typeface="Times New Roman"/>
                        </a:rPr>
                        <a:t>льгот, </a:t>
                      </a:r>
                      <a:r>
                        <a:rPr sz="1050" b="1" spc="-5" dirty="0">
                          <a:latin typeface="Times New Roman"/>
                          <a:cs typeface="Times New Roman"/>
                        </a:rPr>
                        <a:t>предоставляемых в </a:t>
                      </a:r>
                      <a:r>
                        <a:rPr sz="1050" b="1" dirty="0">
                          <a:latin typeface="Times New Roman"/>
                          <a:cs typeface="Times New Roman"/>
                        </a:rPr>
                        <a:t>соответствии </a:t>
                      </a:r>
                      <a:r>
                        <a:rPr sz="1050" b="1" spc="-5" dirty="0">
                          <a:latin typeface="Times New Roman"/>
                          <a:cs typeface="Times New Roman"/>
                        </a:rPr>
                        <a:t>с решениями, </a:t>
                      </a:r>
                      <a:r>
                        <a:rPr sz="1050" b="1" spc="-235" dirty="0">
                          <a:latin typeface="Times New Roman"/>
                          <a:cs typeface="Times New Roman"/>
                        </a:rPr>
                        <a:t> </a:t>
                      </a:r>
                      <a:r>
                        <a:rPr sz="1050" b="1" spc="-5" dirty="0">
                          <a:latin typeface="Times New Roman"/>
                          <a:cs typeface="Times New Roman"/>
                        </a:rPr>
                        <a:t>принятыми</a:t>
                      </a:r>
                      <a:r>
                        <a:rPr sz="1050" b="1" spc="-35" dirty="0">
                          <a:latin typeface="Times New Roman"/>
                          <a:cs typeface="Times New Roman"/>
                        </a:rPr>
                        <a:t> </a:t>
                      </a:r>
                      <a:r>
                        <a:rPr sz="1050" b="1" spc="-5" dirty="0">
                          <a:latin typeface="Times New Roman"/>
                          <a:cs typeface="Times New Roman"/>
                        </a:rPr>
                        <a:t>органами</a:t>
                      </a:r>
                      <a:r>
                        <a:rPr sz="1050" b="1" spc="-30" dirty="0">
                          <a:latin typeface="Times New Roman"/>
                          <a:cs typeface="Times New Roman"/>
                        </a:rPr>
                        <a:t> </a:t>
                      </a:r>
                      <a:r>
                        <a:rPr sz="1050" b="1" dirty="0">
                          <a:latin typeface="Times New Roman"/>
                          <a:cs typeface="Times New Roman"/>
                        </a:rPr>
                        <a:t>местного</a:t>
                      </a:r>
                      <a:r>
                        <a:rPr sz="1050" b="1" spc="-40" dirty="0">
                          <a:latin typeface="Times New Roman"/>
                          <a:cs typeface="Times New Roman"/>
                        </a:rPr>
                        <a:t> </a:t>
                      </a:r>
                      <a:r>
                        <a:rPr sz="1050" b="1" spc="-5" dirty="0">
                          <a:latin typeface="Times New Roman"/>
                          <a:cs typeface="Times New Roman"/>
                        </a:rPr>
                        <a:t>самоуправления</a:t>
                      </a:r>
                      <a:r>
                        <a:rPr sz="1050" b="1" spc="-20" dirty="0">
                          <a:latin typeface="Times New Roman"/>
                          <a:cs typeface="Times New Roman"/>
                        </a:rPr>
                        <a:t> </a:t>
                      </a:r>
                      <a:r>
                        <a:rPr sz="1050" b="1" dirty="0">
                          <a:latin typeface="Times New Roman"/>
                          <a:cs typeface="Times New Roman"/>
                        </a:rPr>
                        <a:t>Московской</a:t>
                      </a:r>
                      <a:r>
                        <a:rPr sz="1050" b="1" spc="-10" dirty="0">
                          <a:latin typeface="Times New Roman"/>
                          <a:cs typeface="Times New Roman"/>
                        </a:rPr>
                        <a:t> </a:t>
                      </a:r>
                      <a:r>
                        <a:rPr sz="1050" b="1" dirty="0">
                          <a:latin typeface="Times New Roman"/>
                          <a:cs typeface="Times New Roman"/>
                        </a:rPr>
                        <a:t>области</a:t>
                      </a:r>
                      <a:endParaRPr sz="1050" dirty="0">
                        <a:latin typeface="Times New Roman"/>
                        <a:cs typeface="Times New Roman"/>
                      </a:endParaRPr>
                    </a:p>
                  </a:txBody>
                  <a:tcPr marL="0" marR="0" marT="209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9</a:t>
                      </a:r>
                      <a:r>
                        <a:rPr lang="ru-RU" sz="1050" b="1" baseline="0" dirty="0" smtClean="0">
                          <a:latin typeface="Times New Roman"/>
                          <a:cs typeface="Times New Roman"/>
                        </a:rPr>
                        <a:t> 100,00</a:t>
                      </a: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01930">
                        <a:lnSpc>
                          <a:spcPct val="100000"/>
                        </a:lnSpc>
                        <a:spcBef>
                          <a:spcPts val="765"/>
                        </a:spcBef>
                      </a:pPr>
                      <a:r>
                        <a:rPr lang="ru-RU" sz="1050" b="1" dirty="0" smtClean="0">
                          <a:latin typeface="Times New Roman"/>
                          <a:cs typeface="Times New Roman"/>
                        </a:rPr>
                        <a:t>9 100,00</a:t>
                      </a:r>
                    </a:p>
                    <a:p>
                      <a:pPr marL="201930">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9 100,00</a:t>
                      </a:r>
                    </a:p>
                    <a:p>
                      <a:pPr algn="ctr">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9 100,00</a:t>
                      </a:r>
                    </a:p>
                    <a:p>
                      <a:pPr algn="ctr">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9 100,00</a:t>
                      </a:r>
                    </a:p>
                    <a:p>
                      <a:pPr algn="ctr">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r>
            </a:tbl>
          </a:graphicData>
        </a:graphic>
      </p:graphicFrame>
      <p:graphicFrame>
        <p:nvGraphicFramePr>
          <p:cNvPr id="13" name="Диаграмма 12"/>
          <p:cNvGraphicFramePr/>
          <p:nvPr>
            <p:extLst>
              <p:ext uri="{D42A27DB-BD31-4B8C-83A1-F6EECF244321}">
                <p14:modId xmlns:p14="http://schemas.microsoft.com/office/powerpoint/2010/main" val="4180832883"/>
              </p:ext>
            </p:extLst>
          </p:nvPr>
        </p:nvGraphicFramePr>
        <p:xfrm>
          <a:off x="2267744" y="5268161"/>
          <a:ext cx="5544616" cy="1584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6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191549"/>
            <a:ext cx="9217024" cy="1077211"/>
          </a:xfrm>
        </p:spPr>
        <p:txBody>
          <a:bodyPr>
            <a:normAutofit/>
          </a:bodyPr>
          <a:lstStyle/>
          <a:p>
            <a:pPr lvl="0">
              <a:lnSpc>
                <a:spcPts val="2135"/>
              </a:lnSpc>
              <a:spcBef>
                <a:spcPts val="100"/>
              </a:spcBef>
            </a:pPr>
            <a:r>
              <a:rPr lang="ru-RU" sz="2400" b="1" spc="-20" dirty="0">
                <a:effectLst/>
                <a:latin typeface="Times New Roman"/>
                <a:ea typeface="+mn-ea"/>
                <a:cs typeface="Times New Roman"/>
              </a:rPr>
              <a:t>Расходы</a:t>
            </a:r>
            <a:r>
              <a:rPr lang="ru-RU" sz="2400" b="1" spc="-25" dirty="0">
                <a:effectLst/>
                <a:latin typeface="Times New Roman"/>
                <a:ea typeface="+mn-ea"/>
                <a:cs typeface="Times New Roman"/>
              </a:rPr>
              <a:t> </a:t>
            </a:r>
            <a:r>
              <a:rPr lang="ru-RU" sz="2400" b="1" spc="-20" dirty="0">
                <a:effectLst/>
                <a:latin typeface="Times New Roman"/>
                <a:ea typeface="+mn-ea"/>
                <a:cs typeface="Times New Roman"/>
              </a:rPr>
              <a:t>бюджета</a:t>
            </a:r>
            <a:r>
              <a:rPr lang="ru-RU" sz="2400" b="1" dirty="0">
                <a:effectLst/>
                <a:latin typeface="Times New Roman"/>
                <a:ea typeface="+mn-ea"/>
                <a:cs typeface="Times New Roman"/>
              </a:rPr>
              <a:t> </a:t>
            </a:r>
            <a:r>
              <a:rPr lang="ru-RU" sz="2400" b="1" spc="-20" dirty="0">
                <a:effectLst/>
                <a:latin typeface="Times New Roman"/>
                <a:ea typeface="+mn-ea"/>
                <a:cs typeface="Times New Roman"/>
              </a:rPr>
              <a:t>городского</a:t>
            </a:r>
            <a:r>
              <a:rPr lang="ru-RU" sz="2400" b="1" spc="-15" dirty="0">
                <a:effectLst/>
                <a:latin typeface="Times New Roman"/>
                <a:ea typeface="+mn-ea"/>
                <a:cs typeface="Times New Roman"/>
              </a:rPr>
              <a:t> </a:t>
            </a:r>
            <a:r>
              <a:rPr lang="ru-RU" sz="2400" b="1" spc="-10" dirty="0">
                <a:effectLst/>
                <a:latin typeface="Times New Roman"/>
                <a:ea typeface="+mn-ea"/>
                <a:cs typeface="Times New Roman"/>
              </a:rPr>
              <a:t>округа</a:t>
            </a:r>
            <a:r>
              <a:rPr lang="ru-RU" sz="2400" dirty="0">
                <a:effectLst/>
                <a:latin typeface="Times New Roman"/>
                <a:ea typeface="+mn-ea"/>
                <a:cs typeface="Times New Roman"/>
              </a:rPr>
              <a:t/>
            </a:r>
            <a:br>
              <a:rPr lang="ru-RU" sz="2400" dirty="0">
                <a:effectLst/>
                <a:latin typeface="Times New Roman"/>
                <a:ea typeface="+mn-ea"/>
                <a:cs typeface="Times New Roman"/>
              </a:rPr>
            </a:br>
            <a:r>
              <a:rPr lang="ru-RU" sz="2400" b="1" spc="-10" dirty="0" smtClean="0">
                <a:effectLst/>
                <a:latin typeface="Times New Roman"/>
                <a:ea typeface="+mn-ea"/>
                <a:cs typeface="Times New Roman"/>
              </a:rPr>
              <a:t>Зарайск </a:t>
            </a:r>
            <a:r>
              <a:rPr lang="ru-RU" sz="2400" b="1" dirty="0">
                <a:effectLst/>
                <a:latin typeface="Times New Roman"/>
                <a:ea typeface="+mn-ea"/>
                <a:cs typeface="Times New Roman"/>
              </a:rPr>
              <a:t>в</a:t>
            </a:r>
            <a:r>
              <a:rPr lang="ru-RU" sz="2400" b="1" spc="-5" dirty="0">
                <a:effectLst/>
                <a:latin typeface="Times New Roman"/>
                <a:ea typeface="+mn-ea"/>
                <a:cs typeface="Times New Roman"/>
              </a:rPr>
              <a:t> </a:t>
            </a:r>
            <a:r>
              <a:rPr lang="ru-RU" sz="2400" b="1" spc="-5" dirty="0" smtClean="0">
                <a:effectLst/>
                <a:latin typeface="Times New Roman"/>
                <a:ea typeface="+mn-ea"/>
                <a:cs typeface="Times New Roman"/>
              </a:rPr>
              <a:t>2020-2024 </a:t>
            </a:r>
            <a:r>
              <a:rPr lang="ru-RU" sz="2400" b="1" spc="-20" dirty="0">
                <a:effectLst/>
                <a:latin typeface="Times New Roman"/>
                <a:ea typeface="+mn-ea"/>
                <a:cs typeface="Times New Roman"/>
              </a:rPr>
              <a:t>годах</a:t>
            </a:r>
            <a:r>
              <a:rPr lang="ru-RU" sz="2400" dirty="0">
                <a:effectLst/>
                <a:latin typeface="Times New Roman"/>
                <a:ea typeface="+mn-ea"/>
                <a:cs typeface="Times New Roman"/>
              </a:rPr>
              <a:t/>
            </a:r>
            <a:br>
              <a:rPr lang="ru-RU" sz="2400" dirty="0">
                <a:effectLst/>
                <a:latin typeface="Times New Roman"/>
                <a:ea typeface="+mn-ea"/>
                <a:cs typeface="Times New Roman"/>
              </a:rPr>
            </a:br>
            <a:endParaRPr lang="ru-RU" sz="2400" dirty="0"/>
          </a:p>
        </p:txBody>
      </p:sp>
      <p:graphicFrame>
        <p:nvGraphicFramePr>
          <p:cNvPr id="5" name="object 5"/>
          <p:cNvGraphicFramePr>
            <a:graphicFrameLocks noGrp="1"/>
          </p:cNvGraphicFramePr>
          <p:nvPr>
            <p:extLst>
              <p:ext uri="{D42A27DB-BD31-4B8C-83A1-F6EECF244321}">
                <p14:modId xmlns:p14="http://schemas.microsoft.com/office/powerpoint/2010/main" val="3611429993"/>
              </p:ext>
            </p:extLst>
          </p:nvPr>
        </p:nvGraphicFramePr>
        <p:xfrm>
          <a:off x="0" y="908722"/>
          <a:ext cx="9143499" cy="5949274"/>
        </p:xfrm>
        <a:graphic>
          <a:graphicData uri="http://schemas.openxmlformats.org/drawingml/2006/table">
            <a:tbl>
              <a:tblPr firstRow="1" bandRow="1"/>
              <a:tblGrid>
                <a:gridCol w="2411760"/>
                <a:gridCol w="1541363"/>
                <a:gridCol w="1698997"/>
                <a:gridCol w="1259836"/>
                <a:gridCol w="1094002"/>
                <a:gridCol w="1137541"/>
              </a:tblGrid>
              <a:tr h="30631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25"/>
                        </a:spcBef>
                      </a:pPr>
                      <a:endParaRPr sz="1200" dirty="0">
                        <a:latin typeface="Times New Roman"/>
                        <a:cs typeface="Times New Roman"/>
                      </a:endParaRPr>
                    </a:p>
                    <a:p>
                      <a:pPr marL="774065">
                        <a:lnSpc>
                          <a:spcPct val="100000"/>
                        </a:lnSpc>
                      </a:pPr>
                      <a:r>
                        <a:rPr sz="1200" b="1" spc="-5" dirty="0">
                          <a:latin typeface="Times New Roman"/>
                          <a:cs typeface="Times New Roman"/>
                        </a:rPr>
                        <a:t>Наименование</a:t>
                      </a:r>
                      <a:endParaRPr sz="1200" dirty="0">
                        <a:latin typeface="Times New Roman"/>
                        <a:cs typeface="Times New Roman"/>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DAE2F3"/>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25"/>
                        </a:spcBef>
                      </a:pPr>
                      <a:endParaRPr sz="1200" dirty="0">
                        <a:latin typeface="Times New Roman"/>
                        <a:cs typeface="Times New Roman"/>
                      </a:endParaRPr>
                    </a:p>
                    <a:p>
                      <a:pPr marL="128270">
                        <a:lnSpc>
                          <a:spcPct val="100000"/>
                        </a:lnSpc>
                      </a:pPr>
                      <a:r>
                        <a:rPr sz="1200" b="1" dirty="0">
                          <a:latin typeface="Times New Roman"/>
                          <a:cs typeface="Times New Roman"/>
                        </a:rPr>
                        <a:t>Отчет</a:t>
                      </a:r>
                      <a:r>
                        <a:rPr sz="1200" b="1" spc="-30" dirty="0">
                          <a:latin typeface="Times New Roman"/>
                          <a:cs typeface="Times New Roman"/>
                        </a:rPr>
                        <a:t> </a:t>
                      </a:r>
                      <a:r>
                        <a:rPr sz="1200" b="1" dirty="0">
                          <a:latin typeface="Times New Roman"/>
                          <a:cs typeface="Times New Roman"/>
                        </a:rPr>
                        <a:t>за</a:t>
                      </a:r>
                      <a:r>
                        <a:rPr sz="1200" b="1" spc="-15" dirty="0">
                          <a:latin typeface="Times New Roman"/>
                          <a:cs typeface="Times New Roman"/>
                        </a:rPr>
                        <a:t> </a:t>
                      </a:r>
                      <a:r>
                        <a:rPr sz="1200" b="1" dirty="0" smtClean="0">
                          <a:latin typeface="Times New Roman"/>
                          <a:cs typeface="Times New Roman"/>
                        </a:rPr>
                        <a:t>20</a:t>
                      </a:r>
                      <a:r>
                        <a:rPr lang="ru-RU" sz="1200" b="1" dirty="0" smtClean="0">
                          <a:latin typeface="Times New Roman"/>
                          <a:cs typeface="Times New Roman"/>
                        </a:rPr>
                        <a:t>20</a:t>
                      </a:r>
                      <a:r>
                        <a:rPr sz="1200" b="1" spc="-25" dirty="0" smtClean="0">
                          <a:latin typeface="Times New Roman"/>
                          <a:cs typeface="Times New Roman"/>
                        </a:rPr>
                        <a:t> г</a:t>
                      </a:r>
                      <a:r>
                        <a:rPr lang="ru-RU" sz="1200" b="1" spc="-25" dirty="0" smtClean="0">
                          <a:latin typeface="Times New Roman"/>
                          <a:cs typeface="Times New Roman"/>
                        </a:rPr>
                        <a:t>.</a:t>
                      </a:r>
                      <a:endParaRPr sz="1200" dirty="0">
                        <a:latin typeface="Times New Roman"/>
                        <a:cs typeface="Times New Roman"/>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DAE2F3"/>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2560" marR="154940" indent="306070" algn="just">
                        <a:lnSpc>
                          <a:spcPct val="100000"/>
                        </a:lnSpc>
                        <a:spcBef>
                          <a:spcPts val="685"/>
                        </a:spcBef>
                      </a:pPr>
                      <a:r>
                        <a:rPr lang="ru-RU" sz="1200" b="1" spc="-5" dirty="0" smtClean="0">
                          <a:latin typeface="Times New Roman"/>
                          <a:cs typeface="Times New Roman"/>
                        </a:rPr>
                        <a:t>Ожидаемое исполнение 2021 г.</a:t>
                      </a:r>
                      <a:endParaRPr sz="1200" dirty="0">
                        <a:latin typeface="Times New Roman"/>
                        <a:cs typeface="Times New Roman"/>
                      </a:endParaRP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DAE2F3"/>
                    </a:solid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25"/>
                        </a:spcBef>
                      </a:pPr>
                      <a:r>
                        <a:rPr sz="1200" b="1" dirty="0">
                          <a:latin typeface="Times New Roman"/>
                          <a:cs typeface="Times New Roman"/>
                        </a:rPr>
                        <a:t>План</a:t>
                      </a:r>
                      <a:endParaRPr sz="120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DAE2F3"/>
                    </a:solidFill>
                  </a:tcPr>
                </a:tc>
                <a:tc hMerge="1">
                  <a:txBody>
                    <a:bodyPr/>
                    <a:lstStyle/>
                    <a:p>
                      <a:endParaRPr/>
                    </a:p>
                  </a:txBody>
                  <a:tcPr marL="0" marR="0" marT="0" marB="0"/>
                </a:tc>
                <a:tc hMerge="1">
                  <a:txBody>
                    <a:bodyPr/>
                    <a:lstStyle/>
                    <a:p>
                      <a:endParaRPr/>
                    </a:p>
                  </a:txBody>
                  <a:tcPr marL="0" marR="0" marT="0" marB="0"/>
                </a:tc>
              </a:tr>
              <a:tr h="30631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vMerge="1">
                  <a:txBody>
                    <a:bodyPr/>
                    <a:lstStyle/>
                    <a:p>
                      <a:endParaRPr/>
                    </a:p>
                  </a:txBody>
                  <a:tcPr marL="0" marR="0" marT="869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25"/>
                        </a:spcBef>
                      </a:pPr>
                      <a:r>
                        <a:rPr sz="1200" b="1" dirty="0" smtClean="0">
                          <a:latin typeface="Times New Roman"/>
                          <a:cs typeface="Times New Roman"/>
                        </a:rPr>
                        <a:t>202</a:t>
                      </a:r>
                      <a:r>
                        <a:rPr lang="ru-RU" sz="1200" b="1" dirty="0" smtClean="0">
                          <a:latin typeface="Times New Roman"/>
                          <a:cs typeface="Times New Roman"/>
                        </a:rPr>
                        <a:t>2</a:t>
                      </a:r>
                      <a:r>
                        <a:rPr sz="1200" b="1" spc="-45" dirty="0" smtClean="0">
                          <a:latin typeface="Times New Roman"/>
                          <a:cs typeface="Times New Roman"/>
                        </a:rPr>
                        <a:t> </a:t>
                      </a:r>
                      <a:r>
                        <a:rPr sz="1200" b="1" spc="-70" dirty="0">
                          <a:latin typeface="Times New Roman"/>
                          <a:cs typeface="Times New Roman"/>
                        </a:rPr>
                        <a:t>г.</a:t>
                      </a:r>
                      <a:endParaRPr sz="12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25"/>
                        </a:spcBef>
                      </a:pPr>
                      <a:r>
                        <a:rPr sz="1200" b="1" dirty="0" smtClean="0">
                          <a:latin typeface="Times New Roman"/>
                          <a:cs typeface="Times New Roman"/>
                        </a:rPr>
                        <a:t>202</a:t>
                      </a:r>
                      <a:r>
                        <a:rPr lang="ru-RU" sz="1200" b="1" dirty="0" smtClean="0">
                          <a:latin typeface="Times New Roman"/>
                          <a:cs typeface="Times New Roman"/>
                        </a:rPr>
                        <a:t>3</a:t>
                      </a:r>
                      <a:r>
                        <a:rPr sz="1200" b="1" spc="-45" dirty="0" smtClean="0">
                          <a:latin typeface="Times New Roman"/>
                          <a:cs typeface="Times New Roman"/>
                        </a:rPr>
                        <a:t> </a:t>
                      </a:r>
                      <a:r>
                        <a:rPr sz="1200" b="1" spc="-70" dirty="0">
                          <a:latin typeface="Times New Roman"/>
                          <a:cs typeface="Times New Roman"/>
                        </a:rPr>
                        <a:t>г.</a:t>
                      </a:r>
                      <a:endParaRPr sz="12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25"/>
                        </a:spcBef>
                      </a:pPr>
                      <a:r>
                        <a:rPr sz="1200" b="1" dirty="0" smtClean="0">
                          <a:latin typeface="Times New Roman"/>
                          <a:cs typeface="Times New Roman"/>
                        </a:rPr>
                        <a:t>202</a:t>
                      </a:r>
                      <a:r>
                        <a:rPr lang="ru-RU" sz="1200" b="1" dirty="0" smtClean="0">
                          <a:latin typeface="Times New Roman"/>
                          <a:cs typeface="Times New Roman"/>
                        </a:rPr>
                        <a:t>4</a:t>
                      </a:r>
                      <a:r>
                        <a:rPr sz="1200" b="1" spc="-45" dirty="0" smtClean="0">
                          <a:latin typeface="Times New Roman"/>
                          <a:cs typeface="Times New Roman"/>
                        </a:rPr>
                        <a:t> </a:t>
                      </a:r>
                      <a:r>
                        <a:rPr sz="1200" b="1" spc="-70" dirty="0">
                          <a:latin typeface="Times New Roman"/>
                          <a:cs typeface="Times New Roman"/>
                        </a:rPr>
                        <a:t>г.</a:t>
                      </a:r>
                      <a:endParaRPr sz="12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DAE2F3"/>
                    </a:solidFill>
                  </a:tcPr>
                </a:tc>
              </a:tr>
              <a:tr h="3063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25"/>
                        </a:spcBef>
                      </a:pPr>
                      <a:r>
                        <a:rPr sz="1200" spc="-10" dirty="0">
                          <a:latin typeface="Times New Roman"/>
                          <a:cs typeface="Times New Roman"/>
                        </a:rPr>
                        <a:t>Общегосударственные</a:t>
                      </a:r>
                      <a:r>
                        <a:rPr sz="1200" spc="10" dirty="0">
                          <a:latin typeface="Times New Roman"/>
                          <a:cs typeface="Times New Roman"/>
                        </a:rPr>
                        <a:t> </a:t>
                      </a:r>
                      <a:r>
                        <a:rPr sz="1200" dirty="0">
                          <a:latin typeface="Times New Roman"/>
                          <a:cs typeface="Times New Roman"/>
                        </a:rPr>
                        <a:t>вопросы</a:t>
                      </a:r>
                      <a:endParaRPr sz="120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0"/>
                        </a:spcBef>
                      </a:pPr>
                      <a:r>
                        <a:rPr lang="ru-RU" sz="1100" dirty="0" smtClean="0">
                          <a:latin typeface="Times New Roman"/>
                          <a:cs typeface="Times New Roman"/>
                        </a:rPr>
                        <a:t>302 342,00</a:t>
                      </a:r>
                      <a:endParaRPr sz="1100" dirty="0">
                        <a:latin typeface="Times New Roman"/>
                        <a:cs typeface="Times New Roman"/>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390"/>
                        </a:spcBef>
                      </a:pPr>
                      <a:r>
                        <a:rPr lang="ru-RU" sz="1100" dirty="0" smtClean="0">
                          <a:latin typeface="Times New Roman"/>
                          <a:cs typeface="Times New Roman"/>
                        </a:rPr>
                        <a:t>339 748,00</a:t>
                      </a:r>
                      <a:endParaRPr sz="1100" dirty="0">
                        <a:latin typeface="Times New Roman"/>
                        <a:cs typeface="Times New Roman"/>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95275" algn="ctr">
                        <a:lnSpc>
                          <a:spcPct val="100000"/>
                        </a:lnSpc>
                        <a:spcBef>
                          <a:spcPts val="390"/>
                        </a:spcBef>
                      </a:pPr>
                      <a:r>
                        <a:rPr lang="ru-RU" sz="1100" dirty="0" smtClean="0">
                          <a:latin typeface="Times New Roman"/>
                          <a:cs typeface="Times New Roman"/>
                        </a:rPr>
                        <a:t>334 910,00</a:t>
                      </a:r>
                      <a:endParaRPr sz="1100" dirty="0">
                        <a:latin typeface="Times New Roman"/>
                        <a:cs typeface="Times New Roman"/>
                      </a:endParaRPr>
                    </a:p>
                  </a:txBody>
                  <a:tcPr marL="0" marR="0" marT="4953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90"/>
                        </a:spcBef>
                      </a:pPr>
                      <a:r>
                        <a:rPr lang="ru-RU" sz="1100" dirty="0" smtClean="0">
                          <a:latin typeface="Times New Roman"/>
                          <a:cs typeface="Times New Roman"/>
                        </a:rPr>
                        <a:t>313 265,00</a:t>
                      </a:r>
                      <a:endParaRPr sz="1100" dirty="0">
                        <a:latin typeface="Times New Roman"/>
                        <a:cs typeface="Times New Roman"/>
                      </a:endParaRPr>
                    </a:p>
                  </a:txBody>
                  <a:tcPr marL="0" marR="0" marT="4953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0"/>
                        </a:spcBef>
                      </a:pPr>
                      <a:r>
                        <a:rPr lang="ru-RU" sz="1100" dirty="0" smtClean="0">
                          <a:latin typeface="Times New Roman"/>
                          <a:cs typeface="Times New Roman"/>
                        </a:rPr>
                        <a:t>304 691,00</a:t>
                      </a:r>
                      <a:endParaRPr sz="1100" dirty="0">
                        <a:latin typeface="Times New Roman"/>
                        <a:cs typeface="Times New Roman"/>
                      </a:endParaRPr>
                    </a:p>
                  </a:txBody>
                  <a:tcPr marL="0" marR="0" marT="4953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6587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0815" marR="163830" indent="135255">
                        <a:lnSpc>
                          <a:spcPct val="100000"/>
                        </a:lnSpc>
                        <a:spcBef>
                          <a:spcPts val="325"/>
                        </a:spcBef>
                      </a:pPr>
                      <a:r>
                        <a:rPr sz="1200" spc="-5" dirty="0">
                          <a:latin typeface="Times New Roman"/>
                          <a:cs typeface="Times New Roman"/>
                        </a:rPr>
                        <a:t>Национальная</a:t>
                      </a:r>
                      <a:r>
                        <a:rPr sz="1200" spc="-30" dirty="0">
                          <a:latin typeface="Times New Roman"/>
                          <a:cs typeface="Times New Roman"/>
                        </a:rPr>
                        <a:t> </a:t>
                      </a:r>
                      <a:r>
                        <a:rPr sz="1200" spc="-5" dirty="0">
                          <a:latin typeface="Times New Roman"/>
                          <a:cs typeface="Times New Roman"/>
                        </a:rPr>
                        <a:t>безопасность</a:t>
                      </a:r>
                      <a:r>
                        <a:rPr sz="1200" spc="30" dirty="0">
                          <a:latin typeface="Times New Roman"/>
                          <a:cs typeface="Times New Roman"/>
                        </a:rPr>
                        <a:t> </a:t>
                      </a:r>
                      <a:r>
                        <a:rPr sz="1200" dirty="0">
                          <a:latin typeface="Times New Roman"/>
                          <a:cs typeface="Times New Roman"/>
                        </a:rPr>
                        <a:t>и </a:t>
                      </a:r>
                      <a:r>
                        <a:rPr sz="1200" spc="5" dirty="0">
                          <a:latin typeface="Times New Roman"/>
                          <a:cs typeface="Times New Roman"/>
                        </a:rPr>
                        <a:t> </a:t>
                      </a:r>
                      <a:r>
                        <a:rPr sz="1200" spc="-5" dirty="0">
                          <a:latin typeface="Times New Roman"/>
                          <a:cs typeface="Times New Roman"/>
                        </a:rPr>
                        <a:t>правоохранительная</a:t>
                      </a:r>
                      <a:r>
                        <a:rPr sz="1200" spc="-55" dirty="0">
                          <a:latin typeface="Times New Roman"/>
                          <a:cs typeface="Times New Roman"/>
                        </a:rPr>
                        <a:t> </a:t>
                      </a:r>
                      <a:r>
                        <a:rPr sz="1200" dirty="0">
                          <a:latin typeface="Times New Roman"/>
                          <a:cs typeface="Times New Roman"/>
                        </a:rPr>
                        <a:t>деятельность</a:t>
                      </a: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15"/>
                        </a:spcBef>
                      </a:pPr>
                      <a:endParaRPr sz="950" dirty="0">
                        <a:latin typeface="Times New Roman"/>
                        <a:cs typeface="Times New Roman"/>
                      </a:endParaRPr>
                    </a:p>
                    <a:p>
                      <a:pPr marL="1270" algn="ctr">
                        <a:lnSpc>
                          <a:spcPct val="100000"/>
                        </a:lnSpc>
                        <a:spcBef>
                          <a:spcPts val="5"/>
                        </a:spcBef>
                      </a:pPr>
                      <a:r>
                        <a:rPr lang="ru-RU" sz="1100" dirty="0" smtClean="0">
                          <a:latin typeface="Times New Roman"/>
                          <a:cs typeface="Times New Roman"/>
                        </a:rPr>
                        <a:t>13 741,00</a:t>
                      </a:r>
                      <a:endParaRPr sz="1100" dirty="0">
                        <a:latin typeface="Times New Roman"/>
                        <a:cs typeface="Times New Roman"/>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5"/>
                        </a:spcBef>
                      </a:pPr>
                      <a:endParaRPr lang="ru-RU" sz="1100" dirty="0" smtClean="0">
                        <a:latin typeface="Times New Roman"/>
                        <a:cs typeface="Times New Roman"/>
                      </a:endParaRPr>
                    </a:p>
                    <a:p>
                      <a:pPr algn="ctr">
                        <a:lnSpc>
                          <a:spcPct val="100000"/>
                        </a:lnSpc>
                        <a:spcBef>
                          <a:spcPts val="15"/>
                        </a:spcBef>
                      </a:pPr>
                      <a:r>
                        <a:rPr lang="ru-RU" sz="1100" dirty="0" smtClean="0">
                          <a:latin typeface="Times New Roman"/>
                          <a:cs typeface="Times New Roman"/>
                        </a:rPr>
                        <a:t>22 055,00</a:t>
                      </a:r>
                      <a:endParaRPr sz="1100" dirty="0">
                        <a:latin typeface="Times New Roman"/>
                        <a:cs typeface="Times New Roman"/>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5"/>
                        </a:spcBef>
                      </a:pPr>
                      <a:r>
                        <a:rPr lang="ru-RU" sz="1100" dirty="0" smtClean="0">
                          <a:latin typeface="Times New Roman"/>
                          <a:cs typeface="Times New Roman"/>
                        </a:rPr>
                        <a:t>22 500,00</a:t>
                      </a:r>
                      <a:endParaRPr sz="1100" dirty="0">
                        <a:latin typeface="Times New Roman"/>
                        <a:cs typeface="Times New Roman"/>
                      </a:endParaRPr>
                    </a:p>
                  </a:txBody>
                  <a:tcPr marL="0" marR="0" marT="19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5"/>
                        </a:spcBef>
                      </a:pPr>
                      <a:r>
                        <a:rPr lang="ru-RU" sz="1100" dirty="0" smtClean="0">
                          <a:latin typeface="Times New Roman"/>
                          <a:cs typeface="Times New Roman"/>
                        </a:rPr>
                        <a:t>22 500,00</a:t>
                      </a:r>
                      <a:endParaRPr sz="1100" dirty="0">
                        <a:latin typeface="Times New Roman"/>
                        <a:cs typeface="Times New Roman"/>
                      </a:endParaRPr>
                    </a:p>
                  </a:txBody>
                  <a:tcPr marL="0" marR="0" marT="19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5"/>
                        </a:spcBef>
                      </a:pPr>
                      <a:r>
                        <a:rPr lang="ru-RU" sz="1100" dirty="0" smtClean="0">
                          <a:latin typeface="Times New Roman"/>
                          <a:cs typeface="Times New Roman"/>
                        </a:rPr>
                        <a:t>14 500,00</a:t>
                      </a:r>
                      <a:endParaRPr sz="1100" dirty="0">
                        <a:latin typeface="Times New Roman"/>
                        <a:cs typeface="Times New Roman"/>
                      </a:endParaRPr>
                    </a:p>
                  </a:txBody>
                  <a:tcPr marL="0" marR="0" marT="19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401493">
                <a:tc>
                  <a:txBody>
                    <a:bodyPr/>
                    <a:lstStyle/>
                    <a:p>
                      <a:pPr marL="170815" marR="163830" indent="135255">
                        <a:lnSpc>
                          <a:spcPct val="100000"/>
                        </a:lnSpc>
                        <a:spcBef>
                          <a:spcPts val="325"/>
                        </a:spcBef>
                      </a:pPr>
                      <a:r>
                        <a:rPr lang="ru-RU" sz="1200" dirty="0" smtClean="0">
                          <a:latin typeface="Times New Roman"/>
                          <a:cs typeface="Times New Roman"/>
                        </a:rPr>
                        <a:t>   Национальная оборона</a:t>
                      </a:r>
                      <a:endParaRPr sz="1200" dirty="0">
                        <a:latin typeface="Times New Roman"/>
                        <a:cs typeface="Times New Roman"/>
                      </a:endParaRPr>
                    </a:p>
                  </a:txBody>
                  <a:tcPr marL="0" marR="0" marT="4127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p>
                      <a:pPr marL="1270" algn="ctr">
                        <a:lnSpc>
                          <a:spcPct val="100000"/>
                        </a:lnSpc>
                        <a:spcBef>
                          <a:spcPts val="5"/>
                        </a:spcBef>
                      </a:pPr>
                      <a:r>
                        <a:rPr lang="ru-RU" sz="1100" dirty="0" smtClean="0">
                          <a:latin typeface="Times New Roman"/>
                          <a:cs typeface="Times New Roman"/>
                        </a:rPr>
                        <a:t>2 736,00</a:t>
                      </a:r>
                      <a:endParaRPr sz="1100" dirty="0">
                        <a:latin typeface="Times New Roman"/>
                        <a:cs typeface="Times New Roman"/>
                      </a:endParaRPr>
                    </a:p>
                  </a:txBody>
                  <a:tcPr marL="0" marR="0" marT="19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p>
                      <a:pPr algn="ctr">
                        <a:lnSpc>
                          <a:spcPct val="100000"/>
                        </a:lnSpc>
                        <a:spcBef>
                          <a:spcPts val="15"/>
                        </a:spcBef>
                      </a:pPr>
                      <a:r>
                        <a:rPr lang="ru-RU" sz="1100" dirty="0" smtClean="0">
                          <a:latin typeface="Times New Roman"/>
                          <a:cs typeface="Times New Roman"/>
                        </a:rPr>
                        <a:t>2 744,00</a:t>
                      </a:r>
                      <a:endParaRPr sz="1100" dirty="0">
                        <a:latin typeface="Times New Roman"/>
                        <a:cs typeface="Times New Roman"/>
                      </a:endParaRPr>
                    </a:p>
                  </a:txBody>
                  <a:tcPr marL="0" marR="0" marT="19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p>
                      <a:pPr algn="ctr">
                        <a:lnSpc>
                          <a:spcPct val="100000"/>
                        </a:lnSpc>
                        <a:spcBef>
                          <a:spcPts val="15"/>
                        </a:spcBef>
                      </a:pPr>
                      <a:r>
                        <a:rPr lang="ru-RU" sz="1100" dirty="0" smtClean="0">
                          <a:latin typeface="Times New Roman"/>
                          <a:cs typeface="Times New Roman"/>
                        </a:rPr>
                        <a:t>2 720,00</a:t>
                      </a:r>
                      <a:endParaRPr sz="1100" dirty="0">
                        <a:latin typeface="Times New Roman"/>
                        <a:cs typeface="Times New Roman"/>
                      </a:endParaRPr>
                    </a:p>
                  </a:txBody>
                  <a:tcPr marL="0" marR="0"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p>
                      <a:pPr algn="ctr">
                        <a:lnSpc>
                          <a:spcPct val="100000"/>
                        </a:lnSpc>
                        <a:spcBef>
                          <a:spcPts val="15"/>
                        </a:spcBef>
                      </a:pPr>
                      <a:r>
                        <a:rPr lang="ru-RU" sz="1100" dirty="0" smtClean="0">
                          <a:latin typeface="Times New Roman"/>
                          <a:cs typeface="Times New Roman"/>
                        </a:rPr>
                        <a:t>2</a:t>
                      </a:r>
                      <a:r>
                        <a:rPr lang="ru-RU" sz="1100" baseline="0" dirty="0" smtClean="0">
                          <a:latin typeface="Times New Roman"/>
                          <a:cs typeface="Times New Roman"/>
                        </a:rPr>
                        <a:t> 815,00</a:t>
                      </a:r>
                      <a:endParaRPr sz="1100" dirty="0">
                        <a:latin typeface="Times New Roman"/>
                        <a:cs typeface="Times New Roman"/>
                      </a:endParaRPr>
                    </a:p>
                  </a:txBody>
                  <a:tcPr marL="0" marR="0"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p>
                      <a:pPr algn="ctr">
                        <a:lnSpc>
                          <a:spcPct val="100000"/>
                        </a:lnSpc>
                        <a:spcBef>
                          <a:spcPts val="15"/>
                        </a:spcBef>
                      </a:pPr>
                      <a:r>
                        <a:rPr lang="ru-RU" sz="1100" dirty="0" smtClean="0">
                          <a:latin typeface="Times New Roman"/>
                          <a:cs typeface="Times New Roman"/>
                        </a:rPr>
                        <a:t>2 913,00</a:t>
                      </a:r>
                      <a:endParaRPr sz="1100" dirty="0">
                        <a:latin typeface="Times New Roman"/>
                        <a:cs typeface="Times New Roman"/>
                      </a:endParaRPr>
                    </a:p>
                  </a:txBody>
                  <a:tcPr marL="0" marR="0" marT="1905"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r>
              <a:tr h="3063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25"/>
                        </a:spcBef>
                      </a:pPr>
                      <a:r>
                        <a:rPr sz="1200" spc="-5" dirty="0">
                          <a:latin typeface="Times New Roman"/>
                          <a:cs typeface="Times New Roman"/>
                        </a:rPr>
                        <a:t>Национальная</a:t>
                      </a:r>
                      <a:r>
                        <a:rPr sz="1200" spc="-35" dirty="0">
                          <a:latin typeface="Times New Roman"/>
                          <a:cs typeface="Times New Roman"/>
                        </a:rPr>
                        <a:t> </a:t>
                      </a:r>
                      <a:r>
                        <a:rPr sz="1200" spc="-15" dirty="0">
                          <a:latin typeface="Times New Roman"/>
                          <a:cs typeface="Times New Roman"/>
                        </a:rPr>
                        <a:t>экономика</a:t>
                      </a:r>
                      <a:endParaRPr sz="12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95"/>
                        </a:spcBef>
                      </a:pPr>
                      <a:r>
                        <a:rPr lang="ru-RU" sz="1100" dirty="0" smtClean="0">
                          <a:latin typeface="Times New Roman"/>
                          <a:cs typeface="Times New Roman"/>
                        </a:rPr>
                        <a:t>182 328,00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345 386,00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6235" algn="ctr">
                        <a:lnSpc>
                          <a:spcPct val="100000"/>
                        </a:lnSpc>
                        <a:spcBef>
                          <a:spcPts val="395"/>
                        </a:spcBef>
                      </a:pPr>
                      <a:r>
                        <a:rPr lang="ru-RU" sz="1100" dirty="0" smtClean="0">
                          <a:latin typeface="Times New Roman"/>
                          <a:cs typeface="Times New Roman"/>
                        </a:rPr>
                        <a:t>287 024,00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354 136,00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241 527,00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3063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25"/>
                        </a:spcBef>
                      </a:pPr>
                      <a:r>
                        <a:rPr sz="1200" spc="-10" dirty="0">
                          <a:latin typeface="Times New Roman"/>
                          <a:cs typeface="Times New Roman"/>
                        </a:rPr>
                        <a:t>Жилищно-коммунальное</a:t>
                      </a:r>
                      <a:r>
                        <a:rPr sz="1200" spc="10" dirty="0">
                          <a:latin typeface="Times New Roman"/>
                          <a:cs typeface="Times New Roman"/>
                        </a:rPr>
                        <a:t> </a:t>
                      </a:r>
                      <a:r>
                        <a:rPr sz="1200" spc="-10" dirty="0">
                          <a:latin typeface="Times New Roman"/>
                          <a:cs typeface="Times New Roman"/>
                        </a:rPr>
                        <a:t>хозяйство</a:t>
                      </a:r>
                      <a:endParaRPr sz="120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459 134,00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395"/>
                        </a:spcBef>
                      </a:pPr>
                      <a:r>
                        <a:rPr lang="ru-RU" sz="1100" dirty="0" smtClean="0">
                          <a:latin typeface="Times New Roman"/>
                          <a:cs typeface="Times New Roman"/>
                        </a:rPr>
                        <a:t>1 028 765,00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95275" algn="ctr">
                        <a:lnSpc>
                          <a:spcPct val="100000"/>
                        </a:lnSpc>
                        <a:spcBef>
                          <a:spcPts val="395"/>
                        </a:spcBef>
                      </a:pPr>
                      <a:r>
                        <a:rPr lang="ru-RU" sz="1100" dirty="0" smtClean="0">
                          <a:latin typeface="Times New Roman"/>
                          <a:cs typeface="Times New Roman"/>
                        </a:rPr>
                        <a:t>  804 139,00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95"/>
                        </a:spcBef>
                      </a:pPr>
                      <a:r>
                        <a:rPr lang="ru-RU" sz="1100" dirty="0" smtClean="0">
                          <a:latin typeface="Times New Roman"/>
                          <a:cs typeface="Times New Roman"/>
                        </a:rPr>
                        <a:t>468 522,00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276 094,00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3063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25"/>
                        </a:spcBef>
                      </a:pPr>
                      <a:r>
                        <a:rPr sz="1200" spc="-5" dirty="0">
                          <a:latin typeface="Times New Roman"/>
                          <a:cs typeface="Times New Roman"/>
                        </a:rPr>
                        <a:t>Охрана</a:t>
                      </a:r>
                      <a:r>
                        <a:rPr sz="1200" spc="-25" dirty="0">
                          <a:latin typeface="Times New Roman"/>
                          <a:cs typeface="Times New Roman"/>
                        </a:rPr>
                        <a:t> </a:t>
                      </a:r>
                      <a:r>
                        <a:rPr sz="1200" spc="-10" dirty="0">
                          <a:latin typeface="Times New Roman"/>
                          <a:cs typeface="Times New Roman"/>
                        </a:rPr>
                        <a:t>окружающей</a:t>
                      </a:r>
                      <a:r>
                        <a:rPr sz="1200" spc="10" dirty="0">
                          <a:latin typeface="Times New Roman"/>
                          <a:cs typeface="Times New Roman"/>
                        </a:rPr>
                        <a:t> </a:t>
                      </a:r>
                      <a:r>
                        <a:rPr sz="1200" spc="-5" dirty="0">
                          <a:latin typeface="Times New Roman"/>
                          <a:cs typeface="Times New Roman"/>
                        </a:rPr>
                        <a:t>среды</a:t>
                      </a:r>
                      <a:endParaRPr sz="12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507 126,00</a:t>
                      </a:r>
                      <a:r>
                        <a:rPr lang="ru-RU" sz="1100" baseline="0" dirty="0" smtClean="0">
                          <a:latin typeface="Times New Roman"/>
                          <a:cs typeface="Times New Roman"/>
                        </a:rPr>
                        <a:t> </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395"/>
                        </a:spcBef>
                      </a:pPr>
                      <a:r>
                        <a:rPr lang="ru-RU" sz="1100" dirty="0" smtClean="0">
                          <a:latin typeface="Times New Roman"/>
                          <a:cs typeface="Times New Roman"/>
                        </a:rPr>
                        <a:t>5 904,00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89890" algn="ctr">
                        <a:lnSpc>
                          <a:spcPct val="100000"/>
                        </a:lnSpc>
                        <a:spcBef>
                          <a:spcPts val="395"/>
                        </a:spcBef>
                      </a:pPr>
                      <a:r>
                        <a:rPr lang="ru-RU" sz="1100" dirty="0" smtClean="0">
                          <a:latin typeface="Times New Roman"/>
                          <a:cs typeface="Times New Roman"/>
                        </a:rPr>
                        <a:t>4 703,00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4 703,00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4 603,00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3063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30"/>
                        </a:spcBef>
                      </a:pPr>
                      <a:r>
                        <a:rPr sz="1200" spc="-5" dirty="0">
                          <a:latin typeface="Times New Roman"/>
                          <a:cs typeface="Times New Roman"/>
                        </a:rPr>
                        <a:t>Образование</a:t>
                      </a:r>
                      <a:endParaRPr sz="1200" dirty="0">
                        <a:latin typeface="Times New Roman"/>
                        <a:cs typeface="Times New Roman"/>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925 220,00</a:t>
                      </a:r>
                      <a:r>
                        <a:rPr lang="ru-RU" sz="1100" baseline="0" dirty="0" smtClean="0">
                          <a:latin typeface="Times New Roman"/>
                          <a:cs typeface="Times New Roman"/>
                        </a:rPr>
                        <a:t> </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395"/>
                        </a:spcBef>
                      </a:pPr>
                      <a:r>
                        <a:rPr lang="ru-RU" sz="1100" dirty="0" smtClean="0">
                          <a:latin typeface="Times New Roman"/>
                          <a:cs typeface="Times New Roman"/>
                        </a:rPr>
                        <a:t>955 874,00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95275" algn="ctr">
                        <a:lnSpc>
                          <a:spcPct val="100000"/>
                        </a:lnSpc>
                        <a:spcBef>
                          <a:spcPts val="395"/>
                        </a:spcBef>
                      </a:pPr>
                      <a:r>
                        <a:rPr lang="ru-RU" sz="1100" dirty="0" smtClean="0">
                          <a:latin typeface="Times New Roman"/>
                          <a:cs typeface="Times New Roman"/>
                        </a:rPr>
                        <a:t>1 070 934,00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95"/>
                        </a:spcBef>
                      </a:pPr>
                      <a:r>
                        <a:rPr lang="ru-RU" sz="1100" dirty="0" smtClean="0">
                          <a:latin typeface="Times New Roman"/>
                          <a:cs typeface="Times New Roman"/>
                        </a:rPr>
                        <a:t>1 581 757,00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1 754 033,00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3063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30"/>
                        </a:spcBef>
                      </a:pPr>
                      <a:r>
                        <a:rPr sz="1200" spc="-35" dirty="0">
                          <a:latin typeface="Times New Roman"/>
                          <a:cs typeface="Times New Roman"/>
                        </a:rPr>
                        <a:t>Культура</a:t>
                      </a:r>
                      <a:r>
                        <a:rPr sz="1200" spc="40" dirty="0">
                          <a:latin typeface="Times New Roman"/>
                          <a:cs typeface="Times New Roman"/>
                        </a:rPr>
                        <a:t> </a:t>
                      </a:r>
                      <a:r>
                        <a:rPr sz="1200" dirty="0">
                          <a:latin typeface="Times New Roman"/>
                          <a:cs typeface="Times New Roman"/>
                        </a:rPr>
                        <a:t>и</a:t>
                      </a:r>
                      <a:r>
                        <a:rPr sz="1200" spc="-20" dirty="0">
                          <a:latin typeface="Times New Roman"/>
                          <a:cs typeface="Times New Roman"/>
                        </a:rPr>
                        <a:t> </a:t>
                      </a:r>
                      <a:r>
                        <a:rPr sz="1200" spc="-10" dirty="0">
                          <a:latin typeface="Times New Roman"/>
                          <a:cs typeface="Times New Roman"/>
                        </a:rPr>
                        <a:t>кинематография</a:t>
                      </a:r>
                      <a:endParaRPr sz="1200">
                        <a:latin typeface="Times New Roman"/>
                        <a:cs typeface="Times New Roman"/>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95"/>
                        </a:spcBef>
                      </a:pPr>
                      <a:r>
                        <a:rPr lang="ru-RU" sz="1100" dirty="0" smtClean="0">
                          <a:latin typeface="Times New Roman"/>
                          <a:cs typeface="Times New Roman"/>
                        </a:rPr>
                        <a:t>172 120,00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245 724,00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6235" algn="ctr">
                        <a:lnSpc>
                          <a:spcPct val="100000"/>
                        </a:lnSpc>
                        <a:spcBef>
                          <a:spcPts val="395"/>
                        </a:spcBef>
                      </a:pPr>
                      <a:r>
                        <a:rPr lang="ru-RU" sz="1100" dirty="0" smtClean="0">
                          <a:latin typeface="Times New Roman"/>
                          <a:cs typeface="Times New Roman"/>
                        </a:rPr>
                        <a:t>208</a:t>
                      </a:r>
                      <a:r>
                        <a:rPr lang="ru-RU" sz="1100" baseline="0" dirty="0" smtClean="0">
                          <a:latin typeface="Times New Roman"/>
                          <a:cs typeface="Times New Roman"/>
                        </a:rPr>
                        <a:t> 752,00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297 480,00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244 895,00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3063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30"/>
                        </a:spcBef>
                      </a:pPr>
                      <a:r>
                        <a:rPr sz="1200" spc="-5" dirty="0">
                          <a:latin typeface="Times New Roman"/>
                          <a:cs typeface="Times New Roman"/>
                        </a:rPr>
                        <a:t>Здравоохранение</a:t>
                      </a:r>
                      <a:endParaRPr sz="1200">
                        <a:latin typeface="Times New Roman"/>
                        <a:cs typeface="Times New Roman"/>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395"/>
                        </a:spcBef>
                      </a:pPr>
                      <a:r>
                        <a:rPr lang="ru-RU" sz="1100" dirty="0" smtClean="0">
                          <a:latin typeface="Times New Roman"/>
                          <a:cs typeface="Times New Roman"/>
                        </a:rPr>
                        <a:t>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89890" algn="ctr">
                        <a:lnSpc>
                          <a:spcPct val="100000"/>
                        </a:lnSpc>
                        <a:spcBef>
                          <a:spcPts val="395"/>
                        </a:spcBef>
                      </a:pPr>
                      <a:r>
                        <a:rPr lang="ru-RU" sz="1100" dirty="0" smtClean="0">
                          <a:latin typeface="Times New Roman"/>
                          <a:cs typeface="Times New Roman"/>
                        </a:rPr>
                        <a:t>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3063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30"/>
                        </a:spcBef>
                      </a:pPr>
                      <a:r>
                        <a:rPr sz="1200" dirty="0">
                          <a:latin typeface="Times New Roman"/>
                          <a:cs typeface="Times New Roman"/>
                        </a:rPr>
                        <a:t>Социальная</a:t>
                      </a:r>
                      <a:r>
                        <a:rPr sz="1200" spc="-60" dirty="0">
                          <a:latin typeface="Times New Roman"/>
                          <a:cs typeface="Times New Roman"/>
                        </a:rPr>
                        <a:t> </a:t>
                      </a:r>
                      <a:r>
                        <a:rPr sz="1200" spc="-5" dirty="0">
                          <a:latin typeface="Times New Roman"/>
                          <a:cs typeface="Times New Roman"/>
                        </a:rPr>
                        <a:t>политика</a:t>
                      </a:r>
                      <a:endParaRPr sz="1200" dirty="0">
                        <a:latin typeface="Times New Roman"/>
                        <a:cs typeface="Times New Roman"/>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95"/>
                        </a:spcBef>
                      </a:pPr>
                      <a:r>
                        <a:rPr lang="ru-RU" sz="1100" dirty="0" smtClean="0">
                          <a:latin typeface="Times New Roman"/>
                          <a:cs typeface="Times New Roman"/>
                        </a:rPr>
                        <a:t>102 724,00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94 780,00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6235" algn="ctr">
                        <a:lnSpc>
                          <a:spcPct val="100000"/>
                        </a:lnSpc>
                        <a:spcBef>
                          <a:spcPts val="395"/>
                        </a:spcBef>
                      </a:pPr>
                      <a:r>
                        <a:rPr lang="ru-RU" sz="1100" dirty="0" smtClean="0">
                          <a:latin typeface="Times New Roman"/>
                          <a:cs typeface="Times New Roman"/>
                        </a:rPr>
                        <a:t>116 198,00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107 699,00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112 566,00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3063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30"/>
                        </a:spcBef>
                      </a:pPr>
                      <a:r>
                        <a:rPr sz="1200" spc="-5" dirty="0">
                          <a:latin typeface="Times New Roman"/>
                          <a:cs typeface="Times New Roman"/>
                        </a:rPr>
                        <a:t>Физическая</a:t>
                      </a:r>
                      <a:r>
                        <a:rPr sz="1200" spc="-10" dirty="0">
                          <a:latin typeface="Times New Roman"/>
                          <a:cs typeface="Times New Roman"/>
                        </a:rPr>
                        <a:t> </a:t>
                      </a:r>
                      <a:r>
                        <a:rPr sz="1200" spc="-25" dirty="0">
                          <a:latin typeface="Times New Roman"/>
                          <a:cs typeface="Times New Roman"/>
                        </a:rPr>
                        <a:t>культура</a:t>
                      </a:r>
                      <a:r>
                        <a:rPr sz="1200" spc="40" dirty="0">
                          <a:latin typeface="Times New Roman"/>
                          <a:cs typeface="Times New Roman"/>
                        </a:rPr>
                        <a:t> </a:t>
                      </a:r>
                      <a:r>
                        <a:rPr sz="1200" dirty="0">
                          <a:latin typeface="Times New Roman"/>
                          <a:cs typeface="Times New Roman"/>
                        </a:rPr>
                        <a:t>и</a:t>
                      </a:r>
                      <a:r>
                        <a:rPr sz="1200" spc="-15" dirty="0">
                          <a:latin typeface="Times New Roman"/>
                          <a:cs typeface="Times New Roman"/>
                        </a:rPr>
                        <a:t> </a:t>
                      </a:r>
                      <a:r>
                        <a:rPr sz="1200" spc="-5" dirty="0">
                          <a:latin typeface="Times New Roman"/>
                          <a:cs typeface="Times New Roman"/>
                        </a:rPr>
                        <a:t>спорт</a:t>
                      </a:r>
                      <a:endParaRPr sz="1200">
                        <a:latin typeface="Times New Roman"/>
                        <a:cs typeface="Times New Roman"/>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95"/>
                        </a:spcBef>
                      </a:pPr>
                      <a:r>
                        <a:rPr lang="ru-RU" sz="1100" dirty="0" smtClean="0">
                          <a:latin typeface="Times New Roman"/>
                          <a:cs typeface="Times New Roman"/>
                        </a:rPr>
                        <a:t>63 091,00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65 513,00</a:t>
                      </a:r>
                      <a:endParaRPr sz="1100" dirty="0">
                        <a:latin typeface="Times New Roman"/>
                        <a:cs typeface="Times New Roman"/>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56235" algn="ctr">
                        <a:lnSpc>
                          <a:spcPct val="100000"/>
                        </a:lnSpc>
                        <a:spcBef>
                          <a:spcPts val="395"/>
                        </a:spcBef>
                      </a:pPr>
                      <a:r>
                        <a:rPr lang="ru-RU" sz="1100" dirty="0" smtClean="0">
                          <a:latin typeface="Times New Roman"/>
                          <a:cs typeface="Times New Roman"/>
                        </a:rPr>
                        <a:t>67 275,00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95"/>
                        </a:spcBef>
                      </a:pPr>
                      <a:r>
                        <a:rPr lang="ru-RU" sz="1100" dirty="0" smtClean="0">
                          <a:latin typeface="Times New Roman"/>
                          <a:cs typeface="Times New Roman"/>
                        </a:rPr>
                        <a:t>67 500,00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395"/>
                        </a:spcBef>
                      </a:pPr>
                      <a:r>
                        <a:rPr lang="ru-RU" sz="1100" dirty="0" smtClean="0">
                          <a:latin typeface="Times New Roman"/>
                          <a:cs typeface="Times New Roman"/>
                        </a:rPr>
                        <a:t>72 500,00</a:t>
                      </a:r>
                      <a:endParaRPr sz="1100" dirty="0">
                        <a:latin typeface="Times New Roman"/>
                        <a:cs typeface="Times New Roman"/>
                      </a:endParaRPr>
                    </a:p>
                  </a:txBody>
                  <a:tcPr marL="0" marR="0" marT="5016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5104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42290" marR="149225" indent="-387350">
                        <a:lnSpc>
                          <a:spcPct val="100000"/>
                        </a:lnSpc>
                        <a:spcBef>
                          <a:spcPts val="330"/>
                        </a:spcBef>
                      </a:pPr>
                      <a:r>
                        <a:rPr sz="1200" spc="-10" dirty="0">
                          <a:latin typeface="Times New Roman"/>
                          <a:cs typeface="Times New Roman"/>
                        </a:rPr>
                        <a:t>Обс</a:t>
                      </a:r>
                      <a:r>
                        <a:rPr sz="1200" spc="-10" dirty="0">
                          <a:solidFill>
                            <a:schemeClr val="bg1"/>
                          </a:solidFill>
                          <a:latin typeface="Times New Roman"/>
                          <a:cs typeface="Times New Roman"/>
                        </a:rPr>
                        <a:t>луживани</a:t>
                      </a:r>
                      <a:r>
                        <a:rPr sz="1200" spc="-10" dirty="0">
                          <a:latin typeface="Times New Roman"/>
                          <a:cs typeface="Times New Roman"/>
                        </a:rPr>
                        <a:t>е</a:t>
                      </a:r>
                      <a:r>
                        <a:rPr sz="1200" spc="5" dirty="0">
                          <a:latin typeface="Times New Roman"/>
                          <a:cs typeface="Times New Roman"/>
                        </a:rPr>
                        <a:t> </a:t>
                      </a:r>
                      <a:r>
                        <a:rPr sz="1200" spc="-15" dirty="0">
                          <a:latin typeface="Times New Roman"/>
                          <a:cs typeface="Times New Roman"/>
                        </a:rPr>
                        <a:t>государственного</a:t>
                      </a:r>
                      <a:r>
                        <a:rPr sz="1200" spc="10" dirty="0">
                          <a:latin typeface="Times New Roman"/>
                          <a:cs typeface="Times New Roman"/>
                        </a:rPr>
                        <a:t> </a:t>
                      </a:r>
                      <a:r>
                        <a:rPr sz="1200" dirty="0">
                          <a:solidFill>
                            <a:schemeClr val="bg1"/>
                          </a:solidFill>
                          <a:latin typeface="Times New Roman"/>
                          <a:cs typeface="Times New Roman"/>
                        </a:rPr>
                        <a:t>и </a:t>
                      </a:r>
                      <a:r>
                        <a:rPr sz="1200" spc="-285" dirty="0">
                          <a:solidFill>
                            <a:schemeClr val="bg1"/>
                          </a:solidFill>
                          <a:latin typeface="Times New Roman"/>
                          <a:cs typeface="Times New Roman"/>
                        </a:rPr>
                        <a:t> </a:t>
                      </a:r>
                      <a:r>
                        <a:rPr sz="1200" spc="-5" dirty="0">
                          <a:solidFill>
                            <a:schemeClr val="bg1"/>
                          </a:solidFill>
                          <a:latin typeface="Times New Roman"/>
                          <a:cs typeface="Times New Roman"/>
                        </a:rPr>
                        <a:t>му</a:t>
                      </a:r>
                      <a:r>
                        <a:rPr sz="1200" spc="-5" dirty="0">
                          <a:latin typeface="Times New Roman"/>
                          <a:cs typeface="Times New Roman"/>
                        </a:rPr>
                        <a:t>ниципального</a:t>
                      </a:r>
                      <a:r>
                        <a:rPr sz="1200" spc="-35" dirty="0">
                          <a:latin typeface="Times New Roman"/>
                          <a:cs typeface="Times New Roman"/>
                        </a:rPr>
                        <a:t> </a:t>
                      </a:r>
                      <a:r>
                        <a:rPr sz="1200" spc="-5" dirty="0">
                          <a:latin typeface="Times New Roman"/>
                          <a:cs typeface="Times New Roman"/>
                        </a:rPr>
                        <a:t>долга</a:t>
                      </a:r>
                      <a:endParaRPr sz="1200" dirty="0">
                        <a:latin typeface="Times New Roman"/>
                        <a:cs typeface="Times New Roman"/>
                      </a:endParaRPr>
                    </a:p>
                  </a:txBody>
                  <a:tcPr marL="0" marR="0" marT="4191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20"/>
                        </a:spcBef>
                      </a:pPr>
                      <a:endParaRPr sz="950" dirty="0">
                        <a:latin typeface="Times New Roman"/>
                        <a:cs typeface="Times New Roman"/>
                      </a:endParaRPr>
                    </a:p>
                    <a:p>
                      <a:pPr marL="1270" algn="ctr">
                        <a:lnSpc>
                          <a:spcPct val="100000"/>
                        </a:lnSpc>
                        <a:spcBef>
                          <a:spcPts val="5"/>
                        </a:spcBef>
                      </a:pPr>
                      <a:r>
                        <a:rPr lang="ru-RU" sz="1100" dirty="0" smtClean="0">
                          <a:latin typeface="Times New Roman"/>
                          <a:cs typeface="Times New Roman"/>
                        </a:rPr>
                        <a:t>7 691,00</a:t>
                      </a:r>
                      <a:endParaRPr sz="1100" dirty="0">
                        <a:latin typeface="Times New Roman"/>
                        <a:cs typeface="Times New Roman"/>
                      </a:endParaRPr>
                    </a:p>
                  </a:txBody>
                  <a:tcPr marL="0" marR="0" marT="2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20"/>
                        </a:spcBef>
                      </a:pPr>
                      <a:r>
                        <a:rPr lang="ru-RU" sz="1100" dirty="0" smtClean="0">
                          <a:latin typeface="Times New Roman"/>
                          <a:cs typeface="Times New Roman"/>
                        </a:rPr>
                        <a:t>4</a:t>
                      </a:r>
                      <a:r>
                        <a:rPr lang="ru-RU" sz="1100" baseline="0" dirty="0" smtClean="0">
                          <a:latin typeface="Times New Roman"/>
                          <a:cs typeface="Times New Roman"/>
                        </a:rPr>
                        <a:t> 376,00</a:t>
                      </a:r>
                      <a:endParaRPr sz="1100" dirty="0">
                        <a:latin typeface="Times New Roman"/>
                        <a:cs typeface="Times New Roman"/>
                      </a:endParaRPr>
                    </a:p>
                  </a:txBody>
                  <a:tcPr marL="0" marR="0" marT="2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20"/>
                        </a:spcBef>
                      </a:pPr>
                      <a:r>
                        <a:rPr lang="ru-RU" sz="1100" dirty="0" smtClean="0">
                          <a:latin typeface="Times New Roman"/>
                          <a:cs typeface="Times New Roman"/>
                        </a:rPr>
                        <a:t>1</a:t>
                      </a:r>
                      <a:r>
                        <a:rPr lang="ru-RU" sz="1100" baseline="0" dirty="0" smtClean="0">
                          <a:latin typeface="Times New Roman"/>
                          <a:cs typeface="Times New Roman"/>
                        </a:rPr>
                        <a:t> 450,00</a:t>
                      </a:r>
                      <a:endParaRPr sz="1100" dirty="0">
                        <a:latin typeface="Times New Roman"/>
                        <a:cs typeface="Times New Roman"/>
                      </a:endParaRPr>
                    </a:p>
                  </a:txBody>
                  <a:tcPr marL="0" marR="0" marT="2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20"/>
                        </a:spcBef>
                      </a:pPr>
                      <a:r>
                        <a:rPr lang="ru-RU" sz="1100" dirty="0" smtClean="0">
                          <a:latin typeface="Times New Roman"/>
                          <a:cs typeface="Times New Roman"/>
                        </a:rPr>
                        <a:t>1 980,00</a:t>
                      </a:r>
                      <a:endParaRPr sz="1100" dirty="0">
                        <a:latin typeface="Times New Roman"/>
                        <a:cs typeface="Times New Roman"/>
                      </a:endParaRPr>
                    </a:p>
                  </a:txBody>
                  <a:tcPr marL="0" marR="0" marT="2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20"/>
                        </a:spcBef>
                      </a:pPr>
                      <a:r>
                        <a:rPr lang="ru-RU" sz="1100" dirty="0" smtClean="0">
                          <a:latin typeface="Times New Roman"/>
                          <a:cs typeface="Times New Roman"/>
                        </a:rPr>
                        <a:t>2 910,00</a:t>
                      </a:r>
                      <a:endParaRPr sz="1100" dirty="0">
                        <a:latin typeface="Times New Roman"/>
                        <a:cs typeface="Times New Roman"/>
                      </a:endParaRPr>
                    </a:p>
                  </a:txBody>
                  <a:tcPr marL="0" marR="0" marT="2540"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r>
              <a:tr h="3063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30"/>
                        </a:spcBef>
                      </a:pPr>
                      <a:r>
                        <a:rPr sz="1200" b="1" spc="-10" dirty="0">
                          <a:latin typeface="Times New Roman"/>
                          <a:cs typeface="Times New Roman"/>
                        </a:rPr>
                        <a:t>Всего</a:t>
                      </a:r>
                      <a:r>
                        <a:rPr sz="1200" b="1" spc="-5" dirty="0">
                          <a:latin typeface="Times New Roman"/>
                          <a:cs typeface="Times New Roman"/>
                        </a:rPr>
                        <a:t> </a:t>
                      </a:r>
                      <a:r>
                        <a:rPr sz="1200" b="1" spc="-20" dirty="0">
                          <a:latin typeface="Times New Roman"/>
                          <a:cs typeface="Times New Roman"/>
                        </a:rPr>
                        <a:t>расходов</a:t>
                      </a:r>
                      <a:endParaRPr sz="1200" dirty="0">
                        <a:latin typeface="Times New Roman"/>
                        <a:cs typeface="Times New Roman"/>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00"/>
                        </a:spcBef>
                      </a:pPr>
                      <a:r>
                        <a:rPr lang="ru-RU" sz="1100" b="1" dirty="0" smtClean="0">
                          <a:latin typeface="Times New Roman"/>
                          <a:cs typeface="Times New Roman"/>
                        </a:rPr>
                        <a:t>2 738 253,00</a:t>
                      </a:r>
                      <a:endParaRPr sz="1100" dirty="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400"/>
                        </a:spcBef>
                      </a:pPr>
                      <a:r>
                        <a:rPr lang="ru-RU" sz="1100" b="1" dirty="0" smtClean="0">
                          <a:latin typeface="Times New Roman"/>
                          <a:cs typeface="Times New Roman"/>
                        </a:rPr>
                        <a:t>3</a:t>
                      </a:r>
                      <a:r>
                        <a:rPr lang="ru-RU" sz="1100" b="1" baseline="0" dirty="0" smtClean="0">
                          <a:latin typeface="Times New Roman"/>
                          <a:cs typeface="Times New Roman"/>
                        </a:rPr>
                        <a:t> 110 869,00</a:t>
                      </a:r>
                      <a:endParaRPr sz="1100" b="1" dirty="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9715" algn="ctr">
                        <a:lnSpc>
                          <a:spcPct val="100000"/>
                        </a:lnSpc>
                        <a:spcBef>
                          <a:spcPts val="400"/>
                        </a:spcBef>
                      </a:pPr>
                      <a:r>
                        <a:rPr lang="ru-RU" sz="1100" b="1" dirty="0" smtClean="0">
                          <a:latin typeface="Times New Roman"/>
                          <a:cs typeface="Times New Roman"/>
                        </a:rPr>
                        <a:t>2 920 605,00</a:t>
                      </a:r>
                      <a:endParaRPr sz="1100" b="1" dirty="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400"/>
                        </a:spcBef>
                      </a:pPr>
                      <a:r>
                        <a:rPr lang="ru-RU" sz="1100" b="1" dirty="0" smtClean="0">
                          <a:latin typeface="Times New Roman"/>
                          <a:cs typeface="Times New Roman"/>
                        </a:rPr>
                        <a:t>3 222 357,00</a:t>
                      </a:r>
                      <a:endParaRPr sz="1100" b="1" dirty="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00"/>
                        </a:spcBef>
                      </a:pPr>
                      <a:r>
                        <a:rPr lang="ru-RU" sz="1100" b="1" dirty="0" smtClean="0">
                          <a:latin typeface="Times New Roman"/>
                          <a:cs typeface="Times New Roman"/>
                        </a:rPr>
                        <a:t>3 031 232,00</a:t>
                      </a:r>
                      <a:endParaRPr sz="1100" b="1" dirty="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3063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330"/>
                        </a:spcBef>
                      </a:pPr>
                      <a:r>
                        <a:rPr sz="1200" b="1" spc="-25" dirty="0">
                          <a:latin typeface="Times New Roman"/>
                          <a:cs typeface="Times New Roman"/>
                        </a:rPr>
                        <a:t>Условно</a:t>
                      </a:r>
                      <a:r>
                        <a:rPr sz="1200" b="1" spc="-30" dirty="0">
                          <a:latin typeface="Times New Roman"/>
                          <a:cs typeface="Times New Roman"/>
                        </a:rPr>
                        <a:t> </a:t>
                      </a:r>
                      <a:r>
                        <a:rPr sz="1200" b="1" spc="-5" dirty="0">
                          <a:latin typeface="Times New Roman"/>
                          <a:cs typeface="Times New Roman"/>
                        </a:rPr>
                        <a:t>утвержденные</a:t>
                      </a:r>
                      <a:endParaRPr sz="1200">
                        <a:latin typeface="Times New Roman"/>
                        <a:cs typeface="Times New Roman"/>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400"/>
                        </a:spcBef>
                      </a:pPr>
                      <a:r>
                        <a:rPr sz="1100" b="1" dirty="0">
                          <a:latin typeface="Times New Roman"/>
                          <a:cs typeface="Times New Roman"/>
                        </a:rPr>
                        <a:t>0,00</a:t>
                      </a:r>
                      <a:endParaRPr sz="110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400"/>
                        </a:spcBef>
                      </a:pPr>
                      <a:r>
                        <a:rPr lang="ru-RU" sz="1100" b="1" dirty="0" smtClean="0">
                          <a:latin typeface="Times New Roman"/>
                          <a:cs typeface="Times New Roman"/>
                        </a:rPr>
                        <a:t>0,00</a:t>
                      </a:r>
                      <a:endParaRPr sz="1100" b="1" dirty="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400"/>
                        </a:spcBef>
                      </a:pPr>
                      <a:r>
                        <a:rPr lang="ru-RU" sz="1100" b="1" dirty="0" smtClean="0">
                          <a:latin typeface="Times New Roman"/>
                          <a:cs typeface="Times New Roman"/>
                        </a:rPr>
                        <a:t>0,00</a:t>
                      </a:r>
                      <a:endParaRPr sz="1100" b="1" dirty="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00"/>
                        </a:spcBef>
                      </a:pPr>
                      <a:r>
                        <a:rPr lang="ru-RU" sz="1100" b="1" dirty="0" smtClean="0">
                          <a:latin typeface="Times New Roman"/>
                          <a:cs typeface="Times New Roman"/>
                        </a:rPr>
                        <a:t>0,00</a:t>
                      </a:r>
                      <a:endParaRPr sz="1100" b="1" dirty="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400"/>
                        </a:spcBef>
                      </a:pPr>
                      <a:r>
                        <a:rPr lang="ru-RU" sz="1100" b="1" dirty="0" smtClean="0">
                          <a:latin typeface="Times New Roman"/>
                          <a:cs typeface="Times New Roman"/>
                        </a:rPr>
                        <a:t>0,00</a:t>
                      </a:r>
                      <a:endParaRPr sz="1100" b="1" dirty="0">
                        <a:latin typeface="Times New Roman"/>
                        <a:cs typeface="Times New Roman"/>
                      </a:endParaRP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3964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650"/>
                        </a:spcBef>
                      </a:pPr>
                      <a:r>
                        <a:rPr sz="1200" b="1" spc="-10" dirty="0">
                          <a:latin typeface="Times New Roman"/>
                          <a:cs typeface="Times New Roman"/>
                        </a:rPr>
                        <a:t>Итого</a:t>
                      </a:r>
                      <a:r>
                        <a:rPr sz="1200" b="1" spc="-40" dirty="0">
                          <a:latin typeface="Times New Roman"/>
                          <a:cs typeface="Times New Roman"/>
                        </a:rPr>
                        <a:t> </a:t>
                      </a:r>
                      <a:r>
                        <a:rPr sz="1200" b="1" spc="-20" dirty="0">
                          <a:latin typeface="Times New Roman"/>
                          <a:cs typeface="Times New Roman"/>
                        </a:rPr>
                        <a:t>расходов</a:t>
                      </a:r>
                      <a:endParaRPr sz="1200" dirty="0">
                        <a:latin typeface="Times New Roman"/>
                        <a:cs typeface="Times New Roman"/>
                      </a:endParaRPr>
                    </a:p>
                  </a:txBody>
                  <a:tcPr marL="0" marR="0" marT="82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50"/>
                        </a:spcBef>
                      </a:pPr>
                      <a:r>
                        <a:rPr lang="ru-RU" sz="1100" b="1" dirty="0" smtClean="0">
                          <a:latin typeface="Times New Roman"/>
                          <a:cs typeface="Times New Roman"/>
                        </a:rPr>
                        <a:t>2 738 253,00</a:t>
                      </a:r>
                      <a:endParaRPr sz="1100" dirty="0">
                        <a:latin typeface="Times New Roman"/>
                        <a:cs typeface="Times New Roman"/>
                      </a:endParaRPr>
                    </a:p>
                  </a:txBody>
                  <a:tcPr marL="0" marR="0" marT="95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715"/>
                        </a:spcBef>
                      </a:pPr>
                      <a:r>
                        <a:rPr lang="ru-RU" sz="1100" b="1" dirty="0" smtClean="0">
                          <a:latin typeface="Times New Roman"/>
                          <a:cs typeface="Times New Roman"/>
                        </a:rPr>
                        <a:t>3</a:t>
                      </a:r>
                      <a:r>
                        <a:rPr lang="ru-RU" sz="1100" b="1" baseline="0" dirty="0" smtClean="0">
                          <a:latin typeface="Times New Roman"/>
                          <a:cs typeface="Times New Roman"/>
                        </a:rPr>
                        <a:t> 110 869,00</a:t>
                      </a:r>
                      <a:endParaRPr sz="1100" b="1" dirty="0">
                        <a:latin typeface="Times New Roman"/>
                        <a:cs typeface="Times New Roman"/>
                      </a:endParaRPr>
                    </a:p>
                  </a:txBody>
                  <a:tcPr marL="0" marR="0" marT="908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9715" algn="r">
                        <a:lnSpc>
                          <a:spcPct val="100000"/>
                        </a:lnSpc>
                        <a:spcBef>
                          <a:spcPts val="750"/>
                        </a:spcBef>
                      </a:pPr>
                      <a:r>
                        <a:rPr lang="ru-RU" sz="1100" b="1" dirty="0" smtClean="0">
                          <a:latin typeface="Times New Roman"/>
                          <a:cs typeface="Times New Roman"/>
                        </a:rPr>
                        <a:t>2 920 605,00</a:t>
                      </a:r>
                      <a:endParaRPr sz="1100" b="1" dirty="0">
                        <a:latin typeface="Times New Roman"/>
                        <a:cs typeface="Times New Roman"/>
                      </a:endParaRPr>
                    </a:p>
                  </a:txBody>
                  <a:tcPr marL="0" marR="0" marT="95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750"/>
                        </a:spcBef>
                      </a:pPr>
                      <a:r>
                        <a:rPr lang="ru-RU" sz="1100" b="1" dirty="0" smtClean="0">
                          <a:latin typeface="Times New Roman"/>
                          <a:cs typeface="Times New Roman"/>
                        </a:rPr>
                        <a:t>3 222 357,00 </a:t>
                      </a:r>
                      <a:endParaRPr sz="1100" b="1" dirty="0">
                        <a:latin typeface="Times New Roman"/>
                        <a:cs typeface="Times New Roman"/>
                      </a:endParaRPr>
                    </a:p>
                  </a:txBody>
                  <a:tcPr marL="0" marR="0" marT="95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50"/>
                        </a:spcBef>
                      </a:pPr>
                      <a:r>
                        <a:rPr lang="ru-RU" sz="1100" b="1" dirty="0" smtClean="0">
                          <a:latin typeface="Times New Roman"/>
                          <a:cs typeface="Times New Roman"/>
                        </a:rPr>
                        <a:t>3 031 232,00</a:t>
                      </a:r>
                      <a:endParaRPr sz="1100" b="1" dirty="0">
                        <a:latin typeface="Times New Roman"/>
                        <a:cs typeface="Times New Roman"/>
                      </a:endParaRPr>
                    </a:p>
                  </a:txBody>
                  <a:tcPr marL="0" marR="0" marT="952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78690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856984" cy="1224136"/>
          </a:xfrm>
        </p:spPr>
        <p:txBody>
          <a:bodyPr>
            <a:normAutofit/>
          </a:bodyPr>
          <a:lstStyle/>
          <a:p>
            <a:pPr lvl="0">
              <a:spcBef>
                <a:spcPts val="100"/>
              </a:spcBef>
            </a:pPr>
            <a:r>
              <a:rPr lang="ru-RU" sz="2400" b="1" kern="0" spc="-10" dirty="0">
                <a:effectLst/>
                <a:latin typeface="Times New Roman"/>
                <a:cs typeface="Times New Roman"/>
              </a:rPr>
              <a:t>Структура</a:t>
            </a:r>
            <a:r>
              <a:rPr lang="ru-RU" sz="2400" b="1" kern="0" spc="5" dirty="0">
                <a:effectLst/>
                <a:latin typeface="Times New Roman"/>
                <a:cs typeface="Times New Roman"/>
              </a:rPr>
              <a:t> </a:t>
            </a:r>
            <a:r>
              <a:rPr lang="ru-RU" sz="2400" b="1" kern="0" spc="-30" dirty="0">
                <a:effectLst/>
                <a:latin typeface="Times New Roman"/>
                <a:cs typeface="Times New Roman"/>
              </a:rPr>
              <a:t>расходов</a:t>
            </a:r>
            <a:r>
              <a:rPr lang="ru-RU" sz="2400" b="1" kern="0" dirty="0">
                <a:effectLst/>
                <a:latin typeface="Times New Roman"/>
                <a:cs typeface="Times New Roman"/>
              </a:rPr>
              <a:t> </a:t>
            </a:r>
            <a:r>
              <a:rPr lang="ru-RU" sz="2400" b="1" kern="0" spc="-20" dirty="0">
                <a:effectLst/>
                <a:latin typeface="Times New Roman"/>
                <a:cs typeface="Times New Roman"/>
              </a:rPr>
              <a:t>бюджета</a:t>
            </a:r>
            <a:r>
              <a:rPr lang="ru-RU" sz="2400" b="1" kern="0" spc="10" dirty="0">
                <a:effectLst/>
                <a:latin typeface="Times New Roman"/>
                <a:cs typeface="Times New Roman"/>
              </a:rPr>
              <a:t> </a:t>
            </a:r>
            <a:r>
              <a:rPr lang="ru-RU" sz="2400" b="1" kern="0" spc="-20" dirty="0">
                <a:effectLst/>
                <a:latin typeface="Times New Roman"/>
                <a:cs typeface="Times New Roman"/>
              </a:rPr>
              <a:t>городского</a:t>
            </a:r>
            <a:r>
              <a:rPr lang="ru-RU" sz="2400" b="1" kern="0" dirty="0">
                <a:effectLst/>
                <a:latin typeface="Times New Roman"/>
                <a:cs typeface="Times New Roman"/>
              </a:rPr>
              <a:t> </a:t>
            </a:r>
            <a:r>
              <a:rPr lang="ru-RU" sz="2400" b="1" kern="0" spc="-10" dirty="0">
                <a:effectLst/>
                <a:latin typeface="Times New Roman"/>
                <a:cs typeface="Times New Roman"/>
              </a:rPr>
              <a:t>округа</a:t>
            </a:r>
            <a:br>
              <a:rPr lang="ru-RU" sz="2400" b="1" kern="0" spc="-10" dirty="0">
                <a:effectLst/>
                <a:latin typeface="Times New Roman"/>
                <a:cs typeface="Times New Roman"/>
              </a:rPr>
            </a:br>
            <a:r>
              <a:rPr lang="ru-RU" sz="2400" b="1" kern="0" spc="-10" dirty="0" smtClean="0">
                <a:effectLst/>
                <a:latin typeface="Times New Roman"/>
                <a:cs typeface="Times New Roman"/>
              </a:rPr>
              <a:t>Зарайск на 2022 год</a:t>
            </a:r>
            <a:endParaRPr lang="ru-RU" sz="2400" dirty="0"/>
          </a:p>
        </p:txBody>
      </p:sp>
      <p:graphicFrame>
        <p:nvGraphicFramePr>
          <p:cNvPr id="12" name="Диаграмма 11"/>
          <p:cNvGraphicFramePr/>
          <p:nvPr>
            <p:extLst>
              <p:ext uri="{D42A27DB-BD31-4B8C-83A1-F6EECF244321}">
                <p14:modId xmlns:p14="http://schemas.microsoft.com/office/powerpoint/2010/main" val="213533299"/>
              </p:ext>
            </p:extLst>
          </p:nvPr>
        </p:nvGraphicFramePr>
        <p:xfrm>
          <a:off x="143508" y="836712"/>
          <a:ext cx="8820980" cy="602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83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856984" cy="1224136"/>
          </a:xfrm>
        </p:spPr>
        <p:txBody>
          <a:bodyPr>
            <a:normAutofit/>
          </a:bodyPr>
          <a:lstStyle/>
          <a:p>
            <a:pPr marL="12700" lvl="0">
              <a:spcBef>
                <a:spcPts val="100"/>
              </a:spcBef>
            </a:pPr>
            <a:r>
              <a:rPr lang="ru-RU" sz="2400" b="1" kern="0" spc="-20" dirty="0">
                <a:effectLst/>
                <a:latin typeface="Times New Roman"/>
                <a:cs typeface="Times New Roman"/>
              </a:rPr>
              <a:t>Расходы</a:t>
            </a:r>
            <a:r>
              <a:rPr lang="ru-RU" sz="2400" b="1" kern="0" spc="-30" dirty="0">
                <a:effectLst/>
                <a:latin typeface="Times New Roman"/>
                <a:cs typeface="Times New Roman"/>
              </a:rPr>
              <a:t> </a:t>
            </a:r>
            <a:r>
              <a:rPr lang="ru-RU" sz="2400" b="1" kern="0" spc="-20" dirty="0">
                <a:effectLst/>
                <a:latin typeface="Times New Roman"/>
                <a:cs typeface="Times New Roman"/>
              </a:rPr>
              <a:t>бюджета</a:t>
            </a:r>
            <a:r>
              <a:rPr lang="ru-RU" sz="2400" b="1" kern="0" dirty="0">
                <a:effectLst/>
                <a:latin typeface="Times New Roman"/>
                <a:cs typeface="Times New Roman"/>
              </a:rPr>
              <a:t> в</a:t>
            </a:r>
            <a:r>
              <a:rPr lang="ru-RU" sz="2400" b="1" kern="0" spc="-20" dirty="0">
                <a:effectLst/>
                <a:latin typeface="Times New Roman"/>
                <a:cs typeface="Times New Roman"/>
              </a:rPr>
              <a:t> </a:t>
            </a:r>
            <a:r>
              <a:rPr lang="ru-RU" sz="2400" b="1" kern="0" spc="-5" dirty="0">
                <a:effectLst/>
                <a:latin typeface="Times New Roman"/>
                <a:cs typeface="Times New Roman"/>
              </a:rPr>
              <a:t>разрезе</a:t>
            </a:r>
            <a:r>
              <a:rPr lang="ru-RU" sz="2400" b="1" kern="0" spc="-15" dirty="0">
                <a:effectLst/>
                <a:latin typeface="Times New Roman"/>
                <a:cs typeface="Times New Roman"/>
              </a:rPr>
              <a:t> </a:t>
            </a:r>
            <a:r>
              <a:rPr lang="ru-RU" sz="2400" b="1" kern="0" spc="-5" dirty="0">
                <a:effectLst/>
                <a:latin typeface="Times New Roman"/>
                <a:cs typeface="Times New Roman"/>
              </a:rPr>
              <a:t>муниципальных</a:t>
            </a:r>
            <a:br>
              <a:rPr lang="ru-RU" sz="2400" b="1" kern="0" spc="-5" dirty="0">
                <a:effectLst/>
                <a:latin typeface="Times New Roman"/>
                <a:cs typeface="Times New Roman"/>
              </a:rPr>
            </a:br>
            <a:r>
              <a:rPr lang="ru-RU" sz="2400" b="1" kern="0" spc="-5" dirty="0">
                <a:effectLst/>
                <a:latin typeface="Times New Roman"/>
                <a:cs typeface="Times New Roman"/>
              </a:rPr>
              <a:t>программ</a:t>
            </a:r>
            <a:r>
              <a:rPr lang="ru-RU" sz="2400" b="1" kern="0" dirty="0">
                <a:effectLst/>
                <a:latin typeface="Times New Roman"/>
                <a:cs typeface="Times New Roman"/>
              </a:rPr>
              <a:t> </a:t>
            </a:r>
            <a:r>
              <a:rPr lang="ru-RU" sz="2400" b="1" kern="0" spc="-20" dirty="0">
                <a:effectLst/>
                <a:latin typeface="Times New Roman"/>
                <a:cs typeface="Times New Roman"/>
              </a:rPr>
              <a:t>городского</a:t>
            </a:r>
            <a:r>
              <a:rPr lang="ru-RU" sz="2400" b="1" kern="0" spc="-5" dirty="0">
                <a:effectLst/>
                <a:latin typeface="Times New Roman"/>
                <a:cs typeface="Times New Roman"/>
              </a:rPr>
              <a:t> округа</a:t>
            </a:r>
            <a:r>
              <a:rPr lang="ru-RU" sz="2400" b="1" kern="0" spc="-20" dirty="0">
                <a:effectLst/>
                <a:latin typeface="Times New Roman"/>
                <a:cs typeface="Times New Roman"/>
              </a:rPr>
              <a:t> </a:t>
            </a:r>
            <a:r>
              <a:rPr lang="ru-RU" sz="2400" b="1" kern="0" spc="-10" dirty="0" smtClean="0">
                <a:effectLst/>
                <a:latin typeface="Times New Roman"/>
                <a:cs typeface="Times New Roman"/>
              </a:rPr>
              <a:t>Зарайск</a:t>
            </a:r>
            <a:endParaRPr lang="ru-RU" sz="2400" dirty="0"/>
          </a:p>
        </p:txBody>
      </p:sp>
      <p:graphicFrame>
        <p:nvGraphicFramePr>
          <p:cNvPr id="4" name="object 3"/>
          <p:cNvGraphicFramePr>
            <a:graphicFrameLocks noGrp="1"/>
          </p:cNvGraphicFramePr>
          <p:nvPr>
            <p:extLst>
              <p:ext uri="{D42A27DB-BD31-4B8C-83A1-F6EECF244321}">
                <p14:modId xmlns:p14="http://schemas.microsoft.com/office/powerpoint/2010/main" val="619788630"/>
              </p:ext>
            </p:extLst>
          </p:nvPr>
        </p:nvGraphicFramePr>
        <p:xfrm>
          <a:off x="1308542" y="1462718"/>
          <a:ext cx="7704857" cy="5283244"/>
        </p:xfrm>
        <a:graphic>
          <a:graphicData uri="http://schemas.openxmlformats.org/drawingml/2006/table">
            <a:tbl>
              <a:tblPr firstRow="1" bandRow="1"/>
              <a:tblGrid>
                <a:gridCol w="2713746"/>
                <a:gridCol w="922970"/>
                <a:gridCol w="997233"/>
                <a:gridCol w="891143"/>
                <a:gridCol w="1029059"/>
                <a:gridCol w="1150706"/>
              </a:tblGrid>
              <a:tr h="94071">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795"/>
                        </a:lnSpc>
                      </a:pPr>
                      <a:r>
                        <a:rPr sz="800" spc="-5" dirty="0">
                          <a:latin typeface="Times New Roman"/>
                          <a:cs typeface="Times New Roman"/>
                        </a:rPr>
                        <a:t>(тыс.</a:t>
                      </a:r>
                      <a:r>
                        <a:rPr sz="800" spc="-40" dirty="0">
                          <a:latin typeface="Times New Roman"/>
                          <a:cs typeface="Times New Roman"/>
                        </a:rPr>
                        <a:t> </a:t>
                      </a:r>
                      <a:r>
                        <a:rPr sz="800" spc="-10" dirty="0">
                          <a:latin typeface="Times New Roman"/>
                          <a:cs typeface="Times New Roman"/>
                        </a:rPr>
                        <a:t>рублей)</a:t>
                      </a:r>
                      <a:endParaRPr sz="800" dirty="0">
                        <a:latin typeface="Times New Roman"/>
                        <a:cs typeface="Times New Roman"/>
                      </a:endParaRPr>
                    </a:p>
                  </a:txBody>
                  <a:tcPr marL="0" marR="0" marT="0" marB="0">
                    <a:lnL>
                      <a:noFill/>
                    </a:lnL>
                    <a:lnR>
                      <a:noFill/>
                    </a:lnR>
                    <a:lnT>
                      <a:noFill/>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579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90220">
                        <a:lnSpc>
                          <a:spcPct val="100000"/>
                        </a:lnSpc>
                        <a:spcBef>
                          <a:spcPts val="590"/>
                        </a:spcBef>
                      </a:pPr>
                      <a:r>
                        <a:rPr sz="1000" b="1" spc="-5" dirty="0">
                          <a:latin typeface="Times New Roman"/>
                          <a:cs typeface="Times New Roman"/>
                        </a:rPr>
                        <a:t>Наименование</a:t>
                      </a:r>
                      <a:r>
                        <a:rPr sz="1000" b="1" spc="-40" dirty="0">
                          <a:latin typeface="Times New Roman"/>
                          <a:cs typeface="Times New Roman"/>
                        </a:rPr>
                        <a:t> </a:t>
                      </a:r>
                      <a:r>
                        <a:rPr sz="1000" b="1" spc="-5" dirty="0">
                          <a:latin typeface="Times New Roman"/>
                          <a:cs typeface="Times New Roman"/>
                        </a:rPr>
                        <a:t>программ</a:t>
                      </a:r>
                      <a:endParaRPr sz="1000" dirty="0">
                        <a:latin typeface="Times New Roman"/>
                        <a:cs typeface="Times New Roman"/>
                      </a:endParaRPr>
                    </a:p>
                  </a:txBody>
                  <a:tcPr marL="0" marR="0" marT="749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90"/>
                        </a:lnSpc>
                      </a:pPr>
                      <a:r>
                        <a:rPr sz="1000" b="1" spc="-10" dirty="0">
                          <a:latin typeface="Times New Roman"/>
                          <a:cs typeface="Times New Roman"/>
                        </a:rPr>
                        <a:t>Факт</a:t>
                      </a:r>
                      <a:endParaRPr sz="1000" dirty="0">
                        <a:latin typeface="Times New Roman"/>
                        <a:cs typeface="Times New Roman"/>
                      </a:endParaRPr>
                    </a:p>
                    <a:p>
                      <a:pPr algn="ctr">
                        <a:lnSpc>
                          <a:spcPts val="1160"/>
                        </a:lnSpc>
                      </a:pPr>
                      <a:r>
                        <a:rPr sz="1000" b="1" spc="-5" dirty="0">
                          <a:latin typeface="Times New Roman"/>
                          <a:cs typeface="Times New Roman"/>
                        </a:rPr>
                        <a:t>за</a:t>
                      </a:r>
                      <a:r>
                        <a:rPr sz="1000" b="1" spc="-20" dirty="0">
                          <a:latin typeface="Times New Roman"/>
                          <a:cs typeface="Times New Roman"/>
                        </a:rPr>
                        <a:t> </a:t>
                      </a:r>
                      <a:r>
                        <a:rPr sz="1000" b="1" dirty="0" smtClean="0">
                          <a:latin typeface="Times New Roman"/>
                          <a:cs typeface="Times New Roman"/>
                        </a:rPr>
                        <a:t>20</a:t>
                      </a:r>
                      <a:r>
                        <a:rPr lang="ru-RU" sz="1000" b="1" dirty="0" smtClean="0">
                          <a:latin typeface="Times New Roman"/>
                          <a:cs typeface="Times New Roman"/>
                        </a:rPr>
                        <a:t>20</a:t>
                      </a:r>
                      <a:r>
                        <a:rPr sz="1000" b="1" spc="-45" dirty="0" smtClean="0">
                          <a:latin typeface="Times New Roman"/>
                          <a:cs typeface="Times New Roman"/>
                        </a:rPr>
                        <a:t> </a:t>
                      </a:r>
                      <a:r>
                        <a:rPr sz="1000" b="1" spc="-5" dirty="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90"/>
                        </a:lnSpc>
                      </a:pPr>
                      <a:r>
                        <a:rPr lang="ru-RU" sz="1000" b="1" spc="-5" dirty="0" smtClean="0">
                          <a:latin typeface="Times New Roman"/>
                          <a:cs typeface="Times New Roman"/>
                        </a:rPr>
                        <a:t>Факт</a:t>
                      </a:r>
                      <a:endParaRPr sz="1000" dirty="0">
                        <a:latin typeface="Times New Roman"/>
                        <a:cs typeface="Times New Roman"/>
                      </a:endParaRPr>
                    </a:p>
                    <a:p>
                      <a:pPr algn="ctr">
                        <a:lnSpc>
                          <a:spcPts val="1160"/>
                        </a:lnSpc>
                      </a:pPr>
                      <a:r>
                        <a:rPr lang="ru-RU" sz="1000" b="1" spc="-5" dirty="0" smtClean="0">
                          <a:latin typeface="Times New Roman"/>
                          <a:cs typeface="Times New Roman"/>
                        </a:rPr>
                        <a:t>з</a:t>
                      </a:r>
                      <a:r>
                        <a:rPr sz="1000" b="1" spc="-5" dirty="0" smtClean="0">
                          <a:latin typeface="Times New Roman"/>
                          <a:cs typeface="Times New Roman"/>
                        </a:rPr>
                        <a:t>а</a:t>
                      </a:r>
                      <a:r>
                        <a:rPr sz="1000" b="1" spc="-30" dirty="0" smtClean="0">
                          <a:latin typeface="Times New Roman"/>
                          <a:cs typeface="Times New Roman"/>
                        </a:rPr>
                        <a:t> </a:t>
                      </a:r>
                      <a:r>
                        <a:rPr sz="1000" b="1" dirty="0" smtClean="0">
                          <a:latin typeface="Times New Roman"/>
                          <a:cs typeface="Times New Roman"/>
                        </a:rPr>
                        <a:t>202</a:t>
                      </a:r>
                      <a:r>
                        <a:rPr lang="ru-RU" sz="1000" b="1" dirty="0" smtClean="0">
                          <a:latin typeface="Times New Roman"/>
                          <a:cs typeface="Times New Roman"/>
                        </a:rPr>
                        <a:t>1</a:t>
                      </a:r>
                      <a:r>
                        <a:rPr sz="1000" b="1" spc="-30" dirty="0" smtClean="0">
                          <a:latin typeface="Times New Roman"/>
                          <a:cs typeface="Times New Roman"/>
                        </a:rPr>
                        <a:t> </a:t>
                      </a:r>
                      <a:r>
                        <a:rPr sz="1000" b="1" spc="-5" dirty="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61290">
                        <a:lnSpc>
                          <a:spcPts val="1190"/>
                        </a:lnSpc>
                      </a:pPr>
                      <a:r>
                        <a:rPr sz="1000" b="1" spc="-5" dirty="0">
                          <a:latin typeface="Times New Roman"/>
                          <a:cs typeface="Times New Roman"/>
                        </a:rPr>
                        <a:t>Прогноз</a:t>
                      </a:r>
                      <a:endParaRPr sz="1000" dirty="0">
                        <a:latin typeface="Times New Roman"/>
                        <a:cs typeface="Times New Roman"/>
                      </a:endParaRPr>
                    </a:p>
                    <a:p>
                      <a:pPr marL="95885">
                        <a:lnSpc>
                          <a:spcPts val="1160"/>
                        </a:lnSpc>
                      </a:pPr>
                      <a:r>
                        <a:rPr sz="1000" b="1" spc="-5" dirty="0">
                          <a:latin typeface="Times New Roman"/>
                          <a:cs typeface="Times New Roman"/>
                        </a:rPr>
                        <a:t>на</a:t>
                      </a:r>
                      <a:r>
                        <a:rPr sz="1000" b="1" spc="-30" dirty="0">
                          <a:latin typeface="Times New Roman"/>
                          <a:cs typeface="Times New Roman"/>
                        </a:rPr>
                        <a:t> </a:t>
                      </a:r>
                      <a:r>
                        <a:rPr sz="1000" b="1" dirty="0" smtClean="0">
                          <a:latin typeface="Times New Roman"/>
                          <a:cs typeface="Times New Roman"/>
                        </a:rPr>
                        <a:t>202</a:t>
                      </a:r>
                      <a:r>
                        <a:rPr lang="ru-RU" sz="1000" b="1" dirty="0" smtClean="0">
                          <a:latin typeface="Times New Roman"/>
                          <a:cs typeface="Times New Roman"/>
                        </a:rPr>
                        <a:t>2</a:t>
                      </a:r>
                      <a:r>
                        <a:rPr sz="1000" b="1" spc="-30" dirty="0" smtClean="0">
                          <a:latin typeface="Times New Roman"/>
                          <a:cs typeface="Times New Roman"/>
                        </a:rPr>
                        <a:t> </a:t>
                      </a:r>
                      <a:r>
                        <a:rPr sz="1000" b="1" spc="-5" dirty="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90"/>
                        </a:lnSpc>
                      </a:pPr>
                      <a:r>
                        <a:rPr sz="1000" b="1" spc="-5" dirty="0">
                          <a:latin typeface="Times New Roman"/>
                          <a:cs typeface="Times New Roman"/>
                        </a:rPr>
                        <a:t>Прогноз</a:t>
                      </a:r>
                      <a:endParaRPr sz="1000" dirty="0">
                        <a:latin typeface="Times New Roman"/>
                        <a:cs typeface="Times New Roman"/>
                      </a:endParaRPr>
                    </a:p>
                    <a:p>
                      <a:pPr algn="ctr">
                        <a:lnSpc>
                          <a:spcPts val="1160"/>
                        </a:lnSpc>
                      </a:pPr>
                      <a:r>
                        <a:rPr sz="1000" b="1" spc="-5" dirty="0">
                          <a:latin typeface="Times New Roman"/>
                          <a:cs typeface="Times New Roman"/>
                        </a:rPr>
                        <a:t>на</a:t>
                      </a:r>
                      <a:r>
                        <a:rPr sz="1000" b="1" spc="-30" dirty="0">
                          <a:latin typeface="Times New Roman"/>
                          <a:cs typeface="Times New Roman"/>
                        </a:rPr>
                        <a:t> </a:t>
                      </a:r>
                      <a:r>
                        <a:rPr sz="1000" b="1" dirty="0" smtClean="0">
                          <a:latin typeface="Times New Roman"/>
                          <a:cs typeface="Times New Roman"/>
                        </a:rPr>
                        <a:t>202</a:t>
                      </a:r>
                      <a:r>
                        <a:rPr lang="ru-RU" sz="1000" b="1" dirty="0" smtClean="0">
                          <a:latin typeface="Times New Roman"/>
                          <a:cs typeface="Times New Roman"/>
                        </a:rPr>
                        <a:t>3</a:t>
                      </a:r>
                      <a:r>
                        <a:rPr sz="1000" b="1" spc="-30" dirty="0" smtClean="0">
                          <a:latin typeface="Times New Roman"/>
                          <a:cs typeface="Times New Roman"/>
                        </a:rPr>
                        <a:t> </a:t>
                      </a:r>
                      <a:r>
                        <a:rPr sz="1000" b="1" spc="-5" dirty="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190"/>
                        </a:lnSpc>
                      </a:pPr>
                      <a:r>
                        <a:rPr sz="1000" b="1" spc="-5" dirty="0">
                          <a:latin typeface="Times New Roman"/>
                          <a:cs typeface="Times New Roman"/>
                        </a:rPr>
                        <a:t>Прогноз</a:t>
                      </a:r>
                      <a:endParaRPr sz="1000" dirty="0">
                        <a:latin typeface="Times New Roman"/>
                        <a:cs typeface="Times New Roman"/>
                      </a:endParaRPr>
                    </a:p>
                    <a:p>
                      <a:pPr algn="ctr">
                        <a:lnSpc>
                          <a:spcPts val="1160"/>
                        </a:lnSpc>
                      </a:pPr>
                      <a:r>
                        <a:rPr sz="1000" b="1" spc="-5" dirty="0">
                          <a:latin typeface="Times New Roman"/>
                          <a:cs typeface="Times New Roman"/>
                        </a:rPr>
                        <a:t>на</a:t>
                      </a:r>
                      <a:r>
                        <a:rPr sz="1000" b="1" spc="-30" dirty="0">
                          <a:latin typeface="Times New Roman"/>
                          <a:cs typeface="Times New Roman"/>
                        </a:rPr>
                        <a:t> </a:t>
                      </a:r>
                      <a:r>
                        <a:rPr sz="1000" b="1" dirty="0" smtClean="0">
                          <a:latin typeface="Times New Roman"/>
                          <a:cs typeface="Times New Roman"/>
                        </a:rPr>
                        <a:t>202</a:t>
                      </a:r>
                      <a:r>
                        <a:rPr lang="ru-RU" sz="1000" b="1" dirty="0" smtClean="0">
                          <a:latin typeface="Times New Roman"/>
                          <a:cs typeface="Times New Roman"/>
                        </a:rPr>
                        <a:t>4</a:t>
                      </a:r>
                      <a:r>
                        <a:rPr sz="1000" b="1" spc="-30" dirty="0" smtClean="0">
                          <a:latin typeface="Times New Roman"/>
                          <a:cs typeface="Times New Roman"/>
                        </a:rPr>
                        <a:t> </a:t>
                      </a:r>
                      <a:r>
                        <a:rPr sz="1000" b="1" spc="-5" dirty="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r>
              <a:tr h="133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160"/>
                        </a:lnSpc>
                        <a:spcBef>
                          <a:spcPts val="15"/>
                        </a:spcBef>
                      </a:pPr>
                      <a:r>
                        <a:rPr sz="1000" spc="-5" dirty="0">
                          <a:latin typeface="Times New Roman"/>
                          <a:cs typeface="Times New Roman"/>
                        </a:rPr>
                        <a:t>"Здравоохранение"</a:t>
                      </a:r>
                      <a:endParaRPr sz="100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sz="1000" dirty="0">
                          <a:latin typeface="Times New Roman"/>
                          <a:cs typeface="Times New Roman"/>
                        </a:rPr>
                        <a:t>0</a:t>
                      </a:r>
                      <a:endParaRPr sz="100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5"/>
                        </a:spcBef>
                      </a:pPr>
                      <a:r>
                        <a:rPr lang="ru-RU" sz="1000" dirty="0" smtClean="0">
                          <a:latin typeface="Times New Roman"/>
                          <a:cs typeface="Times New Roman"/>
                        </a:rPr>
                        <a:t>168,00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0,00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0,00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b="1" dirty="0" smtClean="0">
                          <a:solidFill>
                            <a:schemeClr val="bg1"/>
                          </a:solidFill>
                          <a:latin typeface="Times New Roman"/>
                          <a:cs typeface="Times New Roman"/>
                        </a:rPr>
                        <a:t>0,00</a:t>
                      </a:r>
                      <a:endParaRPr sz="1000" b="1" dirty="0">
                        <a:solidFill>
                          <a:schemeClr val="bg1"/>
                        </a:solidFill>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33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160"/>
                        </a:lnSpc>
                        <a:spcBef>
                          <a:spcPts val="10"/>
                        </a:spcBef>
                      </a:pPr>
                      <a:r>
                        <a:rPr sz="1000" spc="-10" dirty="0">
                          <a:latin typeface="Times New Roman"/>
                          <a:cs typeface="Times New Roman"/>
                        </a:rPr>
                        <a:t>"Культура"</a:t>
                      </a:r>
                      <a:endParaRPr sz="100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0"/>
                        </a:spcBef>
                      </a:pPr>
                      <a:r>
                        <a:rPr lang="ru-RU" sz="1000" dirty="0" smtClean="0">
                          <a:latin typeface="Times New Roman"/>
                          <a:cs typeface="Times New Roman"/>
                        </a:rPr>
                        <a:t>174 593,26</a:t>
                      </a:r>
                      <a:endParaRPr sz="1000" dirty="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0"/>
                        </a:spcBef>
                      </a:pPr>
                      <a:r>
                        <a:rPr lang="ru-RU" sz="1000" dirty="0" smtClean="0">
                          <a:latin typeface="Times New Roman"/>
                          <a:cs typeface="Times New Roman"/>
                        </a:rPr>
                        <a:t>249 255,00</a:t>
                      </a:r>
                      <a:endParaRPr sz="1000" dirty="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0"/>
                        </a:spcBef>
                      </a:pPr>
                      <a:r>
                        <a:rPr lang="ru-RU" sz="1000" dirty="0" smtClean="0">
                          <a:latin typeface="Times New Roman"/>
                          <a:cs typeface="Times New Roman"/>
                        </a:rPr>
                        <a:t>211 077,00</a:t>
                      </a:r>
                      <a:endParaRPr sz="1000" dirty="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0"/>
                        </a:spcBef>
                      </a:pPr>
                      <a:r>
                        <a:rPr lang="ru-RU" sz="1000" dirty="0" smtClean="0">
                          <a:latin typeface="Times New Roman"/>
                          <a:cs typeface="Times New Roman"/>
                        </a:rPr>
                        <a:t>299 010,00</a:t>
                      </a:r>
                      <a:endParaRPr sz="1000" dirty="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0"/>
                        </a:spcBef>
                      </a:pPr>
                      <a:r>
                        <a:rPr lang="ru-RU" sz="1000" b="1" dirty="0" smtClean="0">
                          <a:solidFill>
                            <a:schemeClr val="bg1"/>
                          </a:solidFill>
                          <a:latin typeface="Times New Roman"/>
                          <a:cs typeface="Times New Roman"/>
                        </a:rPr>
                        <a:t>246 731,00</a:t>
                      </a:r>
                      <a:endParaRPr sz="1000" b="1" dirty="0">
                        <a:solidFill>
                          <a:schemeClr val="bg1"/>
                        </a:solidFill>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33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160"/>
                        </a:lnSpc>
                        <a:spcBef>
                          <a:spcPts val="15"/>
                        </a:spcBef>
                      </a:pPr>
                      <a:r>
                        <a:rPr sz="1000" spc="-5" dirty="0">
                          <a:latin typeface="Times New Roman"/>
                          <a:cs typeface="Times New Roman"/>
                        </a:rPr>
                        <a:t>"Образование"</a:t>
                      </a:r>
                      <a:endParaRPr sz="100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spc="-5" dirty="0" smtClean="0">
                          <a:latin typeface="Times New Roman"/>
                          <a:cs typeface="Times New Roman"/>
                        </a:rPr>
                        <a:t>915 653,60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921 138,00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solidFill>
                            <a:schemeClr val="tx1"/>
                          </a:solidFill>
                          <a:latin typeface="Times New Roman"/>
                          <a:cs typeface="Times New Roman"/>
                        </a:rPr>
                        <a:t>945 497,00</a:t>
                      </a:r>
                      <a:endParaRPr sz="1000" dirty="0">
                        <a:solidFill>
                          <a:schemeClr val="tx1"/>
                        </a:solidFill>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5"/>
                        </a:spcBef>
                      </a:pPr>
                      <a:r>
                        <a:rPr lang="ru-RU" sz="1000" dirty="0" smtClean="0">
                          <a:latin typeface="Times New Roman"/>
                          <a:cs typeface="Times New Roman"/>
                        </a:rPr>
                        <a:t>942 584,00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1</a:t>
                      </a:r>
                      <a:r>
                        <a:rPr lang="ru-RU" sz="1000" baseline="0" dirty="0" smtClean="0">
                          <a:latin typeface="Times New Roman"/>
                          <a:cs typeface="Times New Roman"/>
                        </a:rPr>
                        <a:t> 075 491,00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2114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160"/>
                        </a:lnSpc>
                        <a:spcBef>
                          <a:spcPts val="15"/>
                        </a:spcBef>
                      </a:pPr>
                      <a:r>
                        <a:rPr sz="1000" spc="-5" dirty="0">
                          <a:latin typeface="Times New Roman"/>
                          <a:cs typeface="Times New Roman"/>
                        </a:rPr>
                        <a:t>"Социальная</a:t>
                      </a:r>
                      <a:r>
                        <a:rPr sz="1000" spc="10" dirty="0">
                          <a:latin typeface="Times New Roman"/>
                          <a:cs typeface="Times New Roman"/>
                        </a:rPr>
                        <a:t> </a:t>
                      </a:r>
                      <a:r>
                        <a:rPr sz="1000" spc="-5" dirty="0">
                          <a:latin typeface="Times New Roman"/>
                          <a:cs typeface="Times New Roman"/>
                        </a:rPr>
                        <a:t>защита</a:t>
                      </a:r>
                      <a:r>
                        <a:rPr sz="1000" spc="15" dirty="0">
                          <a:latin typeface="Times New Roman"/>
                          <a:cs typeface="Times New Roman"/>
                        </a:rPr>
                        <a:t> </a:t>
                      </a:r>
                      <a:r>
                        <a:rPr sz="1000" spc="-5" dirty="0">
                          <a:latin typeface="Times New Roman"/>
                          <a:cs typeface="Times New Roman"/>
                        </a:rPr>
                        <a:t>населения"</a:t>
                      </a:r>
                      <a:endParaRPr sz="100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99 673,03</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5"/>
                        </a:spcBef>
                      </a:pPr>
                      <a:r>
                        <a:rPr lang="ru-RU" sz="1000" dirty="0" smtClean="0">
                          <a:latin typeface="Times New Roman"/>
                          <a:cs typeface="Times New Roman"/>
                        </a:rPr>
                        <a:t>106 604,00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107 498,00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5"/>
                        </a:spcBef>
                      </a:pPr>
                      <a:r>
                        <a:rPr lang="ru-RU" sz="1000" dirty="0" smtClean="0">
                          <a:latin typeface="Times New Roman"/>
                          <a:cs typeface="Times New Roman"/>
                        </a:rPr>
                        <a:t>110 267,00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120 827,00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33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160"/>
                        </a:lnSpc>
                        <a:spcBef>
                          <a:spcPts val="15"/>
                        </a:spcBef>
                      </a:pPr>
                      <a:r>
                        <a:rPr sz="1000" spc="-5" dirty="0">
                          <a:latin typeface="Times New Roman"/>
                          <a:cs typeface="Times New Roman"/>
                        </a:rPr>
                        <a:t>"Спорт"</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60 580,77</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5"/>
                        </a:spcBef>
                      </a:pPr>
                      <a:r>
                        <a:rPr lang="ru-RU" sz="1000" dirty="0" smtClean="0">
                          <a:latin typeface="Times New Roman"/>
                          <a:cs typeface="Times New Roman"/>
                        </a:rPr>
                        <a:t>64 113,00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67 275,00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5"/>
                        </a:spcBef>
                      </a:pPr>
                      <a:r>
                        <a:rPr lang="ru-RU" sz="1000" dirty="0" smtClean="0">
                          <a:latin typeface="Times New Roman"/>
                          <a:cs typeface="Times New Roman"/>
                        </a:rPr>
                        <a:t>67 500,00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72 500,00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33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160"/>
                        </a:lnSpc>
                        <a:spcBef>
                          <a:spcPts val="15"/>
                        </a:spcBef>
                      </a:pPr>
                      <a:r>
                        <a:rPr sz="1000" spc="-5" dirty="0">
                          <a:latin typeface="Times New Roman"/>
                          <a:cs typeface="Times New Roman"/>
                        </a:rPr>
                        <a:t>"Развитие</a:t>
                      </a:r>
                      <a:r>
                        <a:rPr sz="1000" spc="5" dirty="0">
                          <a:latin typeface="Times New Roman"/>
                          <a:cs typeface="Times New Roman"/>
                        </a:rPr>
                        <a:t> </a:t>
                      </a:r>
                      <a:r>
                        <a:rPr sz="1000" spc="-5" dirty="0">
                          <a:latin typeface="Times New Roman"/>
                          <a:cs typeface="Times New Roman"/>
                        </a:rPr>
                        <a:t>сельского</a:t>
                      </a:r>
                      <a:r>
                        <a:rPr sz="1000" spc="5" dirty="0">
                          <a:latin typeface="Times New Roman"/>
                          <a:cs typeface="Times New Roman"/>
                        </a:rPr>
                        <a:t> </a:t>
                      </a:r>
                      <a:r>
                        <a:rPr sz="1000" spc="-5" dirty="0">
                          <a:latin typeface="Times New Roman"/>
                          <a:cs typeface="Times New Roman"/>
                        </a:rPr>
                        <a:t>хозяйства"</a:t>
                      </a:r>
                      <a:endParaRPr sz="100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3 645,77</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5"/>
                        </a:spcBef>
                      </a:pPr>
                      <a:r>
                        <a:rPr lang="ru-RU" sz="1000" dirty="0" smtClean="0">
                          <a:latin typeface="Times New Roman"/>
                          <a:cs typeface="Times New Roman"/>
                        </a:rPr>
                        <a:t>8 394,00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8 680,00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8904,00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9 152,00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33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160"/>
                        </a:lnSpc>
                        <a:spcBef>
                          <a:spcPts val="15"/>
                        </a:spcBef>
                      </a:pPr>
                      <a:r>
                        <a:rPr sz="1000" spc="-5" dirty="0">
                          <a:latin typeface="Times New Roman"/>
                          <a:cs typeface="Times New Roman"/>
                        </a:rPr>
                        <a:t>"Экология</a:t>
                      </a:r>
                      <a:r>
                        <a:rPr sz="1000" spc="5" dirty="0">
                          <a:latin typeface="Times New Roman"/>
                          <a:cs typeface="Times New Roman"/>
                        </a:rPr>
                        <a:t> </a:t>
                      </a:r>
                      <a:r>
                        <a:rPr sz="1000" spc="-5" dirty="0">
                          <a:latin typeface="Times New Roman"/>
                          <a:cs typeface="Times New Roman"/>
                        </a:rPr>
                        <a:t>и</a:t>
                      </a:r>
                      <a:r>
                        <a:rPr sz="1000" spc="-15" dirty="0">
                          <a:latin typeface="Times New Roman"/>
                          <a:cs typeface="Times New Roman"/>
                        </a:rPr>
                        <a:t> </a:t>
                      </a:r>
                      <a:r>
                        <a:rPr sz="1000" spc="-5" dirty="0">
                          <a:latin typeface="Times New Roman"/>
                          <a:cs typeface="Times New Roman"/>
                        </a:rPr>
                        <a:t>окружающая</a:t>
                      </a:r>
                      <a:r>
                        <a:rPr sz="1000" spc="40" dirty="0">
                          <a:latin typeface="Times New Roman"/>
                          <a:cs typeface="Times New Roman"/>
                        </a:rPr>
                        <a:t> </a:t>
                      </a:r>
                      <a:r>
                        <a:rPr sz="1000" spc="-5" dirty="0">
                          <a:latin typeface="Times New Roman"/>
                          <a:cs typeface="Times New Roman"/>
                        </a:rPr>
                        <a:t>среда"</a:t>
                      </a:r>
                      <a:endParaRPr sz="100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173 855,85</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5"/>
                        </a:spcBef>
                      </a:pPr>
                      <a:r>
                        <a:rPr lang="ru-RU" sz="1000" dirty="0" smtClean="0">
                          <a:latin typeface="Times New Roman"/>
                          <a:cs typeface="Times New Roman"/>
                        </a:rPr>
                        <a:t>2 690,00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24 703,00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82 461,00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4 603,00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2600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67945">
                        <a:lnSpc>
                          <a:spcPct val="100000"/>
                        </a:lnSpc>
                      </a:pPr>
                      <a:r>
                        <a:rPr sz="1000" spc="-5" dirty="0">
                          <a:latin typeface="Times New Roman"/>
                          <a:cs typeface="Times New Roman"/>
                        </a:rPr>
                        <a:t>"Безопасность</a:t>
                      </a:r>
                      <a:r>
                        <a:rPr sz="1000" spc="20" dirty="0">
                          <a:latin typeface="Times New Roman"/>
                          <a:cs typeface="Times New Roman"/>
                        </a:rPr>
                        <a:t> </a:t>
                      </a:r>
                      <a:r>
                        <a:rPr sz="1000" spc="-5" dirty="0">
                          <a:latin typeface="Times New Roman"/>
                          <a:cs typeface="Times New Roman"/>
                        </a:rPr>
                        <a:t>и</a:t>
                      </a:r>
                      <a:r>
                        <a:rPr sz="1000" dirty="0">
                          <a:latin typeface="Times New Roman"/>
                          <a:cs typeface="Times New Roman"/>
                        </a:rPr>
                        <a:t> </a:t>
                      </a:r>
                      <a:r>
                        <a:rPr sz="1000" spc="-5" dirty="0">
                          <a:latin typeface="Times New Roman"/>
                          <a:cs typeface="Times New Roman"/>
                        </a:rPr>
                        <a:t>обеспечение</a:t>
                      </a:r>
                      <a:r>
                        <a:rPr sz="1000" spc="60" dirty="0">
                          <a:latin typeface="Times New Roman"/>
                          <a:cs typeface="Times New Roman"/>
                        </a:rPr>
                        <a:t> </a:t>
                      </a:r>
                      <a:r>
                        <a:rPr sz="1000" spc="-5" dirty="0">
                          <a:latin typeface="Times New Roman"/>
                          <a:cs typeface="Times New Roman"/>
                        </a:rPr>
                        <a:t>безопасности </a:t>
                      </a:r>
                      <a:r>
                        <a:rPr sz="1000" spc="-235" dirty="0">
                          <a:latin typeface="Times New Roman"/>
                          <a:cs typeface="Times New Roman"/>
                        </a:rPr>
                        <a:t> </a:t>
                      </a:r>
                      <a:r>
                        <a:rPr sz="1000" spc="-5" dirty="0">
                          <a:latin typeface="Times New Roman"/>
                          <a:cs typeface="Times New Roman"/>
                        </a:rPr>
                        <a:t>жизнедеятельности</a:t>
                      </a:r>
                      <a:r>
                        <a:rPr sz="1000" spc="50" dirty="0">
                          <a:latin typeface="Times New Roman"/>
                          <a:cs typeface="Times New Roman"/>
                        </a:rPr>
                        <a:t> </a:t>
                      </a:r>
                      <a:r>
                        <a:rPr sz="1000" spc="-5" dirty="0">
                          <a:latin typeface="Times New Roman"/>
                          <a:cs typeface="Times New Roman"/>
                        </a:rPr>
                        <a:t>населения"</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15"/>
                        </a:spcBef>
                      </a:pPr>
                      <a:r>
                        <a:rPr lang="ru-RU" sz="1000" spc="-5" dirty="0" smtClean="0">
                          <a:latin typeface="Times New Roman"/>
                          <a:cs typeface="Times New Roman"/>
                        </a:rPr>
                        <a:t>31 351,17</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15"/>
                        </a:spcBef>
                      </a:pPr>
                      <a:r>
                        <a:rPr lang="ru-RU" sz="1000" dirty="0" smtClean="0">
                          <a:latin typeface="Times New Roman"/>
                          <a:cs typeface="Times New Roman"/>
                        </a:rPr>
                        <a:t>40 962,00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ct val="100000"/>
                        </a:lnSpc>
                        <a:spcBef>
                          <a:spcPts val="615"/>
                        </a:spcBef>
                      </a:pPr>
                      <a:r>
                        <a:rPr lang="ru-RU" sz="1000" dirty="0" smtClean="0">
                          <a:latin typeface="Times New Roman"/>
                          <a:cs typeface="Times New Roman"/>
                        </a:rPr>
                        <a:t>45 613,00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15"/>
                        </a:spcBef>
                      </a:pPr>
                      <a:r>
                        <a:rPr lang="ru-RU" sz="1000" dirty="0" smtClean="0">
                          <a:latin typeface="Times New Roman"/>
                          <a:cs typeface="Times New Roman"/>
                        </a:rPr>
                        <a:t>45 613,00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15"/>
                        </a:spcBef>
                      </a:pPr>
                      <a:r>
                        <a:rPr lang="ru-RU" sz="1000" dirty="0" smtClean="0">
                          <a:latin typeface="Times New Roman"/>
                          <a:cs typeface="Times New Roman"/>
                        </a:rPr>
                        <a:t>37 613,00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33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160"/>
                        </a:lnSpc>
                        <a:spcBef>
                          <a:spcPts val="15"/>
                        </a:spcBef>
                      </a:pPr>
                      <a:r>
                        <a:rPr sz="1000" spc="-5" dirty="0">
                          <a:latin typeface="Times New Roman"/>
                          <a:cs typeface="Times New Roman"/>
                        </a:rPr>
                        <a:t>"Жилище"</a:t>
                      </a:r>
                      <a:endParaRPr sz="100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18 165,59</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60"/>
                        </a:lnSpc>
                        <a:spcBef>
                          <a:spcPts val="15"/>
                        </a:spcBef>
                      </a:pPr>
                      <a:r>
                        <a:rPr lang="ru-RU" sz="1000" dirty="0" smtClean="0">
                          <a:latin typeface="Times New Roman"/>
                          <a:cs typeface="Times New Roman"/>
                        </a:rPr>
                        <a:t>29 457,00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27</a:t>
                      </a:r>
                      <a:r>
                        <a:rPr lang="ru-RU" sz="1000" baseline="0" dirty="0" smtClean="0">
                          <a:latin typeface="Times New Roman"/>
                          <a:cs typeface="Times New Roman"/>
                        </a:rPr>
                        <a:t> 728,00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60"/>
                        </a:lnSpc>
                        <a:spcBef>
                          <a:spcPts val="15"/>
                        </a:spcBef>
                      </a:pPr>
                      <a:r>
                        <a:rPr lang="ru-RU" sz="1000" dirty="0" smtClean="0">
                          <a:latin typeface="Times New Roman"/>
                          <a:cs typeface="Times New Roman"/>
                        </a:rPr>
                        <a:t>19 601,00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60"/>
                        </a:lnSpc>
                        <a:spcBef>
                          <a:spcPts val="15"/>
                        </a:spcBef>
                      </a:pPr>
                      <a:r>
                        <a:rPr lang="ru-RU" sz="1000" dirty="0" smtClean="0">
                          <a:latin typeface="Times New Roman"/>
                          <a:cs typeface="Times New Roman"/>
                        </a:rPr>
                        <a:t>18 608,00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3021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38430">
                        <a:lnSpc>
                          <a:spcPct val="100000"/>
                        </a:lnSpc>
                      </a:pPr>
                      <a:r>
                        <a:rPr sz="1000" spc="-5" dirty="0">
                          <a:latin typeface="Times New Roman"/>
                          <a:cs typeface="Times New Roman"/>
                        </a:rPr>
                        <a:t>"Развитие</a:t>
                      </a:r>
                      <a:r>
                        <a:rPr sz="1000" spc="15" dirty="0">
                          <a:latin typeface="Times New Roman"/>
                          <a:cs typeface="Times New Roman"/>
                        </a:rPr>
                        <a:t> </a:t>
                      </a:r>
                      <a:r>
                        <a:rPr sz="1000" spc="-10" dirty="0">
                          <a:latin typeface="Times New Roman"/>
                          <a:cs typeface="Times New Roman"/>
                        </a:rPr>
                        <a:t>инженерной</a:t>
                      </a:r>
                      <a:r>
                        <a:rPr sz="1000" spc="30" dirty="0">
                          <a:latin typeface="Times New Roman"/>
                          <a:cs typeface="Times New Roman"/>
                        </a:rPr>
                        <a:t> </a:t>
                      </a:r>
                      <a:r>
                        <a:rPr sz="1000" spc="-5" dirty="0">
                          <a:latin typeface="Times New Roman"/>
                          <a:cs typeface="Times New Roman"/>
                        </a:rPr>
                        <a:t>инфраструктуры</a:t>
                      </a:r>
                      <a:r>
                        <a:rPr sz="1000" spc="45" dirty="0">
                          <a:latin typeface="Times New Roman"/>
                          <a:cs typeface="Times New Roman"/>
                        </a:rPr>
                        <a:t> </a:t>
                      </a:r>
                      <a:r>
                        <a:rPr sz="1000" spc="-5" dirty="0">
                          <a:latin typeface="Times New Roman"/>
                          <a:cs typeface="Times New Roman"/>
                        </a:rPr>
                        <a:t>и </a:t>
                      </a:r>
                      <a:r>
                        <a:rPr sz="1000" spc="-235" dirty="0">
                          <a:latin typeface="Times New Roman"/>
                          <a:cs typeface="Times New Roman"/>
                        </a:rPr>
                        <a:t> </a:t>
                      </a:r>
                      <a:r>
                        <a:rPr sz="1000" spc="-5" dirty="0">
                          <a:latin typeface="Times New Roman"/>
                          <a:cs typeface="Times New Roman"/>
                        </a:rPr>
                        <a:t>энергоэффективности"</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15"/>
                        </a:spcBef>
                      </a:pPr>
                      <a:r>
                        <a:rPr lang="ru-RU" sz="1000" spc="-5" dirty="0" smtClean="0">
                          <a:latin typeface="Times New Roman"/>
                          <a:cs typeface="Times New Roman"/>
                        </a:rPr>
                        <a:t>131 627,89</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15"/>
                        </a:spcBef>
                      </a:pPr>
                      <a:r>
                        <a:rPr lang="ru-RU" sz="1000" dirty="0" smtClean="0">
                          <a:latin typeface="Times New Roman"/>
                          <a:cs typeface="Times New Roman"/>
                        </a:rPr>
                        <a:t>255 818,00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15"/>
                        </a:spcBef>
                      </a:pPr>
                      <a:r>
                        <a:rPr lang="ru-RU" sz="1000" dirty="0" smtClean="0">
                          <a:latin typeface="Times New Roman"/>
                          <a:cs typeface="Times New Roman"/>
                        </a:rPr>
                        <a:t>108 531,00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15"/>
                        </a:spcBef>
                      </a:pPr>
                      <a:r>
                        <a:rPr lang="ru-RU" sz="1000" dirty="0" smtClean="0">
                          <a:latin typeface="Times New Roman"/>
                          <a:cs typeface="Times New Roman"/>
                        </a:rPr>
                        <a:t>34 633,00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15"/>
                        </a:spcBef>
                      </a:pPr>
                      <a:r>
                        <a:rPr lang="ru-RU" sz="1000" dirty="0" smtClean="0">
                          <a:latin typeface="Times New Roman"/>
                          <a:cs typeface="Times New Roman"/>
                        </a:rPr>
                        <a:t>34</a:t>
                      </a:r>
                      <a:r>
                        <a:rPr lang="ru-RU" sz="1000" baseline="0" dirty="0" smtClean="0">
                          <a:latin typeface="Times New Roman"/>
                          <a:cs typeface="Times New Roman"/>
                        </a:rPr>
                        <a:t> 633,00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693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155"/>
                        </a:lnSpc>
                        <a:spcBef>
                          <a:spcPts val="15"/>
                        </a:spcBef>
                      </a:pPr>
                      <a:r>
                        <a:rPr sz="1000" spc="-5" dirty="0">
                          <a:latin typeface="Times New Roman"/>
                          <a:cs typeface="Times New Roman"/>
                        </a:rPr>
                        <a:t>"Предпринимательство"</a:t>
                      </a:r>
                      <a:endParaRPr sz="100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55"/>
                        </a:lnSpc>
                        <a:spcBef>
                          <a:spcPts val="15"/>
                        </a:spcBef>
                      </a:pPr>
                      <a:r>
                        <a:rPr lang="ru-RU" sz="1000" dirty="0" smtClean="0">
                          <a:latin typeface="Times New Roman"/>
                          <a:cs typeface="Times New Roman"/>
                        </a:rPr>
                        <a:t>9 357,50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155"/>
                        </a:lnSpc>
                        <a:spcBef>
                          <a:spcPts val="15"/>
                        </a:spcBef>
                      </a:pPr>
                      <a:r>
                        <a:rPr lang="ru-RU" sz="1000" dirty="0" smtClean="0">
                          <a:latin typeface="Times New Roman"/>
                          <a:cs typeface="Times New Roman"/>
                        </a:rPr>
                        <a:t>35 384,00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55"/>
                        </a:lnSpc>
                        <a:spcBef>
                          <a:spcPts val="15"/>
                        </a:spcBef>
                      </a:pPr>
                      <a:r>
                        <a:rPr lang="ru-RU" sz="1000" dirty="0" smtClean="0">
                          <a:latin typeface="Times New Roman"/>
                          <a:cs typeface="Times New Roman"/>
                        </a:rPr>
                        <a:t>3 500,00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155"/>
                        </a:lnSpc>
                        <a:spcBef>
                          <a:spcPts val="15"/>
                        </a:spcBef>
                      </a:pPr>
                      <a:r>
                        <a:rPr lang="ru-RU" sz="1000" dirty="0" smtClean="0">
                          <a:latin typeface="Times New Roman"/>
                          <a:cs typeface="Times New Roman"/>
                        </a:rPr>
                        <a:t>1 800,00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ts val="1155"/>
                        </a:lnSpc>
                        <a:spcBef>
                          <a:spcPts val="15"/>
                        </a:spcBef>
                      </a:pPr>
                      <a:r>
                        <a:rPr lang="ru-RU" sz="1000" dirty="0" smtClean="0">
                          <a:latin typeface="Times New Roman"/>
                          <a:cs typeface="Times New Roman"/>
                        </a:rPr>
                        <a:t>1 900,00</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2600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768985">
                        <a:lnSpc>
                          <a:spcPct val="100000"/>
                        </a:lnSpc>
                      </a:pPr>
                      <a:r>
                        <a:rPr sz="1000" spc="-5" dirty="0">
                          <a:latin typeface="Times New Roman"/>
                          <a:cs typeface="Times New Roman"/>
                        </a:rPr>
                        <a:t>"Управление</a:t>
                      </a:r>
                      <a:r>
                        <a:rPr sz="1000" spc="35" dirty="0">
                          <a:latin typeface="Times New Roman"/>
                          <a:cs typeface="Times New Roman"/>
                        </a:rPr>
                        <a:t> </a:t>
                      </a:r>
                      <a:r>
                        <a:rPr sz="1000" spc="-5" dirty="0">
                          <a:latin typeface="Times New Roman"/>
                          <a:cs typeface="Times New Roman"/>
                        </a:rPr>
                        <a:t>имуществом</a:t>
                      </a:r>
                      <a:r>
                        <a:rPr sz="1000" spc="35" dirty="0">
                          <a:latin typeface="Times New Roman"/>
                          <a:cs typeface="Times New Roman"/>
                        </a:rPr>
                        <a:t> </a:t>
                      </a:r>
                      <a:r>
                        <a:rPr sz="1000" spc="-5" dirty="0">
                          <a:latin typeface="Times New Roman"/>
                          <a:cs typeface="Times New Roman"/>
                        </a:rPr>
                        <a:t>и </a:t>
                      </a:r>
                      <a:r>
                        <a:rPr sz="1000" dirty="0">
                          <a:latin typeface="Times New Roman"/>
                          <a:cs typeface="Times New Roman"/>
                        </a:rPr>
                        <a:t> </a:t>
                      </a:r>
                      <a:r>
                        <a:rPr sz="1000" spc="-5" dirty="0">
                          <a:latin typeface="Times New Roman"/>
                          <a:cs typeface="Times New Roman"/>
                        </a:rPr>
                        <a:t>муниципальными</a:t>
                      </a:r>
                      <a:r>
                        <a:rPr sz="1000" spc="-20" dirty="0">
                          <a:latin typeface="Times New Roman"/>
                          <a:cs typeface="Times New Roman"/>
                        </a:rPr>
                        <a:t> </a:t>
                      </a:r>
                      <a:r>
                        <a:rPr sz="1000" spc="-5" dirty="0">
                          <a:latin typeface="Times New Roman"/>
                          <a:cs typeface="Times New Roman"/>
                        </a:rPr>
                        <a:t>финансами"</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15"/>
                        </a:spcBef>
                      </a:pPr>
                      <a:r>
                        <a:rPr lang="ru-RU" sz="1000" dirty="0" smtClean="0">
                          <a:latin typeface="Times New Roman"/>
                          <a:cs typeface="Times New Roman"/>
                        </a:rPr>
                        <a:t>253 375,41</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15"/>
                        </a:spcBef>
                      </a:pPr>
                      <a:r>
                        <a:rPr lang="ru-RU" sz="1000" dirty="0" smtClean="0">
                          <a:latin typeface="Times New Roman"/>
                          <a:cs typeface="Times New Roman"/>
                        </a:rPr>
                        <a:t>268 274,00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15"/>
                        </a:spcBef>
                      </a:pPr>
                      <a:r>
                        <a:rPr lang="ru-RU" sz="1000" dirty="0" smtClean="0">
                          <a:latin typeface="Times New Roman"/>
                          <a:cs typeface="Times New Roman"/>
                        </a:rPr>
                        <a:t>286 341,00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15"/>
                        </a:spcBef>
                      </a:pPr>
                      <a:r>
                        <a:rPr lang="ru-RU" sz="1000" dirty="0" smtClean="0">
                          <a:latin typeface="Times New Roman"/>
                          <a:cs typeface="Times New Roman"/>
                        </a:rPr>
                        <a:t>269 107,00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15"/>
                        </a:spcBef>
                      </a:pPr>
                      <a:r>
                        <a:rPr lang="ru-RU" sz="1000" dirty="0" smtClean="0">
                          <a:latin typeface="Times New Roman"/>
                          <a:cs typeface="Times New Roman"/>
                        </a:rPr>
                        <a:t>257 329,00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5121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355600">
                        <a:lnSpc>
                          <a:spcPct val="100000"/>
                        </a:lnSpc>
                        <a:spcBef>
                          <a:spcPts val="15"/>
                        </a:spcBef>
                      </a:pPr>
                      <a:r>
                        <a:rPr sz="1000" spc="-5" dirty="0">
                          <a:latin typeface="Times New Roman"/>
                          <a:cs typeface="Times New Roman"/>
                        </a:rPr>
                        <a:t>"Развитие</a:t>
                      </a:r>
                      <a:r>
                        <a:rPr sz="1000" spc="15" dirty="0">
                          <a:latin typeface="Times New Roman"/>
                          <a:cs typeface="Times New Roman"/>
                        </a:rPr>
                        <a:t> </a:t>
                      </a:r>
                      <a:r>
                        <a:rPr sz="1000" spc="-10" dirty="0">
                          <a:latin typeface="Times New Roman"/>
                          <a:cs typeface="Times New Roman"/>
                        </a:rPr>
                        <a:t>институтов</a:t>
                      </a:r>
                      <a:r>
                        <a:rPr sz="1000" spc="45" dirty="0">
                          <a:latin typeface="Times New Roman"/>
                          <a:cs typeface="Times New Roman"/>
                        </a:rPr>
                        <a:t> </a:t>
                      </a:r>
                      <a:r>
                        <a:rPr sz="1000" spc="-5" dirty="0">
                          <a:latin typeface="Times New Roman"/>
                          <a:cs typeface="Times New Roman"/>
                        </a:rPr>
                        <a:t>гражданского </a:t>
                      </a:r>
                      <a:r>
                        <a:rPr sz="1000" dirty="0">
                          <a:latin typeface="Times New Roman"/>
                          <a:cs typeface="Times New Roman"/>
                        </a:rPr>
                        <a:t> </a:t>
                      </a:r>
                      <a:r>
                        <a:rPr sz="1000" spc="-5" dirty="0">
                          <a:latin typeface="Times New Roman"/>
                          <a:cs typeface="Times New Roman"/>
                        </a:rPr>
                        <a:t>общества,</a:t>
                      </a:r>
                      <a:r>
                        <a:rPr sz="1000" spc="25" dirty="0">
                          <a:latin typeface="Times New Roman"/>
                          <a:cs typeface="Times New Roman"/>
                        </a:rPr>
                        <a:t> </a:t>
                      </a:r>
                      <a:r>
                        <a:rPr sz="1000" spc="-10" dirty="0">
                          <a:latin typeface="Times New Roman"/>
                          <a:cs typeface="Times New Roman"/>
                        </a:rPr>
                        <a:t>повышение</a:t>
                      </a:r>
                      <a:r>
                        <a:rPr sz="1000" spc="35" dirty="0">
                          <a:latin typeface="Times New Roman"/>
                          <a:cs typeface="Times New Roman"/>
                        </a:rPr>
                        <a:t> </a:t>
                      </a:r>
                      <a:r>
                        <a:rPr sz="1000" spc="-5" dirty="0">
                          <a:latin typeface="Times New Roman"/>
                          <a:cs typeface="Times New Roman"/>
                        </a:rPr>
                        <a:t>эффективности</a:t>
                      </a:r>
                      <a:endParaRPr sz="1000" dirty="0">
                        <a:latin typeface="Times New Roman"/>
                        <a:cs typeface="Times New Roman"/>
                      </a:endParaRPr>
                    </a:p>
                    <a:p>
                      <a:pPr marL="8890" marR="255904">
                        <a:lnSpc>
                          <a:spcPct val="100000"/>
                        </a:lnSpc>
                      </a:pPr>
                      <a:r>
                        <a:rPr sz="1000" spc="-5" dirty="0">
                          <a:latin typeface="Times New Roman"/>
                          <a:cs typeface="Times New Roman"/>
                        </a:rPr>
                        <a:t>местного</a:t>
                      </a:r>
                      <a:r>
                        <a:rPr sz="1000" spc="5" dirty="0">
                          <a:latin typeface="Times New Roman"/>
                          <a:cs typeface="Times New Roman"/>
                        </a:rPr>
                        <a:t> </a:t>
                      </a:r>
                      <a:r>
                        <a:rPr sz="1000" spc="-5" dirty="0">
                          <a:latin typeface="Times New Roman"/>
                          <a:cs typeface="Times New Roman"/>
                        </a:rPr>
                        <a:t>самоуправления</a:t>
                      </a:r>
                      <a:r>
                        <a:rPr sz="1000" spc="40" dirty="0">
                          <a:latin typeface="Times New Roman"/>
                          <a:cs typeface="Times New Roman"/>
                        </a:rPr>
                        <a:t> </a:t>
                      </a:r>
                      <a:r>
                        <a:rPr sz="1000" spc="-5" dirty="0">
                          <a:latin typeface="Times New Roman"/>
                          <a:cs typeface="Times New Roman"/>
                        </a:rPr>
                        <a:t>и</a:t>
                      </a:r>
                      <a:r>
                        <a:rPr sz="1000" spc="-10" dirty="0">
                          <a:latin typeface="Times New Roman"/>
                          <a:cs typeface="Times New Roman"/>
                        </a:rPr>
                        <a:t> </a:t>
                      </a:r>
                      <a:r>
                        <a:rPr sz="1000" spc="-5" dirty="0">
                          <a:latin typeface="Times New Roman"/>
                          <a:cs typeface="Times New Roman"/>
                        </a:rPr>
                        <a:t>реализации </a:t>
                      </a:r>
                      <a:r>
                        <a:rPr sz="1000" spc="-235" dirty="0">
                          <a:latin typeface="Times New Roman"/>
                          <a:cs typeface="Times New Roman"/>
                        </a:rPr>
                        <a:t> </a:t>
                      </a:r>
                      <a:r>
                        <a:rPr sz="1000" spc="-5" dirty="0">
                          <a:latin typeface="Times New Roman"/>
                          <a:cs typeface="Times New Roman"/>
                        </a:rPr>
                        <a:t>молодежной</a:t>
                      </a:r>
                      <a:r>
                        <a:rPr sz="1000" spc="25" dirty="0">
                          <a:latin typeface="Times New Roman"/>
                          <a:cs typeface="Times New Roman"/>
                        </a:rPr>
                        <a:t> </a:t>
                      </a:r>
                      <a:r>
                        <a:rPr sz="1000" spc="-10" dirty="0">
                          <a:latin typeface="Times New Roman"/>
                          <a:cs typeface="Times New Roman"/>
                        </a:rPr>
                        <a:t>политики"</a:t>
                      </a:r>
                      <a:endParaRPr sz="1000" dirty="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pPr>
                      <a:r>
                        <a:rPr lang="ru-RU" sz="1000" dirty="0" smtClean="0">
                          <a:latin typeface="Times New Roman"/>
                          <a:cs typeface="Times New Roman"/>
                        </a:rPr>
                        <a:t>14 108,24</a:t>
                      </a:r>
                      <a:endParaRPr sz="1000" dirty="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35"/>
                        </a:spcBef>
                      </a:pPr>
                      <a:r>
                        <a:rPr lang="ru-RU" sz="1000" dirty="0" smtClean="0">
                          <a:latin typeface="Times New Roman"/>
                          <a:cs typeface="Times New Roman"/>
                        </a:rPr>
                        <a:t>27 172,00 </a:t>
                      </a:r>
                      <a:endParaRPr sz="1000" dirty="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35"/>
                        </a:spcBef>
                      </a:pPr>
                      <a:r>
                        <a:rPr lang="ru-RU" sz="1000" dirty="0" smtClean="0">
                          <a:latin typeface="Times New Roman"/>
                          <a:cs typeface="Times New Roman"/>
                        </a:rPr>
                        <a:t>11 322,00</a:t>
                      </a:r>
                      <a:endParaRPr sz="1000" dirty="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35"/>
                        </a:spcBef>
                      </a:pPr>
                      <a:r>
                        <a:rPr lang="ru-RU" sz="1000" dirty="0" smtClean="0">
                          <a:latin typeface="Times New Roman"/>
                          <a:cs typeface="Times New Roman"/>
                        </a:rPr>
                        <a:t>11 620,00</a:t>
                      </a:r>
                      <a:endParaRPr sz="1000" dirty="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35"/>
                        </a:spcBef>
                      </a:pPr>
                      <a:r>
                        <a:rPr lang="ru-RU" sz="1000" dirty="0" smtClean="0">
                          <a:latin typeface="Times New Roman"/>
                          <a:cs typeface="Times New Roman"/>
                        </a:rPr>
                        <a:t>11 697,00</a:t>
                      </a:r>
                      <a:endParaRPr sz="1000" dirty="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2600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48590">
                        <a:lnSpc>
                          <a:spcPct val="100000"/>
                        </a:lnSpc>
                      </a:pPr>
                      <a:r>
                        <a:rPr sz="1000" spc="-5" dirty="0">
                          <a:latin typeface="Times New Roman"/>
                          <a:cs typeface="Times New Roman"/>
                        </a:rPr>
                        <a:t>"Развитие</a:t>
                      </a:r>
                      <a:r>
                        <a:rPr sz="1000" spc="10" dirty="0">
                          <a:latin typeface="Times New Roman"/>
                          <a:cs typeface="Times New Roman"/>
                        </a:rPr>
                        <a:t> </a:t>
                      </a:r>
                      <a:r>
                        <a:rPr sz="1000" spc="-5" dirty="0">
                          <a:latin typeface="Times New Roman"/>
                          <a:cs typeface="Times New Roman"/>
                        </a:rPr>
                        <a:t>и функционирование</a:t>
                      </a:r>
                      <a:r>
                        <a:rPr sz="1000" spc="50" dirty="0">
                          <a:latin typeface="Times New Roman"/>
                          <a:cs typeface="Times New Roman"/>
                        </a:rPr>
                        <a:t> </a:t>
                      </a:r>
                      <a:r>
                        <a:rPr sz="1000" spc="-5" dirty="0">
                          <a:latin typeface="Times New Roman"/>
                          <a:cs typeface="Times New Roman"/>
                        </a:rPr>
                        <a:t>дорожно- </a:t>
                      </a:r>
                      <a:r>
                        <a:rPr sz="1000" spc="-235" dirty="0">
                          <a:latin typeface="Times New Roman"/>
                          <a:cs typeface="Times New Roman"/>
                        </a:rPr>
                        <a:t> </a:t>
                      </a:r>
                      <a:r>
                        <a:rPr sz="1000" spc="-5" dirty="0">
                          <a:latin typeface="Times New Roman"/>
                          <a:cs typeface="Times New Roman"/>
                        </a:rPr>
                        <a:t>транспортного</a:t>
                      </a:r>
                      <a:r>
                        <a:rPr sz="1000" spc="35" dirty="0">
                          <a:latin typeface="Times New Roman"/>
                          <a:cs typeface="Times New Roman"/>
                        </a:rPr>
                        <a:t> </a:t>
                      </a:r>
                      <a:r>
                        <a:rPr sz="1000" spc="-5" dirty="0">
                          <a:latin typeface="Times New Roman"/>
                          <a:cs typeface="Times New Roman"/>
                        </a:rPr>
                        <a:t>комплекса"</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15"/>
                        </a:spcBef>
                      </a:pPr>
                      <a:r>
                        <a:rPr lang="ru-RU" sz="1000" dirty="0" smtClean="0">
                          <a:latin typeface="Times New Roman"/>
                          <a:cs typeface="Times New Roman"/>
                        </a:rPr>
                        <a:t>141 602,11</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15"/>
                        </a:spcBef>
                      </a:pPr>
                      <a:r>
                        <a:rPr lang="ru-RU" sz="1000" dirty="0" smtClean="0">
                          <a:latin typeface="Times New Roman"/>
                          <a:cs typeface="Times New Roman"/>
                        </a:rPr>
                        <a:t>313 747,00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15"/>
                        </a:spcBef>
                      </a:pPr>
                      <a:r>
                        <a:rPr lang="ru-RU" sz="1000" dirty="0" smtClean="0">
                          <a:latin typeface="Times New Roman"/>
                          <a:cs typeface="Times New Roman"/>
                        </a:rPr>
                        <a:t>222 234,00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15"/>
                        </a:spcBef>
                      </a:pPr>
                      <a:r>
                        <a:rPr lang="ru-RU" sz="1000" dirty="0" smtClean="0">
                          <a:latin typeface="Times New Roman"/>
                          <a:cs typeface="Times New Roman"/>
                        </a:rPr>
                        <a:t>226 011,00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15"/>
                        </a:spcBef>
                      </a:pPr>
                      <a:r>
                        <a:rPr lang="ru-RU" sz="1000" dirty="0" smtClean="0">
                          <a:latin typeface="Times New Roman"/>
                          <a:cs typeface="Times New Roman"/>
                        </a:rPr>
                        <a:t>215 533,00</a:t>
                      </a:r>
                      <a:endParaRPr sz="1000" dirty="0">
                        <a:latin typeface="Times New Roman"/>
                        <a:cs typeface="Times New Roman"/>
                      </a:endParaRPr>
                    </a:p>
                  </a:txBody>
                  <a:tcPr marL="0" marR="0" marT="781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443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ct val="100000"/>
                        </a:lnSpc>
                        <a:spcBef>
                          <a:spcPts val="65"/>
                        </a:spcBef>
                      </a:pPr>
                      <a:r>
                        <a:rPr sz="1000" spc="-5" dirty="0">
                          <a:latin typeface="Times New Roman"/>
                          <a:cs typeface="Times New Roman"/>
                        </a:rPr>
                        <a:t>"Цифровое</a:t>
                      </a:r>
                      <a:r>
                        <a:rPr sz="1000" spc="15" dirty="0">
                          <a:latin typeface="Times New Roman"/>
                          <a:cs typeface="Times New Roman"/>
                        </a:rPr>
                        <a:t> </a:t>
                      </a:r>
                      <a:r>
                        <a:rPr sz="1000" spc="-10" dirty="0">
                          <a:latin typeface="Times New Roman"/>
                          <a:cs typeface="Times New Roman"/>
                        </a:rPr>
                        <a:t>муниципальное</a:t>
                      </a:r>
                      <a:r>
                        <a:rPr sz="1000" spc="60" dirty="0">
                          <a:latin typeface="Times New Roman"/>
                          <a:cs typeface="Times New Roman"/>
                        </a:rPr>
                        <a:t> </a:t>
                      </a:r>
                      <a:r>
                        <a:rPr sz="1000" spc="-5" dirty="0">
                          <a:latin typeface="Times New Roman"/>
                          <a:cs typeface="Times New Roman"/>
                        </a:rPr>
                        <a:t>образование"</a:t>
                      </a:r>
                      <a:endParaRPr sz="1000">
                        <a:latin typeface="Times New Roman"/>
                        <a:cs typeface="Times New Roman"/>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5"/>
                        </a:spcBef>
                      </a:pPr>
                      <a:r>
                        <a:rPr lang="ru-RU" sz="1000" dirty="0" smtClean="0">
                          <a:latin typeface="Times New Roman"/>
                          <a:cs typeface="Times New Roman"/>
                        </a:rPr>
                        <a:t>42 016,53</a:t>
                      </a:r>
                      <a:endParaRPr sz="1000" dirty="0">
                        <a:latin typeface="Times New Roman"/>
                        <a:cs typeface="Times New Roman"/>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5"/>
                        </a:spcBef>
                      </a:pPr>
                      <a:r>
                        <a:rPr lang="ru-RU" sz="1000" dirty="0" smtClean="0">
                          <a:latin typeface="Times New Roman"/>
                          <a:cs typeface="Times New Roman"/>
                        </a:rPr>
                        <a:t>55 832,00</a:t>
                      </a:r>
                      <a:endParaRPr sz="1000" dirty="0">
                        <a:latin typeface="Times New Roman"/>
                        <a:cs typeface="Times New Roman"/>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5"/>
                        </a:spcBef>
                      </a:pPr>
                      <a:r>
                        <a:rPr lang="ru-RU" sz="1000" dirty="0" smtClean="0">
                          <a:latin typeface="Times New Roman"/>
                          <a:cs typeface="Times New Roman"/>
                        </a:rPr>
                        <a:t>51 833,00</a:t>
                      </a:r>
                      <a:endParaRPr sz="1000" dirty="0">
                        <a:latin typeface="Times New Roman"/>
                        <a:cs typeface="Times New Roman"/>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5"/>
                        </a:spcBef>
                      </a:pPr>
                      <a:r>
                        <a:rPr lang="ru-RU" sz="1000" dirty="0" smtClean="0">
                          <a:latin typeface="Times New Roman"/>
                          <a:cs typeface="Times New Roman"/>
                        </a:rPr>
                        <a:t>45 315,00</a:t>
                      </a:r>
                      <a:endParaRPr sz="1000" dirty="0">
                        <a:latin typeface="Times New Roman"/>
                        <a:cs typeface="Times New Roman"/>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5"/>
                        </a:spcBef>
                      </a:pPr>
                      <a:r>
                        <a:rPr lang="ru-RU" sz="1000" dirty="0" smtClean="0">
                          <a:latin typeface="Times New Roman"/>
                          <a:cs typeface="Times New Roman"/>
                        </a:rPr>
                        <a:t>46</a:t>
                      </a:r>
                      <a:r>
                        <a:rPr lang="ru-RU" sz="1000" baseline="0" dirty="0" smtClean="0">
                          <a:latin typeface="Times New Roman"/>
                          <a:cs typeface="Times New Roman"/>
                        </a:rPr>
                        <a:t> 026,00</a:t>
                      </a:r>
                      <a:endParaRPr sz="1000" dirty="0">
                        <a:latin typeface="Times New Roman"/>
                        <a:cs typeface="Times New Roman"/>
                      </a:endParaRPr>
                    </a:p>
                  </a:txBody>
                  <a:tcPr marL="0" marR="0" marT="8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442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ct val="100000"/>
                        </a:lnSpc>
                        <a:spcBef>
                          <a:spcPts val="70"/>
                        </a:spcBef>
                      </a:pPr>
                      <a:r>
                        <a:rPr sz="1000" spc="-5" dirty="0">
                          <a:latin typeface="Times New Roman"/>
                          <a:cs typeface="Times New Roman"/>
                        </a:rPr>
                        <a:t>"Архитектура</a:t>
                      </a:r>
                      <a:r>
                        <a:rPr sz="1000" spc="35" dirty="0">
                          <a:latin typeface="Times New Roman"/>
                          <a:cs typeface="Times New Roman"/>
                        </a:rPr>
                        <a:t> </a:t>
                      </a:r>
                      <a:r>
                        <a:rPr sz="1000" spc="-5" dirty="0">
                          <a:latin typeface="Times New Roman"/>
                          <a:cs typeface="Times New Roman"/>
                        </a:rPr>
                        <a:t>и</a:t>
                      </a:r>
                      <a:r>
                        <a:rPr sz="1000" spc="-25" dirty="0">
                          <a:latin typeface="Times New Roman"/>
                          <a:cs typeface="Times New Roman"/>
                        </a:rPr>
                        <a:t> </a:t>
                      </a:r>
                      <a:r>
                        <a:rPr sz="1000" spc="-5" dirty="0">
                          <a:latin typeface="Times New Roman"/>
                          <a:cs typeface="Times New Roman"/>
                        </a:rPr>
                        <a:t>градостроительство"</a:t>
                      </a:r>
                      <a:endParaRPr sz="1000" dirty="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70"/>
                        </a:spcBef>
                      </a:pPr>
                      <a:r>
                        <a:rPr lang="ru-RU" sz="1000" spc="-5" dirty="0" smtClean="0">
                          <a:latin typeface="Times New Roman"/>
                          <a:cs typeface="Times New Roman"/>
                        </a:rPr>
                        <a:t>474</a:t>
                      </a:r>
                      <a:endParaRPr sz="1000" dirty="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70"/>
                        </a:spcBef>
                      </a:pPr>
                      <a:r>
                        <a:rPr lang="ru-RU" sz="1000" dirty="0" smtClean="0">
                          <a:latin typeface="Times New Roman"/>
                          <a:cs typeface="Times New Roman"/>
                        </a:rPr>
                        <a:t>1 478,00</a:t>
                      </a:r>
                      <a:endParaRPr sz="1000" dirty="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70"/>
                        </a:spcBef>
                      </a:pPr>
                      <a:r>
                        <a:rPr lang="ru-RU" sz="1000" dirty="0" smtClean="0">
                          <a:latin typeface="Times New Roman"/>
                          <a:cs typeface="Times New Roman"/>
                        </a:rPr>
                        <a:t>494,00</a:t>
                      </a:r>
                      <a:endParaRPr sz="1000" dirty="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70"/>
                        </a:spcBef>
                      </a:pPr>
                      <a:r>
                        <a:rPr lang="ru-RU" sz="1000" dirty="0" smtClean="0">
                          <a:latin typeface="Times New Roman"/>
                          <a:cs typeface="Times New Roman"/>
                        </a:rPr>
                        <a:t>494,00</a:t>
                      </a:r>
                      <a:endParaRPr sz="1000" dirty="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70"/>
                        </a:spcBef>
                      </a:pPr>
                      <a:r>
                        <a:rPr lang="ru-RU" sz="1000" dirty="0" smtClean="0">
                          <a:latin typeface="Times New Roman"/>
                          <a:cs typeface="Times New Roman"/>
                        </a:rPr>
                        <a:t>494,00</a:t>
                      </a:r>
                      <a:endParaRPr sz="1000" dirty="0">
                        <a:latin typeface="Times New Roman"/>
                        <a:cs typeface="Times New Roman"/>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2600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13030">
                        <a:lnSpc>
                          <a:spcPct val="100000"/>
                        </a:lnSpc>
                      </a:pPr>
                      <a:r>
                        <a:rPr sz="1000" spc="-5" dirty="0">
                          <a:latin typeface="Times New Roman"/>
                          <a:cs typeface="Times New Roman"/>
                        </a:rPr>
                        <a:t>"Формирование</a:t>
                      </a:r>
                      <a:r>
                        <a:rPr sz="1000" spc="20" dirty="0">
                          <a:latin typeface="Times New Roman"/>
                          <a:cs typeface="Times New Roman"/>
                        </a:rPr>
                        <a:t> </a:t>
                      </a:r>
                      <a:r>
                        <a:rPr sz="1000" spc="-5" dirty="0">
                          <a:latin typeface="Times New Roman"/>
                          <a:cs typeface="Times New Roman"/>
                        </a:rPr>
                        <a:t>современной</a:t>
                      </a:r>
                      <a:r>
                        <a:rPr sz="1000" spc="30" dirty="0">
                          <a:latin typeface="Times New Roman"/>
                          <a:cs typeface="Times New Roman"/>
                        </a:rPr>
                        <a:t> </a:t>
                      </a:r>
                      <a:r>
                        <a:rPr sz="1000" spc="-5" dirty="0">
                          <a:latin typeface="Times New Roman"/>
                          <a:cs typeface="Times New Roman"/>
                        </a:rPr>
                        <a:t>комфортной </a:t>
                      </a:r>
                      <a:r>
                        <a:rPr sz="1000" spc="-235" dirty="0">
                          <a:latin typeface="Times New Roman"/>
                          <a:cs typeface="Times New Roman"/>
                        </a:rPr>
                        <a:t> </a:t>
                      </a:r>
                      <a:r>
                        <a:rPr sz="1000" spc="-5" dirty="0">
                          <a:latin typeface="Times New Roman"/>
                          <a:cs typeface="Times New Roman"/>
                        </a:rPr>
                        <a:t>городской</a:t>
                      </a:r>
                      <a:r>
                        <a:rPr sz="1000" dirty="0">
                          <a:latin typeface="Times New Roman"/>
                          <a:cs typeface="Times New Roman"/>
                        </a:rPr>
                        <a:t> </a:t>
                      </a:r>
                      <a:r>
                        <a:rPr sz="1000" spc="-5" dirty="0">
                          <a:latin typeface="Times New Roman"/>
                          <a:cs typeface="Times New Roman"/>
                        </a:rPr>
                        <a:t>среды"</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20"/>
                        </a:spcBef>
                      </a:pPr>
                      <a:r>
                        <a:rPr lang="ru-RU" sz="1000" spc="-5" dirty="0" smtClean="0">
                          <a:latin typeface="Times New Roman"/>
                          <a:cs typeface="Times New Roman"/>
                        </a:rPr>
                        <a:t>342 667,75</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20"/>
                        </a:spcBef>
                      </a:pPr>
                      <a:r>
                        <a:rPr lang="ru-RU" sz="1000" dirty="0" smtClean="0">
                          <a:latin typeface="Times New Roman"/>
                          <a:cs typeface="Times New Roman"/>
                        </a:rPr>
                        <a:t>709 601,00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20"/>
                        </a:spcBef>
                      </a:pPr>
                      <a:r>
                        <a:rPr lang="ru-RU" sz="1000" dirty="0" smtClean="0">
                          <a:latin typeface="Times New Roman"/>
                          <a:cs typeface="Times New Roman"/>
                        </a:rPr>
                        <a:t>681 758,00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20"/>
                        </a:spcBef>
                      </a:pPr>
                      <a:r>
                        <a:rPr lang="ru-RU" sz="1000" dirty="0" smtClean="0">
                          <a:latin typeface="Times New Roman"/>
                          <a:cs typeface="Times New Roman"/>
                        </a:rPr>
                        <a:t>425 422,00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20"/>
                        </a:spcBef>
                      </a:pPr>
                      <a:r>
                        <a:rPr lang="ru-RU" sz="1000" dirty="0" smtClean="0">
                          <a:latin typeface="Times New Roman"/>
                          <a:cs typeface="Times New Roman"/>
                        </a:rPr>
                        <a:t>207 039,00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2600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377190">
                        <a:lnSpc>
                          <a:spcPct val="100000"/>
                        </a:lnSpc>
                      </a:pPr>
                      <a:r>
                        <a:rPr sz="1000" spc="-5" dirty="0">
                          <a:latin typeface="Times New Roman"/>
                          <a:cs typeface="Times New Roman"/>
                        </a:rPr>
                        <a:t>"Строительство</a:t>
                      </a:r>
                      <a:r>
                        <a:rPr sz="1000" dirty="0">
                          <a:latin typeface="Times New Roman"/>
                          <a:cs typeface="Times New Roman"/>
                        </a:rPr>
                        <a:t> </a:t>
                      </a:r>
                      <a:r>
                        <a:rPr sz="1000" spc="-5" dirty="0">
                          <a:latin typeface="Times New Roman"/>
                          <a:cs typeface="Times New Roman"/>
                        </a:rPr>
                        <a:t>объектов социальной </a:t>
                      </a:r>
                      <a:r>
                        <a:rPr sz="1000" spc="-235" dirty="0">
                          <a:latin typeface="Times New Roman"/>
                          <a:cs typeface="Times New Roman"/>
                        </a:rPr>
                        <a:t> </a:t>
                      </a:r>
                      <a:r>
                        <a:rPr sz="1000" spc="-5" dirty="0">
                          <a:latin typeface="Times New Roman"/>
                          <a:cs typeface="Times New Roman"/>
                        </a:rPr>
                        <a:t>инфраструктуры"</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20"/>
                        </a:spcBef>
                      </a:pPr>
                      <a:r>
                        <a:rPr lang="ru-RU" sz="1000" dirty="0" smtClean="0">
                          <a:latin typeface="Times New Roman"/>
                          <a:cs typeface="Times New Roman"/>
                        </a:rPr>
                        <a:t>0,0</a:t>
                      </a:r>
                      <a:r>
                        <a:rPr sz="1000" dirty="0" smtClean="0">
                          <a:latin typeface="Times New Roman"/>
                          <a:cs typeface="Times New Roman"/>
                        </a:rPr>
                        <a:t>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20"/>
                        </a:spcBef>
                      </a:pPr>
                      <a:r>
                        <a:rPr lang="ru-RU" sz="1000" dirty="0" smtClean="0">
                          <a:latin typeface="Times New Roman"/>
                          <a:cs typeface="Times New Roman"/>
                        </a:rPr>
                        <a:t>0,00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20"/>
                        </a:spcBef>
                      </a:pPr>
                      <a:r>
                        <a:rPr lang="ru-RU" sz="1000" dirty="0" smtClean="0">
                          <a:latin typeface="Times New Roman"/>
                          <a:cs typeface="Times New Roman"/>
                        </a:rPr>
                        <a:t>0,00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620"/>
                        </a:spcBef>
                      </a:pPr>
                      <a:r>
                        <a:rPr lang="ru-RU" sz="1000" dirty="0" smtClean="0">
                          <a:latin typeface="Times New Roman"/>
                          <a:cs typeface="Times New Roman"/>
                        </a:rPr>
                        <a:t>0,00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620"/>
                        </a:spcBef>
                      </a:pPr>
                      <a:r>
                        <a:rPr lang="ru-RU" sz="1000" dirty="0" smtClean="0">
                          <a:latin typeface="Times New Roman"/>
                          <a:cs typeface="Times New Roman"/>
                        </a:rPr>
                        <a:t>0,00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3397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387350">
                        <a:lnSpc>
                          <a:spcPct val="100000"/>
                        </a:lnSpc>
                      </a:pPr>
                      <a:r>
                        <a:rPr sz="1000" spc="-5" dirty="0">
                          <a:latin typeface="Times New Roman"/>
                          <a:cs typeface="Times New Roman"/>
                        </a:rPr>
                        <a:t>"Переселение</a:t>
                      </a:r>
                      <a:r>
                        <a:rPr sz="1000" spc="35" dirty="0">
                          <a:latin typeface="Times New Roman"/>
                          <a:cs typeface="Times New Roman"/>
                        </a:rPr>
                        <a:t> </a:t>
                      </a:r>
                      <a:r>
                        <a:rPr sz="1000" spc="-5" dirty="0">
                          <a:latin typeface="Times New Roman"/>
                          <a:cs typeface="Times New Roman"/>
                        </a:rPr>
                        <a:t>граждан</a:t>
                      </a:r>
                      <a:r>
                        <a:rPr sz="1000" spc="5" dirty="0">
                          <a:latin typeface="Times New Roman"/>
                          <a:cs typeface="Times New Roman"/>
                        </a:rPr>
                        <a:t> </a:t>
                      </a:r>
                      <a:r>
                        <a:rPr sz="1000" spc="-10" dirty="0">
                          <a:latin typeface="Times New Roman"/>
                          <a:cs typeface="Times New Roman"/>
                        </a:rPr>
                        <a:t>из</a:t>
                      </a:r>
                      <a:r>
                        <a:rPr sz="1000" dirty="0">
                          <a:latin typeface="Times New Roman"/>
                          <a:cs typeface="Times New Roman"/>
                        </a:rPr>
                        <a:t> </a:t>
                      </a:r>
                      <a:r>
                        <a:rPr sz="1000" spc="-5" dirty="0">
                          <a:latin typeface="Times New Roman"/>
                          <a:cs typeface="Times New Roman"/>
                        </a:rPr>
                        <a:t>аварийного </a:t>
                      </a:r>
                      <a:r>
                        <a:rPr sz="1000" spc="-235" dirty="0">
                          <a:latin typeface="Times New Roman"/>
                          <a:cs typeface="Times New Roman"/>
                        </a:rPr>
                        <a:t> </a:t>
                      </a:r>
                      <a:r>
                        <a:rPr sz="1000" spc="-10" dirty="0">
                          <a:latin typeface="Times New Roman"/>
                          <a:cs typeface="Times New Roman"/>
                        </a:rPr>
                        <a:t>жилищного</a:t>
                      </a:r>
                      <a:r>
                        <a:rPr sz="1000" spc="35" dirty="0">
                          <a:latin typeface="Times New Roman"/>
                          <a:cs typeface="Times New Roman"/>
                        </a:rPr>
                        <a:t> </a:t>
                      </a:r>
                      <a:r>
                        <a:rPr sz="1000" spc="-5" dirty="0">
                          <a:latin typeface="Times New Roman"/>
                          <a:cs typeface="Times New Roman"/>
                        </a:rPr>
                        <a:t>фонда"</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20"/>
                        </a:spcBef>
                      </a:pPr>
                      <a:r>
                        <a:rPr lang="ru-RU" sz="1000" dirty="0" smtClean="0">
                          <a:latin typeface="Times New Roman"/>
                          <a:cs typeface="Times New Roman"/>
                        </a:rPr>
                        <a:t>13 706,</a:t>
                      </a:r>
                      <a:r>
                        <a:rPr sz="1000" dirty="0" smtClean="0">
                          <a:latin typeface="Times New Roman"/>
                          <a:cs typeface="Times New Roman"/>
                        </a:rPr>
                        <a:t>0</a:t>
                      </a:r>
                      <a:r>
                        <a:rPr lang="ru-RU" sz="1000" dirty="0" smtClean="0">
                          <a:latin typeface="Times New Roman"/>
                          <a:cs typeface="Times New Roman"/>
                        </a:rPr>
                        <a:t>5</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spcBef>
                          <a:spcPts val="10"/>
                        </a:spcBef>
                      </a:pPr>
                      <a:r>
                        <a:rPr lang="ru-RU" sz="1000" dirty="0" smtClean="0">
                          <a:latin typeface="Times New Roman"/>
                          <a:cs typeface="Times New Roman"/>
                        </a:rPr>
                        <a:t>1478,00</a:t>
                      </a:r>
                      <a:endParaRPr sz="1000" dirty="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620"/>
                        </a:spcBef>
                      </a:pPr>
                      <a:r>
                        <a:rPr lang="ru-RU" sz="1000" dirty="0" smtClean="0">
                          <a:latin typeface="Times New Roman"/>
                          <a:cs typeface="Times New Roman"/>
                        </a:rPr>
                        <a:t>0,00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20"/>
                        </a:spcBef>
                      </a:pPr>
                      <a:r>
                        <a:rPr lang="ru-RU" sz="1000" dirty="0" smtClean="0">
                          <a:latin typeface="Times New Roman"/>
                          <a:cs typeface="Times New Roman"/>
                        </a:rPr>
                        <a:t>0,00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620"/>
                        </a:spcBef>
                      </a:pPr>
                      <a:r>
                        <a:rPr lang="ru-RU" sz="1000" dirty="0" smtClean="0">
                          <a:latin typeface="Times New Roman"/>
                          <a:cs typeface="Times New Roman"/>
                        </a:rPr>
                        <a:t>0,00</a:t>
                      </a:r>
                      <a:endParaRPr sz="1000" dirty="0">
                        <a:latin typeface="Times New Roman"/>
                        <a:cs typeface="Times New Roman"/>
                      </a:endParaRPr>
                    </a:p>
                  </a:txBody>
                  <a:tcPr marL="0" marR="0" marT="787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2133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ct val="100000"/>
                        </a:lnSpc>
                        <a:spcBef>
                          <a:spcPts val="395"/>
                        </a:spcBef>
                      </a:pPr>
                      <a:r>
                        <a:rPr sz="1000" b="1" spc="-5" dirty="0">
                          <a:latin typeface="Times New Roman"/>
                          <a:cs typeface="Times New Roman"/>
                        </a:rPr>
                        <a:t>Всего</a:t>
                      </a:r>
                      <a:r>
                        <a:rPr sz="1000" b="1" spc="-30" dirty="0">
                          <a:latin typeface="Times New Roman"/>
                          <a:cs typeface="Times New Roman"/>
                        </a:rPr>
                        <a:t> </a:t>
                      </a:r>
                      <a:r>
                        <a:rPr sz="1000" b="1" spc="-5" dirty="0">
                          <a:latin typeface="Times New Roman"/>
                          <a:cs typeface="Times New Roman"/>
                        </a:rPr>
                        <a:t>расходов</a:t>
                      </a:r>
                      <a:endParaRPr sz="1000" dirty="0">
                        <a:latin typeface="Times New Roman"/>
                        <a:cs typeface="Times New Roman"/>
                      </a:endParaRPr>
                    </a:p>
                  </a:txBody>
                  <a:tcPr marL="0" marR="0" marT="5016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lvl="0" algn="r" fontAlgn="b"/>
                      <a:r>
                        <a:rPr lang="ru-RU" sz="1000" b="1" i="0" u="none" strike="noStrike" dirty="0" smtClean="0">
                          <a:solidFill>
                            <a:srgbClr val="000000"/>
                          </a:solidFill>
                          <a:effectLst/>
                          <a:latin typeface="Times New Roman" panose="02020603050405020304" pitchFamily="18" charset="0"/>
                          <a:cs typeface="Times New Roman" panose="02020603050405020304" pitchFamily="18" charset="0"/>
                        </a:rPr>
                        <a:t>2 426 454,52</a:t>
                      </a:r>
                    </a:p>
                    <a:p>
                      <a:pPr algn="r" fontAlgn="b"/>
                      <a:endParaRPr lang="ru-RU" sz="1100" b="1" i="0" u="none" strike="noStrike" dirty="0">
                        <a:solidFill>
                          <a:srgbClr val="000000"/>
                        </a:solidFill>
                        <a:effectLst/>
                        <a:latin typeface="Calibri" panose="020F0502020204030204" pitchFamily="34" charset="0"/>
                      </a:endParaRPr>
                    </a:p>
                  </a:txBody>
                  <a:tcPr marL="9525" marR="9525"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175" algn="r">
                        <a:lnSpc>
                          <a:spcPct val="100000"/>
                        </a:lnSpc>
                        <a:spcBef>
                          <a:spcPts val="395"/>
                        </a:spcBef>
                      </a:pPr>
                      <a:r>
                        <a:rPr lang="ru-RU" sz="1000" b="1" dirty="0" smtClean="0">
                          <a:latin typeface="Times New Roman"/>
                          <a:cs typeface="Times New Roman"/>
                        </a:rPr>
                        <a:t>3</a:t>
                      </a:r>
                      <a:r>
                        <a:rPr lang="ru-RU" sz="1000" b="1" baseline="0" dirty="0" smtClean="0">
                          <a:latin typeface="Times New Roman"/>
                          <a:cs typeface="Times New Roman"/>
                        </a:rPr>
                        <a:t> 115 074,00</a:t>
                      </a:r>
                      <a:endParaRPr sz="1000" b="1" dirty="0">
                        <a:latin typeface="Times New Roman"/>
                        <a:cs typeface="Times New Roman"/>
                      </a:endParaRPr>
                    </a:p>
                  </a:txBody>
                  <a:tcPr marL="0" marR="0" marT="50165"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95"/>
                        </a:spcBef>
                      </a:pPr>
                      <a:r>
                        <a:rPr lang="ru-RU" sz="1000" b="1" dirty="0" smtClean="0">
                          <a:latin typeface="Times New Roman"/>
                          <a:cs typeface="Times New Roman"/>
                        </a:rPr>
                        <a:t>2</a:t>
                      </a:r>
                      <a:r>
                        <a:rPr lang="ru-RU" sz="1000" b="1" baseline="0" dirty="0" smtClean="0">
                          <a:latin typeface="Times New Roman"/>
                          <a:cs typeface="Times New Roman"/>
                        </a:rPr>
                        <a:t> 905 084,00</a:t>
                      </a:r>
                      <a:endParaRPr sz="1000" b="1" dirty="0">
                        <a:latin typeface="Times New Roman"/>
                        <a:cs typeface="Times New Roman"/>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ct val="100000"/>
                        </a:lnSpc>
                        <a:spcBef>
                          <a:spcPts val="395"/>
                        </a:spcBef>
                      </a:pPr>
                      <a:r>
                        <a:rPr lang="ru-RU" sz="1000" b="1" dirty="0" smtClean="0">
                          <a:latin typeface="Times New Roman"/>
                          <a:cs typeface="Times New Roman"/>
                        </a:rPr>
                        <a:t>3 210 722,00</a:t>
                      </a:r>
                      <a:endParaRPr sz="1000" b="1" dirty="0">
                        <a:latin typeface="Times New Roman"/>
                        <a:cs typeface="Times New Roman"/>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3810" algn="r">
                        <a:lnSpc>
                          <a:spcPct val="100000"/>
                        </a:lnSpc>
                        <a:spcBef>
                          <a:spcPts val="395"/>
                        </a:spcBef>
                      </a:pPr>
                      <a:r>
                        <a:rPr lang="ru-RU" sz="1000" b="1" dirty="0" smtClean="0">
                          <a:latin typeface="Times New Roman"/>
                          <a:cs typeface="Times New Roman"/>
                        </a:rPr>
                        <a:t>3 015 298,00</a:t>
                      </a:r>
                      <a:endParaRPr sz="1000" b="1" dirty="0">
                        <a:latin typeface="Times New Roman"/>
                        <a:cs typeface="Times New Roman"/>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bl>
          </a:graphicData>
        </a:graphic>
      </p:graphicFrame>
      <p:sp>
        <p:nvSpPr>
          <p:cNvPr id="5" name="Прямоугольник 4"/>
          <p:cNvSpPr/>
          <p:nvPr/>
        </p:nvSpPr>
        <p:spPr>
          <a:xfrm>
            <a:off x="287016" y="908720"/>
            <a:ext cx="8856984" cy="553998"/>
          </a:xfrm>
          <a:prstGeom prst="rect">
            <a:avLst/>
          </a:prstGeom>
        </p:spPr>
        <p:txBody>
          <a:bodyPr wrap="square">
            <a:spAutoFit/>
          </a:bodyPr>
          <a:lstStyle/>
          <a:p>
            <a:pPr marL="12700" marR="5080" lvl="0">
              <a:lnSpc>
                <a:spcPts val="1300"/>
              </a:lnSpc>
              <a:spcBef>
                <a:spcPts val="260"/>
              </a:spcBef>
            </a:pPr>
            <a:r>
              <a:rPr lang="ru-RU" sz="1400" b="1" i="1" spc="-20" dirty="0">
                <a:solidFill>
                  <a:prstClr val="black"/>
                </a:solidFill>
                <a:latin typeface="Times New Roman"/>
                <a:cs typeface="Times New Roman"/>
              </a:rPr>
              <a:t>Бюджет</a:t>
            </a:r>
            <a:r>
              <a:rPr lang="ru-RU" sz="1400" b="1" i="1" dirty="0">
                <a:solidFill>
                  <a:prstClr val="black"/>
                </a:solidFill>
                <a:latin typeface="Times New Roman"/>
                <a:cs typeface="Times New Roman"/>
              </a:rPr>
              <a:t> </a:t>
            </a:r>
            <a:r>
              <a:rPr lang="ru-RU" sz="1400" b="1" i="1" spc="-15" dirty="0">
                <a:solidFill>
                  <a:prstClr val="black"/>
                </a:solidFill>
                <a:latin typeface="Times New Roman"/>
                <a:cs typeface="Times New Roman"/>
              </a:rPr>
              <a:t>городского</a:t>
            </a:r>
            <a:r>
              <a:rPr lang="ru-RU" sz="1400" b="1" i="1" spc="-5" dirty="0">
                <a:solidFill>
                  <a:prstClr val="black"/>
                </a:solidFill>
                <a:latin typeface="Times New Roman"/>
                <a:cs typeface="Times New Roman"/>
              </a:rPr>
              <a:t> округа </a:t>
            </a:r>
            <a:r>
              <a:rPr lang="ru-RU" sz="1400" b="1" i="1" dirty="0">
                <a:solidFill>
                  <a:prstClr val="black"/>
                </a:solidFill>
                <a:latin typeface="Times New Roman"/>
                <a:cs typeface="Times New Roman"/>
              </a:rPr>
              <a:t> </a:t>
            </a:r>
            <a:r>
              <a:rPr lang="ru-RU" sz="1400" b="1" i="1" spc="-5" dirty="0" smtClean="0">
                <a:solidFill>
                  <a:prstClr val="black"/>
                </a:solidFill>
                <a:latin typeface="Times New Roman"/>
                <a:cs typeface="Times New Roman"/>
              </a:rPr>
              <a:t>Зарайск</a:t>
            </a:r>
            <a:r>
              <a:rPr lang="ru-RU" sz="1400" b="1" i="1" spc="-35" dirty="0" smtClean="0">
                <a:solidFill>
                  <a:prstClr val="black"/>
                </a:solidFill>
                <a:latin typeface="Times New Roman"/>
                <a:cs typeface="Times New Roman"/>
              </a:rPr>
              <a:t> </a:t>
            </a:r>
            <a:r>
              <a:rPr lang="ru-RU" sz="1400" b="1" i="1" dirty="0">
                <a:solidFill>
                  <a:prstClr val="black"/>
                </a:solidFill>
                <a:latin typeface="Times New Roman"/>
                <a:cs typeface="Times New Roman"/>
              </a:rPr>
              <a:t>на</a:t>
            </a:r>
            <a:r>
              <a:rPr lang="ru-RU" sz="1400" b="1" i="1" spc="-40" dirty="0">
                <a:solidFill>
                  <a:prstClr val="black"/>
                </a:solidFill>
                <a:latin typeface="Times New Roman"/>
                <a:cs typeface="Times New Roman"/>
              </a:rPr>
              <a:t> </a:t>
            </a:r>
            <a:r>
              <a:rPr lang="ru-RU" sz="1400" b="1" i="1" dirty="0" smtClean="0">
                <a:solidFill>
                  <a:prstClr val="black"/>
                </a:solidFill>
                <a:latin typeface="Times New Roman"/>
                <a:cs typeface="Times New Roman"/>
              </a:rPr>
              <a:t>2022-2024</a:t>
            </a:r>
            <a:r>
              <a:rPr lang="ru-RU" sz="1400" b="1" i="1" spc="-25" dirty="0" smtClean="0">
                <a:solidFill>
                  <a:prstClr val="black"/>
                </a:solidFill>
                <a:latin typeface="Times New Roman"/>
                <a:cs typeface="Times New Roman"/>
              </a:rPr>
              <a:t> </a:t>
            </a:r>
            <a:r>
              <a:rPr lang="ru-RU" sz="1400" b="1" i="1" spc="-20" dirty="0">
                <a:solidFill>
                  <a:prstClr val="black"/>
                </a:solidFill>
                <a:latin typeface="Times New Roman"/>
                <a:cs typeface="Times New Roman"/>
              </a:rPr>
              <a:t>годы </a:t>
            </a:r>
            <a:r>
              <a:rPr lang="ru-RU" sz="1400" b="1" i="1" spc="-285" dirty="0">
                <a:solidFill>
                  <a:prstClr val="black"/>
                </a:solidFill>
                <a:latin typeface="Times New Roman"/>
                <a:cs typeface="Times New Roman"/>
              </a:rPr>
              <a:t> </a:t>
            </a:r>
            <a:r>
              <a:rPr lang="ru-RU" sz="1400" b="1" i="1" spc="-10" dirty="0">
                <a:solidFill>
                  <a:prstClr val="black"/>
                </a:solidFill>
                <a:latin typeface="Times New Roman"/>
                <a:cs typeface="Times New Roman"/>
              </a:rPr>
              <a:t>сформирован </a:t>
            </a:r>
            <a:r>
              <a:rPr lang="ru-RU" sz="1400" b="1" i="1" dirty="0">
                <a:solidFill>
                  <a:prstClr val="black"/>
                </a:solidFill>
                <a:latin typeface="Times New Roman"/>
                <a:cs typeface="Times New Roman"/>
              </a:rPr>
              <a:t>на </a:t>
            </a:r>
            <a:r>
              <a:rPr lang="ru-RU" sz="1400" b="1" i="1" spc="-5" dirty="0">
                <a:solidFill>
                  <a:prstClr val="black"/>
                </a:solidFill>
                <a:latin typeface="Times New Roman"/>
                <a:cs typeface="Times New Roman"/>
              </a:rPr>
              <a:t>основе </a:t>
            </a:r>
            <a:r>
              <a:rPr lang="ru-RU" sz="1400" b="1" i="1" u="sng" dirty="0" smtClean="0">
                <a:solidFill>
                  <a:srgbClr val="FF0000"/>
                </a:solidFill>
                <a:latin typeface="Times New Roman"/>
                <a:cs typeface="Times New Roman"/>
              </a:rPr>
              <a:t>17 </a:t>
            </a:r>
            <a:r>
              <a:rPr lang="ru-RU" sz="1400" b="1" i="1" u="sng" spc="5" dirty="0" smtClean="0">
                <a:solidFill>
                  <a:srgbClr val="FF0000"/>
                </a:solidFill>
                <a:latin typeface="Times New Roman"/>
                <a:cs typeface="Times New Roman"/>
              </a:rPr>
              <a:t> </a:t>
            </a:r>
            <a:r>
              <a:rPr lang="ru-RU" sz="1400" b="1" i="1" u="sng" spc="-5" dirty="0">
                <a:solidFill>
                  <a:srgbClr val="FF0000"/>
                </a:solidFill>
                <a:latin typeface="Times New Roman"/>
                <a:cs typeface="Times New Roman"/>
              </a:rPr>
              <a:t>муниципальных</a:t>
            </a:r>
            <a:r>
              <a:rPr lang="ru-RU" sz="1400" b="1" i="1" u="sng" spc="-50" dirty="0">
                <a:solidFill>
                  <a:srgbClr val="FF0000"/>
                </a:solidFill>
                <a:latin typeface="Times New Roman"/>
                <a:cs typeface="Times New Roman"/>
              </a:rPr>
              <a:t> </a:t>
            </a:r>
            <a:r>
              <a:rPr lang="ru-RU" sz="1400" b="1" i="1" u="sng" dirty="0">
                <a:solidFill>
                  <a:srgbClr val="FF0000"/>
                </a:solidFill>
                <a:latin typeface="Times New Roman"/>
                <a:cs typeface="Times New Roman"/>
              </a:rPr>
              <a:t>программ</a:t>
            </a:r>
            <a:r>
              <a:rPr lang="ru-RU" sz="1400" b="1" i="1" dirty="0">
                <a:solidFill>
                  <a:prstClr val="black"/>
                </a:solidFill>
                <a:latin typeface="Times New Roman"/>
                <a:cs typeface="Times New Roman"/>
              </a:rPr>
              <a:t>.</a:t>
            </a:r>
          </a:p>
          <a:p>
            <a:pPr marL="12700" marR="41275" lvl="0" indent="38100">
              <a:lnSpc>
                <a:spcPts val="1300"/>
              </a:lnSpc>
              <a:spcBef>
                <a:spcPts val="980"/>
              </a:spcBef>
            </a:pPr>
            <a:r>
              <a:rPr lang="ru-RU" sz="1400" b="1" i="1" dirty="0" smtClean="0">
                <a:solidFill>
                  <a:prstClr val="black"/>
                </a:solidFill>
                <a:latin typeface="Times New Roman"/>
                <a:cs typeface="Times New Roman"/>
              </a:rPr>
              <a:t>                                              В</a:t>
            </a:r>
            <a:r>
              <a:rPr lang="ru-RU" sz="1400" b="1" i="1" spc="-5" dirty="0" smtClean="0">
                <a:solidFill>
                  <a:prstClr val="black"/>
                </a:solidFill>
                <a:latin typeface="Times New Roman"/>
                <a:cs typeface="Times New Roman"/>
              </a:rPr>
              <a:t> </a:t>
            </a:r>
            <a:r>
              <a:rPr lang="ru-RU" sz="1400" b="1" i="1" dirty="0" smtClean="0">
                <a:solidFill>
                  <a:prstClr val="black"/>
                </a:solidFill>
                <a:latin typeface="Times New Roman"/>
                <a:cs typeface="Times New Roman"/>
              </a:rPr>
              <a:t>2022</a:t>
            </a:r>
            <a:r>
              <a:rPr lang="ru-RU" sz="1400" b="1" i="1" spc="-5" dirty="0" smtClean="0">
                <a:solidFill>
                  <a:prstClr val="black"/>
                </a:solidFill>
                <a:latin typeface="Times New Roman"/>
                <a:cs typeface="Times New Roman"/>
              </a:rPr>
              <a:t> </a:t>
            </a:r>
            <a:r>
              <a:rPr lang="ru-RU" sz="1400" b="1" i="1" spc="-20" dirty="0">
                <a:solidFill>
                  <a:prstClr val="black"/>
                </a:solidFill>
                <a:latin typeface="Times New Roman"/>
                <a:cs typeface="Times New Roman"/>
              </a:rPr>
              <a:t>году</a:t>
            </a:r>
            <a:r>
              <a:rPr lang="ru-RU" sz="1400" b="1" i="1" spc="-5" dirty="0">
                <a:solidFill>
                  <a:prstClr val="black"/>
                </a:solidFill>
                <a:latin typeface="Times New Roman"/>
                <a:cs typeface="Times New Roman"/>
              </a:rPr>
              <a:t> программная </a:t>
            </a:r>
            <a:r>
              <a:rPr lang="ru-RU" sz="1400" b="1" i="1" dirty="0">
                <a:solidFill>
                  <a:prstClr val="black"/>
                </a:solidFill>
                <a:latin typeface="Times New Roman"/>
                <a:cs typeface="Times New Roman"/>
              </a:rPr>
              <a:t> </a:t>
            </a:r>
            <a:r>
              <a:rPr lang="ru-RU" sz="1400" b="1" i="1" spc="-5" dirty="0">
                <a:solidFill>
                  <a:prstClr val="black"/>
                </a:solidFill>
                <a:latin typeface="Times New Roman"/>
                <a:cs typeface="Times New Roman"/>
              </a:rPr>
              <a:t>часть</a:t>
            </a:r>
            <a:r>
              <a:rPr lang="ru-RU" sz="1400" b="1" i="1" spc="-25" dirty="0">
                <a:solidFill>
                  <a:prstClr val="black"/>
                </a:solidFill>
                <a:latin typeface="Times New Roman"/>
                <a:cs typeface="Times New Roman"/>
              </a:rPr>
              <a:t> </a:t>
            </a:r>
            <a:r>
              <a:rPr lang="ru-RU" sz="1400" b="1" i="1" spc="-15" dirty="0">
                <a:solidFill>
                  <a:prstClr val="black"/>
                </a:solidFill>
                <a:latin typeface="Times New Roman"/>
                <a:cs typeface="Times New Roman"/>
              </a:rPr>
              <a:t>бюджета</a:t>
            </a:r>
            <a:r>
              <a:rPr lang="ru-RU" sz="1400" b="1" i="1" dirty="0">
                <a:solidFill>
                  <a:prstClr val="black"/>
                </a:solidFill>
                <a:latin typeface="Times New Roman"/>
                <a:cs typeface="Times New Roman"/>
              </a:rPr>
              <a:t> составит</a:t>
            </a:r>
            <a:r>
              <a:rPr lang="ru-RU" sz="1400" b="1" i="1" spc="-15" dirty="0">
                <a:solidFill>
                  <a:prstClr val="black"/>
                </a:solidFill>
                <a:latin typeface="Times New Roman"/>
                <a:cs typeface="Times New Roman"/>
              </a:rPr>
              <a:t> </a:t>
            </a:r>
            <a:r>
              <a:rPr lang="ru-RU" sz="1400" b="1" i="1" dirty="0" smtClean="0">
                <a:solidFill>
                  <a:srgbClr val="FF0000"/>
                </a:solidFill>
                <a:latin typeface="Times New Roman"/>
                <a:cs typeface="Times New Roman"/>
              </a:rPr>
              <a:t>99,4%</a:t>
            </a:r>
            <a:endParaRPr lang="ru-RU" sz="1400" b="1" i="1" dirty="0">
              <a:solidFill>
                <a:prstClr val="black"/>
              </a:solidFill>
              <a:latin typeface="Times New Roman"/>
              <a:cs typeface="Times New Roman"/>
            </a:endParaRPr>
          </a:p>
        </p:txBody>
      </p:sp>
      <p:graphicFrame>
        <p:nvGraphicFramePr>
          <p:cNvPr id="9" name="Диаграмма 8"/>
          <p:cNvGraphicFramePr/>
          <p:nvPr>
            <p:extLst>
              <p:ext uri="{D42A27DB-BD31-4B8C-83A1-F6EECF244321}">
                <p14:modId xmlns:p14="http://schemas.microsoft.com/office/powerpoint/2010/main" val="542750685"/>
              </p:ext>
            </p:extLst>
          </p:nvPr>
        </p:nvGraphicFramePr>
        <p:xfrm>
          <a:off x="-467404" y="1185719"/>
          <a:ext cx="3551891" cy="4000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146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pSp>
        <p:nvGrpSpPr>
          <p:cNvPr id="4" name="Group 4"/>
          <p:cNvGrpSpPr>
            <a:grpSpLocks noChangeAspect="1"/>
          </p:cNvGrpSpPr>
          <p:nvPr/>
        </p:nvGrpSpPr>
        <p:grpSpPr bwMode="auto">
          <a:xfrm>
            <a:off x="1588" y="954088"/>
            <a:ext cx="8863012" cy="6049962"/>
            <a:chOff x="1" y="601"/>
            <a:chExt cx="5583" cy="3811"/>
          </a:xfrm>
        </p:grpSpPr>
        <p:grpSp>
          <p:nvGrpSpPr>
            <p:cNvPr id="6" name="Group 205"/>
            <p:cNvGrpSpPr>
              <a:grpSpLocks/>
            </p:cNvGrpSpPr>
            <p:nvPr/>
          </p:nvGrpSpPr>
          <p:grpSpPr bwMode="auto">
            <a:xfrm>
              <a:off x="1" y="1177"/>
              <a:ext cx="5579" cy="2289"/>
              <a:chOff x="1" y="1177"/>
              <a:chExt cx="5579" cy="2289"/>
            </a:xfrm>
          </p:grpSpPr>
          <p:sp>
            <p:nvSpPr>
              <p:cNvPr id="3073" name="Rectangle 5"/>
              <p:cNvSpPr>
                <a:spLocks noChangeArrowheads="1"/>
              </p:cNvSpPr>
              <p:nvPr/>
            </p:nvSpPr>
            <p:spPr bwMode="auto">
              <a:xfrm>
                <a:off x="1" y="1177"/>
                <a:ext cx="5579" cy="122"/>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74" name="Line 6"/>
              <p:cNvSpPr>
                <a:spLocks noChangeShapeType="1"/>
              </p:cNvSpPr>
              <p:nvPr/>
            </p:nvSpPr>
            <p:spPr bwMode="auto">
              <a:xfrm>
                <a:off x="6" y="1364"/>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75" name="Rectangle 7"/>
              <p:cNvSpPr>
                <a:spLocks noChangeArrowheads="1"/>
              </p:cNvSpPr>
              <p:nvPr/>
            </p:nvSpPr>
            <p:spPr bwMode="auto">
              <a:xfrm>
                <a:off x="6" y="1364"/>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76" name="Line 8"/>
              <p:cNvSpPr>
                <a:spLocks noChangeShapeType="1"/>
              </p:cNvSpPr>
              <p:nvPr/>
            </p:nvSpPr>
            <p:spPr bwMode="auto">
              <a:xfrm>
                <a:off x="6" y="1368"/>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77" name="Rectangle 9"/>
              <p:cNvSpPr>
                <a:spLocks noChangeArrowheads="1"/>
              </p:cNvSpPr>
              <p:nvPr/>
            </p:nvSpPr>
            <p:spPr bwMode="auto">
              <a:xfrm>
                <a:off x="6" y="1368"/>
                <a:ext cx="18"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78" name="Line 10"/>
              <p:cNvSpPr>
                <a:spLocks noChangeShapeType="1"/>
              </p:cNvSpPr>
              <p:nvPr/>
            </p:nvSpPr>
            <p:spPr bwMode="auto">
              <a:xfrm>
                <a:off x="6" y="1371"/>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79" name="Rectangle 11"/>
              <p:cNvSpPr>
                <a:spLocks noChangeArrowheads="1"/>
              </p:cNvSpPr>
              <p:nvPr/>
            </p:nvSpPr>
            <p:spPr bwMode="auto">
              <a:xfrm>
                <a:off x="6" y="1371"/>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80" name="Line 12"/>
              <p:cNvSpPr>
                <a:spLocks noChangeShapeType="1"/>
              </p:cNvSpPr>
              <p:nvPr/>
            </p:nvSpPr>
            <p:spPr bwMode="auto">
              <a:xfrm>
                <a:off x="6" y="1375"/>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81" name="Rectangle 13"/>
              <p:cNvSpPr>
                <a:spLocks noChangeArrowheads="1"/>
              </p:cNvSpPr>
              <p:nvPr/>
            </p:nvSpPr>
            <p:spPr bwMode="auto">
              <a:xfrm>
                <a:off x="6" y="1375"/>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82" name="Line 14"/>
              <p:cNvSpPr>
                <a:spLocks noChangeShapeType="1"/>
              </p:cNvSpPr>
              <p:nvPr/>
            </p:nvSpPr>
            <p:spPr bwMode="auto">
              <a:xfrm>
                <a:off x="6" y="1379"/>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83" name="Rectangle 15"/>
              <p:cNvSpPr>
                <a:spLocks noChangeArrowheads="1"/>
              </p:cNvSpPr>
              <p:nvPr/>
            </p:nvSpPr>
            <p:spPr bwMode="auto">
              <a:xfrm>
                <a:off x="6" y="1379"/>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84" name="Line 16"/>
              <p:cNvSpPr>
                <a:spLocks noChangeShapeType="1"/>
              </p:cNvSpPr>
              <p:nvPr/>
            </p:nvSpPr>
            <p:spPr bwMode="auto">
              <a:xfrm>
                <a:off x="3698" y="1364"/>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85" name="Rectangle 17"/>
              <p:cNvSpPr>
                <a:spLocks noChangeArrowheads="1"/>
              </p:cNvSpPr>
              <p:nvPr/>
            </p:nvSpPr>
            <p:spPr bwMode="auto">
              <a:xfrm>
                <a:off x="3698" y="1364"/>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86" name="Line 18"/>
              <p:cNvSpPr>
                <a:spLocks noChangeShapeType="1"/>
              </p:cNvSpPr>
              <p:nvPr/>
            </p:nvSpPr>
            <p:spPr bwMode="auto">
              <a:xfrm>
                <a:off x="3698" y="1368"/>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87" name="Rectangle 19"/>
              <p:cNvSpPr>
                <a:spLocks noChangeArrowheads="1"/>
              </p:cNvSpPr>
              <p:nvPr/>
            </p:nvSpPr>
            <p:spPr bwMode="auto">
              <a:xfrm>
                <a:off x="3698" y="1368"/>
                <a:ext cx="18"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88" name="Line 20"/>
              <p:cNvSpPr>
                <a:spLocks noChangeShapeType="1"/>
              </p:cNvSpPr>
              <p:nvPr/>
            </p:nvSpPr>
            <p:spPr bwMode="auto">
              <a:xfrm>
                <a:off x="3698" y="1371"/>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89" name="Rectangle 21"/>
              <p:cNvSpPr>
                <a:spLocks noChangeArrowheads="1"/>
              </p:cNvSpPr>
              <p:nvPr/>
            </p:nvSpPr>
            <p:spPr bwMode="auto">
              <a:xfrm>
                <a:off x="3698" y="1371"/>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90" name="Line 22"/>
              <p:cNvSpPr>
                <a:spLocks noChangeShapeType="1"/>
              </p:cNvSpPr>
              <p:nvPr/>
            </p:nvSpPr>
            <p:spPr bwMode="auto">
              <a:xfrm>
                <a:off x="3698" y="1375"/>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91" name="Rectangle 23"/>
              <p:cNvSpPr>
                <a:spLocks noChangeArrowheads="1"/>
              </p:cNvSpPr>
              <p:nvPr/>
            </p:nvSpPr>
            <p:spPr bwMode="auto">
              <a:xfrm>
                <a:off x="3698" y="1375"/>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92" name="Line 24"/>
              <p:cNvSpPr>
                <a:spLocks noChangeShapeType="1"/>
              </p:cNvSpPr>
              <p:nvPr/>
            </p:nvSpPr>
            <p:spPr bwMode="auto">
              <a:xfrm>
                <a:off x="3698" y="1379"/>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93" name="Rectangle 25"/>
              <p:cNvSpPr>
                <a:spLocks noChangeArrowheads="1"/>
              </p:cNvSpPr>
              <p:nvPr/>
            </p:nvSpPr>
            <p:spPr bwMode="auto">
              <a:xfrm>
                <a:off x="3698" y="1379"/>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94" name="Line 26"/>
              <p:cNvSpPr>
                <a:spLocks noChangeShapeType="1"/>
              </p:cNvSpPr>
              <p:nvPr/>
            </p:nvSpPr>
            <p:spPr bwMode="auto">
              <a:xfrm>
                <a:off x="6" y="1558"/>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95" name="Rectangle 27"/>
              <p:cNvSpPr>
                <a:spLocks noChangeArrowheads="1"/>
              </p:cNvSpPr>
              <p:nvPr/>
            </p:nvSpPr>
            <p:spPr bwMode="auto">
              <a:xfrm>
                <a:off x="6" y="1558"/>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96" name="Line 28"/>
              <p:cNvSpPr>
                <a:spLocks noChangeShapeType="1"/>
              </p:cNvSpPr>
              <p:nvPr/>
            </p:nvSpPr>
            <p:spPr bwMode="auto">
              <a:xfrm>
                <a:off x="6" y="1562"/>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97" name="Rectangle 29"/>
              <p:cNvSpPr>
                <a:spLocks noChangeArrowheads="1"/>
              </p:cNvSpPr>
              <p:nvPr/>
            </p:nvSpPr>
            <p:spPr bwMode="auto">
              <a:xfrm>
                <a:off x="6" y="1562"/>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98" name="Line 30"/>
              <p:cNvSpPr>
                <a:spLocks noChangeShapeType="1"/>
              </p:cNvSpPr>
              <p:nvPr/>
            </p:nvSpPr>
            <p:spPr bwMode="auto">
              <a:xfrm>
                <a:off x="6" y="1566"/>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99" name="Rectangle 31"/>
              <p:cNvSpPr>
                <a:spLocks noChangeArrowheads="1"/>
              </p:cNvSpPr>
              <p:nvPr/>
            </p:nvSpPr>
            <p:spPr bwMode="auto">
              <a:xfrm>
                <a:off x="6" y="1566"/>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00" name="Line 32"/>
              <p:cNvSpPr>
                <a:spLocks noChangeShapeType="1"/>
              </p:cNvSpPr>
              <p:nvPr/>
            </p:nvSpPr>
            <p:spPr bwMode="auto">
              <a:xfrm>
                <a:off x="6" y="1570"/>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01" name="Rectangle 33"/>
              <p:cNvSpPr>
                <a:spLocks noChangeArrowheads="1"/>
              </p:cNvSpPr>
              <p:nvPr/>
            </p:nvSpPr>
            <p:spPr bwMode="auto">
              <a:xfrm>
                <a:off x="6" y="1570"/>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02" name="Line 34"/>
              <p:cNvSpPr>
                <a:spLocks noChangeShapeType="1"/>
              </p:cNvSpPr>
              <p:nvPr/>
            </p:nvSpPr>
            <p:spPr bwMode="auto">
              <a:xfrm>
                <a:off x="6" y="1574"/>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03" name="Rectangle 35"/>
              <p:cNvSpPr>
                <a:spLocks noChangeArrowheads="1"/>
              </p:cNvSpPr>
              <p:nvPr/>
            </p:nvSpPr>
            <p:spPr bwMode="auto">
              <a:xfrm>
                <a:off x="6" y="1574"/>
                <a:ext cx="4"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04" name="Line 36"/>
              <p:cNvSpPr>
                <a:spLocks noChangeShapeType="1"/>
              </p:cNvSpPr>
              <p:nvPr/>
            </p:nvSpPr>
            <p:spPr bwMode="auto">
              <a:xfrm>
                <a:off x="3698" y="1558"/>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05" name="Rectangle 37"/>
              <p:cNvSpPr>
                <a:spLocks noChangeArrowheads="1"/>
              </p:cNvSpPr>
              <p:nvPr/>
            </p:nvSpPr>
            <p:spPr bwMode="auto">
              <a:xfrm>
                <a:off x="3698" y="1558"/>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06" name="Line 38"/>
              <p:cNvSpPr>
                <a:spLocks noChangeShapeType="1"/>
              </p:cNvSpPr>
              <p:nvPr/>
            </p:nvSpPr>
            <p:spPr bwMode="auto">
              <a:xfrm>
                <a:off x="3698" y="1562"/>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07" name="Rectangle 39"/>
              <p:cNvSpPr>
                <a:spLocks noChangeArrowheads="1"/>
              </p:cNvSpPr>
              <p:nvPr/>
            </p:nvSpPr>
            <p:spPr bwMode="auto">
              <a:xfrm>
                <a:off x="3698" y="1562"/>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08" name="Line 40"/>
              <p:cNvSpPr>
                <a:spLocks noChangeShapeType="1"/>
              </p:cNvSpPr>
              <p:nvPr/>
            </p:nvSpPr>
            <p:spPr bwMode="auto">
              <a:xfrm>
                <a:off x="3698" y="1566"/>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09" name="Rectangle 41"/>
              <p:cNvSpPr>
                <a:spLocks noChangeArrowheads="1"/>
              </p:cNvSpPr>
              <p:nvPr/>
            </p:nvSpPr>
            <p:spPr bwMode="auto">
              <a:xfrm>
                <a:off x="3698" y="1566"/>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10" name="Line 42"/>
              <p:cNvSpPr>
                <a:spLocks noChangeShapeType="1"/>
              </p:cNvSpPr>
              <p:nvPr/>
            </p:nvSpPr>
            <p:spPr bwMode="auto">
              <a:xfrm>
                <a:off x="3698" y="1570"/>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11" name="Rectangle 43"/>
              <p:cNvSpPr>
                <a:spLocks noChangeArrowheads="1"/>
              </p:cNvSpPr>
              <p:nvPr/>
            </p:nvSpPr>
            <p:spPr bwMode="auto">
              <a:xfrm>
                <a:off x="3698" y="1570"/>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12" name="Line 44"/>
              <p:cNvSpPr>
                <a:spLocks noChangeShapeType="1"/>
              </p:cNvSpPr>
              <p:nvPr/>
            </p:nvSpPr>
            <p:spPr bwMode="auto">
              <a:xfrm>
                <a:off x="3698" y="1574"/>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13" name="Rectangle 45"/>
              <p:cNvSpPr>
                <a:spLocks noChangeArrowheads="1"/>
              </p:cNvSpPr>
              <p:nvPr/>
            </p:nvSpPr>
            <p:spPr bwMode="auto">
              <a:xfrm>
                <a:off x="3698" y="1574"/>
                <a:ext cx="4"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14" name="Line 46"/>
              <p:cNvSpPr>
                <a:spLocks noChangeShapeType="1"/>
              </p:cNvSpPr>
              <p:nvPr/>
            </p:nvSpPr>
            <p:spPr bwMode="auto">
              <a:xfrm>
                <a:off x="6" y="1818"/>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15" name="Rectangle 47"/>
              <p:cNvSpPr>
                <a:spLocks noChangeArrowheads="1"/>
              </p:cNvSpPr>
              <p:nvPr/>
            </p:nvSpPr>
            <p:spPr bwMode="auto">
              <a:xfrm>
                <a:off x="6" y="1818"/>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16" name="Line 48"/>
              <p:cNvSpPr>
                <a:spLocks noChangeShapeType="1"/>
              </p:cNvSpPr>
              <p:nvPr/>
            </p:nvSpPr>
            <p:spPr bwMode="auto">
              <a:xfrm>
                <a:off x="6" y="1822"/>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17" name="Rectangle 49"/>
              <p:cNvSpPr>
                <a:spLocks noChangeArrowheads="1"/>
              </p:cNvSpPr>
              <p:nvPr/>
            </p:nvSpPr>
            <p:spPr bwMode="auto">
              <a:xfrm>
                <a:off x="6" y="1822"/>
                <a:ext cx="18"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18" name="Line 50"/>
              <p:cNvSpPr>
                <a:spLocks noChangeShapeType="1"/>
              </p:cNvSpPr>
              <p:nvPr/>
            </p:nvSpPr>
            <p:spPr bwMode="auto">
              <a:xfrm>
                <a:off x="6" y="1825"/>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19" name="Rectangle 51"/>
              <p:cNvSpPr>
                <a:spLocks noChangeArrowheads="1"/>
              </p:cNvSpPr>
              <p:nvPr/>
            </p:nvSpPr>
            <p:spPr bwMode="auto">
              <a:xfrm>
                <a:off x="6" y="1825"/>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20" name="Line 52"/>
              <p:cNvSpPr>
                <a:spLocks noChangeShapeType="1"/>
              </p:cNvSpPr>
              <p:nvPr/>
            </p:nvSpPr>
            <p:spPr bwMode="auto">
              <a:xfrm>
                <a:off x="6" y="1829"/>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21" name="Rectangle 53"/>
              <p:cNvSpPr>
                <a:spLocks noChangeArrowheads="1"/>
              </p:cNvSpPr>
              <p:nvPr/>
            </p:nvSpPr>
            <p:spPr bwMode="auto">
              <a:xfrm>
                <a:off x="6" y="1829"/>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22" name="Line 54"/>
              <p:cNvSpPr>
                <a:spLocks noChangeShapeType="1"/>
              </p:cNvSpPr>
              <p:nvPr/>
            </p:nvSpPr>
            <p:spPr bwMode="auto">
              <a:xfrm>
                <a:off x="6" y="1833"/>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23" name="Rectangle 55"/>
              <p:cNvSpPr>
                <a:spLocks noChangeArrowheads="1"/>
              </p:cNvSpPr>
              <p:nvPr/>
            </p:nvSpPr>
            <p:spPr bwMode="auto">
              <a:xfrm>
                <a:off x="6" y="1833"/>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24" name="Line 56"/>
              <p:cNvSpPr>
                <a:spLocks noChangeShapeType="1"/>
              </p:cNvSpPr>
              <p:nvPr/>
            </p:nvSpPr>
            <p:spPr bwMode="auto">
              <a:xfrm>
                <a:off x="3698" y="1818"/>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25" name="Rectangle 57"/>
              <p:cNvSpPr>
                <a:spLocks noChangeArrowheads="1"/>
              </p:cNvSpPr>
              <p:nvPr/>
            </p:nvSpPr>
            <p:spPr bwMode="auto">
              <a:xfrm>
                <a:off x="3698" y="1818"/>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26" name="Line 58"/>
              <p:cNvSpPr>
                <a:spLocks noChangeShapeType="1"/>
              </p:cNvSpPr>
              <p:nvPr/>
            </p:nvSpPr>
            <p:spPr bwMode="auto">
              <a:xfrm>
                <a:off x="3698" y="1822"/>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27" name="Rectangle 59"/>
              <p:cNvSpPr>
                <a:spLocks noChangeArrowheads="1"/>
              </p:cNvSpPr>
              <p:nvPr/>
            </p:nvSpPr>
            <p:spPr bwMode="auto">
              <a:xfrm>
                <a:off x="3698" y="1822"/>
                <a:ext cx="18"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28" name="Line 60"/>
              <p:cNvSpPr>
                <a:spLocks noChangeShapeType="1"/>
              </p:cNvSpPr>
              <p:nvPr/>
            </p:nvSpPr>
            <p:spPr bwMode="auto">
              <a:xfrm>
                <a:off x="3698" y="1825"/>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29" name="Rectangle 61"/>
              <p:cNvSpPr>
                <a:spLocks noChangeArrowheads="1"/>
              </p:cNvSpPr>
              <p:nvPr/>
            </p:nvSpPr>
            <p:spPr bwMode="auto">
              <a:xfrm>
                <a:off x="3698" y="1825"/>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30" name="Line 62"/>
              <p:cNvSpPr>
                <a:spLocks noChangeShapeType="1"/>
              </p:cNvSpPr>
              <p:nvPr/>
            </p:nvSpPr>
            <p:spPr bwMode="auto">
              <a:xfrm>
                <a:off x="3698" y="1829"/>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31" name="Rectangle 63"/>
              <p:cNvSpPr>
                <a:spLocks noChangeArrowheads="1"/>
              </p:cNvSpPr>
              <p:nvPr/>
            </p:nvSpPr>
            <p:spPr bwMode="auto">
              <a:xfrm>
                <a:off x="3698" y="1829"/>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32" name="Line 64"/>
              <p:cNvSpPr>
                <a:spLocks noChangeShapeType="1"/>
              </p:cNvSpPr>
              <p:nvPr/>
            </p:nvSpPr>
            <p:spPr bwMode="auto">
              <a:xfrm>
                <a:off x="3698" y="1833"/>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33" name="Rectangle 65"/>
              <p:cNvSpPr>
                <a:spLocks noChangeArrowheads="1"/>
              </p:cNvSpPr>
              <p:nvPr/>
            </p:nvSpPr>
            <p:spPr bwMode="auto">
              <a:xfrm>
                <a:off x="3698" y="1833"/>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34" name="Line 66"/>
              <p:cNvSpPr>
                <a:spLocks noChangeShapeType="1"/>
              </p:cNvSpPr>
              <p:nvPr/>
            </p:nvSpPr>
            <p:spPr bwMode="auto">
              <a:xfrm>
                <a:off x="4207" y="1818"/>
                <a:ext cx="2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35" name="Rectangle 67"/>
              <p:cNvSpPr>
                <a:spLocks noChangeArrowheads="1"/>
              </p:cNvSpPr>
              <p:nvPr/>
            </p:nvSpPr>
            <p:spPr bwMode="auto">
              <a:xfrm>
                <a:off x="4207" y="1818"/>
                <a:ext cx="2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36" name="Line 68"/>
              <p:cNvSpPr>
                <a:spLocks noChangeShapeType="1"/>
              </p:cNvSpPr>
              <p:nvPr/>
            </p:nvSpPr>
            <p:spPr bwMode="auto">
              <a:xfrm>
                <a:off x="4207" y="1822"/>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37" name="Rectangle 69"/>
              <p:cNvSpPr>
                <a:spLocks noChangeArrowheads="1"/>
              </p:cNvSpPr>
              <p:nvPr/>
            </p:nvSpPr>
            <p:spPr bwMode="auto">
              <a:xfrm>
                <a:off x="4207" y="1822"/>
                <a:ext cx="18"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38" name="Line 70"/>
              <p:cNvSpPr>
                <a:spLocks noChangeShapeType="1"/>
              </p:cNvSpPr>
              <p:nvPr/>
            </p:nvSpPr>
            <p:spPr bwMode="auto">
              <a:xfrm>
                <a:off x="4207" y="1825"/>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39" name="Rectangle 71"/>
              <p:cNvSpPr>
                <a:spLocks noChangeArrowheads="1"/>
              </p:cNvSpPr>
              <p:nvPr/>
            </p:nvSpPr>
            <p:spPr bwMode="auto">
              <a:xfrm>
                <a:off x="4207" y="1825"/>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40" name="Line 72"/>
              <p:cNvSpPr>
                <a:spLocks noChangeShapeType="1"/>
              </p:cNvSpPr>
              <p:nvPr/>
            </p:nvSpPr>
            <p:spPr bwMode="auto">
              <a:xfrm>
                <a:off x="4207" y="1829"/>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41" name="Rectangle 73"/>
              <p:cNvSpPr>
                <a:spLocks noChangeArrowheads="1"/>
              </p:cNvSpPr>
              <p:nvPr/>
            </p:nvSpPr>
            <p:spPr bwMode="auto">
              <a:xfrm>
                <a:off x="4207" y="1829"/>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42" name="Line 74"/>
              <p:cNvSpPr>
                <a:spLocks noChangeShapeType="1"/>
              </p:cNvSpPr>
              <p:nvPr/>
            </p:nvSpPr>
            <p:spPr bwMode="auto">
              <a:xfrm>
                <a:off x="4207" y="1833"/>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43" name="Rectangle 75"/>
              <p:cNvSpPr>
                <a:spLocks noChangeArrowheads="1"/>
              </p:cNvSpPr>
              <p:nvPr/>
            </p:nvSpPr>
            <p:spPr bwMode="auto">
              <a:xfrm>
                <a:off x="4207" y="1833"/>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44" name="Rectangle 76"/>
              <p:cNvSpPr>
                <a:spLocks noChangeArrowheads="1"/>
              </p:cNvSpPr>
              <p:nvPr/>
            </p:nvSpPr>
            <p:spPr bwMode="auto">
              <a:xfrm>
                <a:off x="1" y="2008"/>
                <a:ext cx="5579" cy="115"/>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45" name="Line 77"/>
              <p:cNvSpPr>
                <a:spLocks noChangeShapeType="1"/>
              </p:cNvSpPr>
              <p:nvPr/>
            </p:nvSpPr>
            <p:spPr bwMode="auto">
              <a:xfrm>
                <a:off x="6" y="2226"/>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46" name="Rectangle 78"/>
              <p:cNvSpPr>
                <a:spLocks noChangeArrowheads="1"/>
              </p:cNvSpPr>
              <p:nvPr/>
            </p:nvSpPr>
            <p:spPr bwMode="auto">
              <a:xfrm>
                <a:off x="6" y="2226"/>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47" name="Line 79"/>
              <p:cNvSpPr>
                <a:spLocks noChangeShapeType="1"/>
              </p:cNvSpPr>
              <p:nvPr/>
            </p:nvSpPr>
            <p:spPr bwMode="auto">
              <a:xfrm>
                <a:off x="6" y="2230"/>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48" name="Rectangle 80"/>
              <p:cNvSpPr>
                <a:spLocks noChangeArrowheads="1"/>
              </p:cNvSpPr>
              <p:nvPr/>
            </p:nvSpPr>
            <p:spPr bwMode="auto">
              <a:xfrm>
                <a:off x="6" y="2230"/>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49" name="Line 81"/>
              <p:cNvSpPr>
                <a:spLocks noChangeShapeType="1"/>
              </p:cNvSpPr>
              <p:nvPr/>
            </p:nvSpPr>
            <p:spPr bwMode="auto">
              <a:xfrm>
                <a:off x="6" y="2234"/>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50" name="Rectangle 82"/>
              <p:cNvSpPr>
                <a:spLocks noChangeArrowheads="1"/>
              </p:cNvSpPr>
              <p:nvPr/>
            </p:nvSpPr>
            <p:spPr bwMode="auto">
              <a:xfrm>
                <a:off x="6" y="2234"/>
                <a:ext cx="13"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51" name="Line 83"/>
              <p:cNvSpPr>
                <a:spLocks noChangeShapeType="1"/>
              </p:cNvSpPr>
              <p:nvPr/>
            </p:nvSpPr>
            <p:spPr bwMode="auto">
              <a:xfrm>
                <a:off x="6" y="2237"/>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52" name="Rectangle 84"/>
              <p:cNvSpPr>
                <a:spLocks noChangeArrowheads="1"/>
              </p:cNvSpPr>
              <p:nvPr/>
            </p:nvSpPr>
            <p:spPr bwMode="auto">
              <a:xfrm>
                <a:off x="6" y="2237"/>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53" name="Line 85"/>
              <p:cNvSpPr>
                <a:spLocks noChangeShapeType="1"/>
              </p:cNvSpPr>
              <p:nvPr/>
            </p:nvSpPr>
            <p:spPr bwMode="auto">
              <a:xfrm>
                <a:off x="6" y="2241"/>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54" name="Rectangle 86"/>
              <p:cNvSpPr>
                <a:spLocks noChangeArrowheads="1"/>
              </p:cNvSpPr>
              <p:nvPr/>
            </p:nvSpPr>
            <p:spPr bwMode="auto">
              <a:xfrm>
                <a:off x="6" y="2241"/>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55" name="Line 87"/>
              <p:cNvSpPr>
                <a:spLocks noChangeShapeType="1"/>
              </p:cNvSpPr>
              <p:nvPr/>
            </p:nvSpPr>
            <p:spPr bwMode="auto">
              <a:xfrm>
                <a:off x="3698" y="2226"/>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56" name="Rectangle 88"/>
              <p:cNvSpPr>
                <a:spLocks noChangeArrowheads="1"/>
              </p:cNvSpPr>
              <p:nvPr/>
            </p:nvSpPr>
            <p:spPr bwMode="auto">
              <a:xfrm>
                <a:off x="3698" y="2226"/>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57" name="Line 89"/>
              <p:cNvSpPr>
                <a:spLocks noChangeShapeType="1"/>
              </p:cNvSpPr>
              <p:nvPr/>
            </p:nvSpPr>
            <p:spPr bwMode="auto">
              <a:xfrm>
                <a:off x="3698" y="2230"/>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58" name="Rectangle 90"/>
              <p:cNvSpPr>
                <a:spLocks noChangeArrowheads="1"/>
              </p:cNvSpPr>
              <p:nvPr/>
            </p:nvSpPr>
            <p:spPr bwMode="auto">
              <a:xfrm>
                <a:off x="3698" y="2230"/>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59" name="Line 91"/>
              <p:cNvSpPr>
                <a:spLocks noChangeShapeType="1"/>
              </p:cNvSpPr>
              <p:nvPr/>
            </p:nvSpPr>
            <p:spPr bwMode="auto">
              <a:xfrm>
                <a:off x="3698" y="2234"/>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60" name="Rectangle 92"/>
              <p:cNvSpPr>
                <a:spLocks noChangeArrowheads="1"/>
              </p:cNvSpPr>
              <p:nvPr/>
            </p:nvSpPr>
            <p:spPr bwMode="auto">
              <a:xfrm>
                <a:off x="3698" y="2234"/>
                <a:ext cx="13"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61" name="Line 93"/>
              <p:cNvSpPr>
                <a:spLocks noChangeShapeType="1"/>
              </p:cNvSpPr>
              <p:nvPr/>
            </p:nvSpPr>
            <p:spPr bwMode="auto">
              <a:xfrm>
                <a:off x="3698" y="2237"/>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62" name="Rectangle 94"/>
              <p:cNvSpPr>
                <a:spLocks noChangeArrowheads="1"/>
              </p:cNvSpPr>
              <p:nvPr/>
            </p:nvSpPr>
            <p:spPr bwMode="auto">
              <a:xfrm>
                <a:off x="3698" y="2237"/>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63" name="Line 95"/>
              <p:cNvSpPr>
                <a:spLocks noChangeShapeType="1"/>
              </p:cNvSpPr>
              <p:nvPr/>
            </p:nvSpPr>
            <p:spPr bwMode="auto">
              <a:xfrm>
                <a:off x="3698" y="2241"/>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64" name="Rectangle 96"/>
              <p:cNvSpPr>
                <a:spLocks noChangeArrowheads="1"/>
              </p:cNvSpPr>
              <p:nvPr/>
            </p:nvSpPr>
            <p:spPr bwMode="auto">
              <a:xfrm>
                <a:off x="3698" y="2241"/>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65" name="Line 97"/>
              <p:cNvSpPr>
                <a:spLocks noChangeShapeType="1"/>
              </p:cNvSpPr>
              <p:nvPr/>
            </p:nvSpPr>
            <p:spPr bwMode="auto">
              <a:xfrm>
                <a:off x="4207" y="2226"/>
                <a:ext cx="2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66" name="Rectangle 98"/>
              <p:cNvSpPr>
                <a:spLocks noChangeArrowheads="1"/>
              </p:cNvSpPr>
              <p:nvPr/>
            </p:nvSpPr>
            <p:spPr bwMode="auto">
              <a:xfrm>
                <a:off x="4207" y="2226"/>
                <a:ext cx="2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67" name="Line 99"/>
              <p:cNvSpPr>
                <a:spLocks noChangeShapeType="1"/>
              </p:cNvSpPr>
              <p:nvPr/>
            </p:nvSpPr>
            <p:spPr bwMode="auto">
              <a:xfrm>
                <a:off x="4207" y="2230"/>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68" name="Rectangle 100"/>
              <p:cNvSpPr>
                <a:spLocks noChangeArrowheads="1"/>
              </p:cNvSpPr>
              <p:nvPr/>
            </p:nvSpPr>
            <p:spPr bwMode="auto">
              <a:xfrm>
                <a:off x="4207" y="2230"/>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69" name="Line 101"/>
              <p:cNvSpPr>
                <a:spLocks noChangeShapeType="1"/>
              </p:cNvSpPr>
              <p:nvPr/>
            </p:nvSpPr>
            <p:spPr bwMode="auto">
              <a:xfrm>
                <a:off x="4207" y="2234"/>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70" name="Rectangle 102"/>
              <p:cNvSpPr>
                <a:spLocks noChangeArrowheads="1"/>
              </p:cNvSpPr>
              <p:nvPr/>
            </p:nvSpPr>
            <p:spPr bwMode="auto">
              <a:xfrm>
                <a:off x="4207" y="2234"/>
                <a:ext cx="13"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71" name="Line 103"/>
              <p:cNvSpPr>
                <a:spLocks noChangeShapeType="1"/>
              </p:cNvSpPr>
              <p:nvPr/>
            </p:nvSpPr>
            <p:spPr bwMode="auto">
              <a:xfrm>
                <a:off x="4207" y="2237"/>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72" name="Rectangle 104"/>
              <p:cNvSpPr>
                <a:spLocks noChangeArrowheads="1"/>
              </p:cNvSpPr>
              <p:nvPr/>
            </p:nvSpPr>
            <p:spPr bwMode="auto">
              <a:xfrm>
                <a:off x="4207" y="2237"/>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73" name="Line 105"/>
              <p:cNvSpPr>
                <a:spLocks noChangeShapeType="1"/>
              </p:cNvSpPr>
              <p:nvPr/>
            </p:nvSpPr>
            <p:spPr bwMode="auto">
              <a:xfrm>
                <a:off x="4207" y="2241"/>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74" name="Rectangle 106"/>
              <p:cNvSpPr>
                <a:spLocks noChangeArrowheads="1"/>
              </p:cNvSpPr>
              <p:nvPr/>
            </p:nvSpPr>
            <p:spPr bwMode="auto">
              <a:xfrm>
                <a:off x="4207" y="2241"/>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75" name="Line 107"/>
              <p:cNvSpPr>
                <a:spLocks noChangeShapeType="1"/>
              </p:cNvSpPr>
              <p:nvPr/>
            </p:nvSpPr>
            <p:spPr bwMode="auto">
              <a:xfrm>
                <a:off x="6" y="2356"/>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76" name="Rectangle 108"/>
              <p:cNvSpPr>
                <a:spLocks noChangeArrowheads="1"/>
              </p:cNvSpPr>
              <p:nvPr/>
            </p:nvSpPr>
            <p:spPr bwMode="auto">
              <a:xfrm>
                <a:off x="6" y="2356"/>
                <a:ext cx="22"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77" name="Line 109"/>
              <p:cNvSpPr>
                <a:spLocks noChangeShapeType="1"/>
              </p:cNvSpPr>
              <p:nvPr/>
            </p:nvSpPr>
            <p:spPr bwMode="auto">
              <a:xfrm>
                <a:off x="6" y="2359"/>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78" name="Rectangle 110"/>
              <p:cNvSpPr>
                <a:spLocks noChangeArrowheads="1"/>
              </p:cNvSpPr>
              <p:nvPr/>
            </p:nvSpPr>
            <p:spPr bwMode="auto">
              <a:xfrm>
                <a:off x="6" y="2359"/>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79" name="Line 111"/>
              <p:cNvSpPr>
                <a:spLocks noChangeShapeType="1"/>
              </p:cNvSpPr>
              <p:nvPr/>
            </p:nvSpPr>
            <p:spPr bwMode="auto">
              <a:xfrm>
                <a:off x="6" y="2363"/>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80" name="Rectangle 112"/>
              <p:cNvSpPr>
                <a:spLocks noChangeArrowheads="1"/>
              </p:cNvSpPr>
              <p:nvPr/>
            </p:nvSpPr>
            <p:spPr bwMode="auto">
              <a:xfrm>
                <a:off x="6" y="2363"/>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81" name="Line 113"/>
              <p:cNvSpPr>
                <a:spLocks noChangeShapeType="1"/>
              </p:cNvSpPr>
              <p:nvPr/>
            </p:nvSpPr>
            <p:spPr bwMode="auto">
              <a:xfrm>
                <a:off x="6" y="2367"/>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82" name="Rectangle 114"/>
              <p:cNvSpPr>
                <a:spLocks noChangeArrowheads="1"/>
              </p:cNvSpPr>
              <p:nvPr/>
            </p:nvSpPr>
            <p:spPr bwMode="auto">
              <a:xfrm>
                <a:off x="6" y="2367"/>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83" name="Line 115"/>
              <p:cNvSpPr>
                <a:spLocks noChangeShapeType="1"/>
              </p:cNvSpPr>
              <p:nvPr/>
            </p:nvSpPr>
            <p:spPr bwMode="auto">
              <a:xfrm>
                <a:off x="6" y="2371"/>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84" name="Rectangle 116"/>
              <p:cNvSpPr>
                <a:spLocks noChangeArrowheads="1"/>
              </p:cNvSpPr>
              <p:nvPr/>
            </p:nvSpPr>
            <p:spPr bwMode="auto">
              <a:xfrm>
                <a:off x="6" y="2371"/>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85" name="Line 117"/>
              <p:cNvSpPr>
                <a:spLocks noChangeShapeType="1"/>
              </p:cNvSpPr>
              <p:nvPr/>
            </p:nvSpPr>
            <p:spPr bwMode="auto">
              <a:xfrm>
                <a:off x="3698" y="2356"/>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86" name="Rectangle 118"/>
              <p:cNvSpPr>
                <a:spLocks noChangeArrowheads="1"/>
              </p:cNvSpPr>
              <p:nvPr/>
            </p:nvSpPr>
            <p:spPr bwMode="auto">
              <a:xfrm>
                <a:off x="3698" y="2356"/>
                <a:ext cx="22"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87" name="Line 119"/>
              <p:cNvSpPr>
                <a:spLocks noChangeShapeType="1"/>
              </p:cNvSpPr>
              <p:nvPr/>
            </p:nvSpPr>
            <p:spPr bwMode="auto">
              <a:xfrm>
                <a:off x="3698" y="2359"/>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88" name="Rectangle 120"/>
              <p:cNvSpPr>
                <a:spLocks noChangeArrowheads="1"/>
              </p:cNvSpPr>
              <p:nvPr/>
            </p:nvSpPr>
            <p:spPr bwMode="auto">
              <a:xfrm>
                <a:off x="3698" y="2359"/>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89" name="Line 121"/>
              <p:cNvSpPr>
                <a:spLocks noChangeShapeType="1"/>
              </p:cNvSpPr>
              <p:nvPr/>
            </p:nvSpPr>
            <p:spPr bwMode="auto">
              <a:xfrm>
                <a:off x="3698" y="2363"/>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90" name="Rectangle 122"/>
              <p:cNvSpPr>
                <a:spLocks noChangeArrowheads="1"/>
              </p:cNvSpPr>
              <p:nvPr/>
            </p:nvSpPr>
            <p:spPr bwMode="auto">
              <a:xfrm>
                <a:off x="3698" y="2363"/>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91" name="Line 123"/>
              <p:cNvSpPr>
                <a:spLocks noChangeShapeType="1"/>
              </p:cNvSpPr>
              <p:nvPr/>
            </p:nvSpPr>
            <p:spPr bwMode="auto">
              <a:xfrm>
                <a:off x="3698" y="2367"/>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92" name="Rectangle 124"/>
              <p:cNvSpPr>
                <a:spLocks noChangeArrowheads="1"/>
              </p:cNvSpPr>
              <p:nvPr/>
            </p:nvSpPr>
            <p:spPr bwMode="auto">
              <a:xfrm>
                <a:off x="3698" y="2367"/>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93" name="Line 125"/>
              <p:cNvSpPr>
                <a:spLocks noChangeShapeType="1"/>
              </p:cNvSpPr>
              <p:nvPr/>
            </p:nvSpPr>
            <p:spPr bwMode="auto">
              <a:xfrm>
                <a:off x="3698" y="2371"/>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94" name="Rectangle 126"/>
              <p:cNvSpPr>
                <a:spLocks noChangeArrowheads="1"/>
              </p:cNvSpPr>
              <p:nvPr/>
            </p:nvSpPr>
            <p:spPr bwMode="auto">
              <a:xfrm>
                <a:off x="3698" y="2371"/>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95" name="Line 127"/>
              <p:cNvSpPr>
                <a:spLocks noChangeShapeType="1"/>
              </p:cNvSpPr>
              <p:nvPr/>
            </p:nvSpPr>
            <p:spPr bwMode="auto">
              <a:xfrm>
                <a:off x="6" y="2802"/>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96" name="Rectangle 128"/>
              <p:cNvSpPr>
                <a:spLocks noChangeArrowheads="1"/>
              </p:cNvSpPr>
              <p:nvPr/>
            </p:nvSpPr>
            <p:spPr bwMode="auto">
              <a:xfrm>
                <a:off x="6" y="2802"/>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97" name="Line 129"/>
              <p:cNvSpPr>
                <a:spLocks noChangeShapeType="1"/>
              </p:cNvSpPr>
              <p:nvPr/>
            </p:nvSpPr>
            <p:spPr bwMode="auto">
              <a:xfrm>
                <a:off x="6" y="2806"/>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98" name="Rectangle 130"/>
              <p:cNvSpPr>
                <a:spLocks noChangeArrowheads="1"/>
              </p:cNvSpPr>
              <p:nvPr/>
            </p:nvSpPr>
            <p:spPr bwMode="auto">
              <a:xfrm>
                <a:off x="6" y="2806"/>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99" name="Line 131"/>
              <p:cNvSpPr>
                <a:spLocks noChangeShapeType="1"/>
              </p:cNvSpPr>
              <p:nvPr/>
            </p:nvSpPr>
            <p:spPr bwMode="auto">
              <a:xfrm>
                <a:off x="6" y="2810"/>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00" name="Rectangle 132"/>
              <p:cNvSpPr>
                <a:spLocks noChangeArrowheads="1"/>
              </p:cNvSpPr>
              <p:nvPr/>
            </p:nvSpPr>
            <p:spPr bwMode="auto">
              <a:xfrm>
                <a:off x="6" y="2810"/>
                <a:ext cx="13"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01" name="Line 133"/>
              <p:cNvSpPr>
                <a:spLocks noChangeShapeType="1"/>
              </p:cNvSpPr>
              <p:nvPr/>
            </p:nvSpPr>
            <p:spPr bwMode="auto">
              <a:xfrm>
                <a:off x="6" y="2813"/>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02" name="Rectangle 134"/>
              <p:cNvSpPr>
                <a:spLocks noChangeArrowheads="1"/>
              </p:cNvSpPr>
              <p:nvPr/>
            </p:nvSpPr>
            <p:spPr bwMode="auto">
              <a:xfrm>
                <a:off x="6" y="2813"/>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03" name="Line 135"/>
              <p:cNvSpPr>
                <a:spLocks noChangeShapeType="1"/>
              </p:cNvSpPr>
              <p:nvPr/>
            </p:nvSpPr>
            <p:spPr bwMode="auto">
              <a:xfrm>
                <a:off x="6" y="2817"/>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04" name="Rectangle 136"/>
              <p:cNvSpPr>
                <a:spLocks noChangeArrowheads="1"/>
              </p:cNvSpPr>
              <p:nvPr/>
            </p:nvSpPr>
            <p:spPr bwMode="auto">
              <a:xfrm>
                <a:off x="6" y="2817"/>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05" name="Line 137"/>
              <p:cNvSpPr>
                <a:spLocks noChangeShapeType="1"/>
              </p:cNvSpPr>
              <p:nvPr/>
            </p:nvSpPr>
            <p:spPr bwMode="auto">
              <a:xfrm>
                <a:off x="3698" y="2802"/>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06" name="Rectangle 138"/>
              <p:cNvSpPr>
                <a:spLocks noChangeArrowheads="1"/>
              </p:cNvSpPr>
              <p:nvPr/>
            </p:nvSpPr>
            <p:spPr bwMode="auto">
              <a:xfrm>
                <a:off x="3698" y="2802"/>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07" name="Line 139"/>
              <p:cNvSpPr>
                <a:spLocks noChangeShapeType="1"/>
              </p:cNvSpPr>
              <p:nvPr/>
            </p:nvSpPr>
            <p:spPr bwMode="auto">
              <a:xfrm>
                <a:off x="3698" y="2806"/>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08" name="Rectangle 140"/>
              <p:cNvSpPr>
                <a:spLocks noChangeArrowheads="1"/>
              </p:cNvSpPr>
              <p:nvPr/>
            </p:nvSpPr>
            <p:spPr bwMode="auto">
              <a:xfrm>
                <a:off x="3698" y="2806"/>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09" name="Line 141"/>
              <p:cNvSpPr>
                <a:spLocks noChangeShapeType="1"/>
              </p:cNvSpPr>
              <p:nvPr/>
            </p:nvSpPr>
            <p:spPr bwMode="auto">
              <a:xfrm>
                <a:off x="3698" y="2810"/>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10" name="Rectangle 142"/>
              <p:cNvSpPr>
                <a:spLocks noChangeArrowheads="1"/>
              </p:cNvSpPr>
              <p:nvPr/>
            </p:nvSpPr>
            <p:spPr bwMode="auto">
              <a:xfrm>
                <a:off x="3698" y="2810"/>
                <a:ext cx="13"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11" name="Line 143"/>
              <p:cNvSpPr>
                <a:spLocks noChangeShapeType="1"/>
              </p:cNvSpPr>
              <p:nvPr/>
            </p:nvSpPr>
            <p:spPr bwMode="auto">
              <a:xfrm>
                <a:off x="3698" y="2813"/>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12" name="Rectangle 144"/>
              <p:cNvSpPr>
                <a:spLocks noChangeArrowheads="1"/>
              </p:cNvSpPr>
              <p:nvPr/>
            </p:nvSpPr>
            <p:spPr bwMode="auto">
              <a:xfrm>
                <a:off x="3698" y="2813"/>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13" name="Line 145"/>
              <p:cNvSpPr>
                <a:spLocks noChangeShapeType="1"/>
              </p:cNvSpPr>
              <p:nvPr/>
            </p:nvSpPr>
            <p:spPr bwMode="auto">
              <a:xfrm>
                <a:off x="3698" y="2817"/>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14" name="Rectangle 146"/>
              <p:cNvSpPr>
                <a:spLocks noChangeArrowheads="1"/>
              </p:cNvSpPr>
              <p:nvPr/>
            </p:nvSpPr>
            <p:spPr bwMode="auto">
              <a:xfrm>
                <a:off x="3698" y="2817"/>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15" name="Line 147"/>
              <p:cNvSpPr>
                <a:spLocks noChangeShapeType="1"/>
              </p:cNvSpPr>
              <p:nvPr/>
            </p:nvSpPr>
            <p:spPr bwMode="auto">
              <a:xfrm>
                <a:off x="4207" y="2802"/>
                <a:ext cx="2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16" name="Rectangle 148"/>
              <p:cNvSpPr>
                <a:spLocks noChangeArrowheads="1"/>
              </p:cNvSpPr>
              <p:nvPr/>
            </p:nvSpPr>
            <p:spPr bwMode="auto">
              <a:xfrm>
                <a:off x="4207" y="2802"/>
                <a:ext cx="2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17" name="Line 149"/>
              <p:cNvSpPr>
                <a:spLocks noChangeShapeType="1"/>
              </p:cNvSpPr>
              <p:nvPr/>
            </p:nvSpPr>
            <p:spPr bwMode="auto">
              <a:xfrm>
                <a:off x="4207" y="2806"/>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18" name="Rectangle 150"/>
              <p:cNvSpPr>
                <a:spLocks noChangeArrowheads="1"/>
              </p:cNvSpPr>
              <p:nvPr/>
            </p:nvSpPr>
            <p:spPr bwMode="auto">
              <a:xfrm>
                <a:off x="4207" y="2806"/>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19" name="Line 151"/>
              <p:cNvSpPr>
                <a:spLocks noChangeShapeType="1"/>
              </p:cNvSpPr>
              <p:nvPr/>
            </p:nvSpPr>
            <p:spPr bwMode="auto">
              <a:xfrm>
                <a:off x="4207" y="2810"/>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20" name="Rectangle 152"/>
              <p:cNvSpPr>
                <a:spLocks noChangeArrowheads="1"/>
              </p:cNvSpPr>
              <p:nvPr/>
            </p:nvSpPr>
            <p:spPr bwMode="auto">
              <a:xfrm>
                <a:off x="4207" y="2810"/>
                <a:ext cx="13"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21" name="Line 153"/>
              <p:cNvSpPr>
                <a:spLocks noChangeShapeType="1"/>
              </p:cNvSpPr>
              <p:nvPr/>
            </p:nvSpPr>
            <p:spPr bwMode="auto">
              <a:xfrm>
                <a:off x="4207" y="2813"/>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22" name="Rectangle 154"/>
              <p:cNvSpPr>
                <a:spLocks noChangeArrowheads="1"/>
              </p:cNvSpPr>
              <p:nvPr/>
            </p:nvSpPr>
            <p:spPr bwMode="auto">
              <a:xfrm>
                <a:off x="4207" y="2813"/>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23" name="Line 155"/>
              <p:cNvSpPr>
                <a:spLocks noChangeShapeType="1"/>
              </p:cNvSpPr>
              <p:nvPr/>
            </p:nvSpPr>
            <p:spPr bwMode="auto">
              <a:xfrm>
                <a:off x="4207" y="2817"/>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24" name="Rectangle 156"/>
              <p:cNvSpPr>
                <a:spLocks noChangeArrowheads="1"/>
              </p:cNvSpPr>
              <p:nvPr/>
            </p:nvSpPr>
            <p:spPr bwMode="auto">
              <a:xfrm>
                <a:off x="4207" y="2817"/>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25" name="Line 157"/>
              <p:cNvSpPr>
                <a:spLocks noChangeShapeType="1"/>
              </p:cNvSpPr>
              <p:nvPr/>
            </p:nvSpPr>
            <p:spPr bwMode="auto">
              <a:xfrm>
                <a:off x="6" y="2996"/>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26" name="Rectangle 158"/>
              <p:cNvSpPr>
                <a:spLocks noChangeArrowheads="1"/>
              </p:cNvSpPr>
              <p:nvPr/>
            </p:nvSpPr>
            <p:spPr bwMode="auto">
              <a:xfrm>
                <a:off x="6" y="2996"/>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27" name="Line 159"/>
              <p:cNvSpPr>
                <a:spLocks noChangeShapeType="1"/>
              </p:cNvSpPr>
              <p:nvPr/>
            </p:nvSpPr>
            <p:spPr bwMode="auto">
              <a:xfrm>
                <a:off x="6" y="3000"/>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28" name="Rectangle 160"/>
              <p:cNvSpPr>
                <a:spLocks noChangeArrowheads="1"/>
              </p:cNvSpPr>
              <p:nvPr/>
            </p:nvSpPr>
            <p:spPr bwMode="auto">
              <a:xfrm>
                <a:off x="6" y="3000"/>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29" name="Line 161"/>
              <p:cNvSpPr>
                <a:spLocks noChangeShapeType="1"/>
              </p:cNvSpPr>
              <p:nvPr/>
            </p:nvSpPr>
            <p:spPr bwMode="auto">
              <a:xfrm>
                <a:off x="6" y="3004"/>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30" name="Rectangle 162"/>
              <p:cNvSpPr>
                <a:spLocks noChangeArrowheads="1"/>
              </p:cNvSpPr>
              <p:nvPr/>
            </p:nvSpPr>
            <p:spPr bwMode="auto">
              <a:xfrm>
                <a:off x="6" y="3004"/>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31" name="Line 163"/>
              <p:cNvSpPr>
                <a:spLocks noChangeShapeType="1"/>
              </p:cNvSpPr>
              <p:nvPr/>
            </p:nvSpPr>
            <p:spPr bwMode="auto">
              <a:xfrm>
                <a:off x="6" y="3008"/>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32" name="Rectangle 164"/>
              <p:cNvSpPr>
                <a:spLocks noChangeArrowheads="1"/>
              </p:cNvSpPr>
              <p:nvPr/>
            </p:nvSpPr>
            <p:spPr bwMode="auto">
              <a:xfrm>
                <a:off x="6" y="3008"/>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33" name="Line 165"/>
              <p:cNvSpPr>
                <a:spLocks noChangeShapeType="1"/>
              </p:cNvSpPr>
              <p:nvPr/>
            </p:nvSpPr>
            <p:spPr bwMode="auto">
              <a:xfrm>
                <a:off x="6" y="3012"/>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34" name="Rectangle 166"/>
              <p:cNvSpPr>
                <a:spLocks noChangeArrowheads="1"/>
              </p:cNvSpPr>
              <p:nvPr/>
            </p:nvSpPr>
            <p:spPr bwMode="auto">
              <a:xfrm>
                <a:off x="6" y="3012"/>
                <a:ext cx="4"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35" name="Line 167"/>
              <p:cNvSpPr>
                <a:spLocks noChangeShapeType="1"/>
              </p:cNvSpPr>
              <p:nvPr/>
            </p:nvSpPr>
            <p:spPr bwMode="auto">
              <a:xfrm>
                <a:off x="3698" y="2996"/>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36" name="Rectangle 168"/>
              <p:cNvSpPr>
                <a:spLocks noChangeArrowheads="1"/>
              </p:cNvSpPr>
              <p:nvPr/>
            </p:nvSpPr>
            <p:spPr bwMode="auto">
              <a:xfrm>
                <a:off x="3698" y="2996"/>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37" name="Line 169"/>
              <p:cNvSpPr>
                <a:spLocks noChangeShapeType="1"/>
              </p:cNvSpPr>
              <p:nvPr/>
            </p:nvSpPr>
            <p:spPr bwMode="auto">
              <a:xfrm>
                <a:off x="3698" y="3000"/>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38" name="Rectangle 170"/>
              <p:cNvSpPr>
                <a:spLocks noChangeArrowheads="1"/>
              </p:cNvSpPr>
              <p:nvPr/>
            </p:nvSpPr>
            <p:spPr bwMode="auto">
              <a:xfrm>
                <a:off x="3698" y="3000"/>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39" name="Line 171"/>
              <p:cNvSpPr>
                <a:spLocks noChangeShapeType="1"/>
              </p:cNvSpPr>
              <p:nvPr/>
            </p:nvSpPr>
            <p:spPr bwMode="auto">
              <a:xfrm>
                <a:off x="3698" y="3004"/>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40" name="Rectangle 172"/>
              <p:cNvSpPr>
                <a:spLocks noChangeArrowheads="1"/>
              </p:cNvSpPr>
              <p:nvPr/>
            </p:nvSpPr>
            <p:spPr bwMode="auto">
              <a:xfrm>
                <a:off x="3698" y="3004"/>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41" name="Line 173"/>
              <p:cNvSpPr>
                <a:spLocks noChangeShapeType="1"/>
              </p:cNvSpPr>
              <p:nvPr/>
            </p:nvSpPr>
            <p:spPr bwMode="auto">
              <a:xfrm>
                <a:off x="3698" y="3008"/>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42" name="Rectangle 174"/>
              <p:cNvSpPr>
                <a:spLocks noChangeArrowheads="1"/>
              </p:cNvSpPr>
              <p:nvPr/>
            </p:nvSpPr>
            <p:spPr bwMode="auto">
              <a:xfrm>
                <a:off x="3698" y="3008"/>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43" name="Line 175"/>
              <p:cNvSpPr>
                <a:spLocks noChangeShapeType="1"/>
              </p:cNvSpPr>
              <p:nvPr/>
            </p:nvSpPr>
            <p:spPr bwMode="auto">
              <a:xfrm>
                <a:off x="3698" y="3012"/>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44" name="Rectangle 176"/>
              <p:cNvSpPr>
                <a:spLocks noChangeArrowheads="1"/>
              </p:cNvSpPr>
              <p:nvPr/>
            </p:nvSpPr>
            <p:spPr bwMode="auto">
              <a:xfrm>
                <a:off x="3698" y="3012"/>
                <a:ext cx="4"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45" name="Line 177"/>
              <p:cNvSpPr>
                <a:spLocks noChangeShapeType="1"/>
              </p:cNvSpPr>
              <p:nvPr/>
            </p:nvSpPr>
            <p:spPr bwMode="auto">
              <a:xfrm>
                <a:off x="4207" y="2996"/>
                <a:ext cx="2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46" name="Rectangle 178"/>
              <p:cNvSpPr>
                <a:spLocks noChangeArrowheads="1"/>
              </p:cNvSpPr>
              <p:nvPr/>
            </p:nvSpPr>
            <p:spPr bwMode="auto">
              <a:xfrm>
                <a:off x="4207" y="2996"/>
                <a:ext cx="2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47" name="Line 179"/>
              <p:cNvSpPr>
                <a:spLocks noChangeShapeType="1"/>
              </p:cNvSpPr>
              <p:nvPr/>
            </p:nvSpPr>
            <p:spPr bwMode="auto">
              <a:xfrm>
                <a:off x="4207" y="3000"/>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48" name="Rectangle 180"/>
              <p:cNvSpPr>
                <a:spLocks noChangeArrowheads="1"/>
              </p:cNvSpPr>
              <p:nvPr/>
            </p:nvSpPr>
            <p:spPr bwMode="auto">
              <a:xfrm>
                <a:off x="4207" y="3000"/>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49" name="Line 181"/>
              <p:cNvSpPr>
                <a:spLocks noChangeShapeType="1"/>
              </p:cNvSpPr>
              <p:nvPr/>
            </p:nvSpPr>
            <p:spPr bwMode="auto">
              <a:xfrm>
                <a:off x="4207" y="3004"/>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50" name="Rectangle 182"/>
              <p:cNvSpPr>
                <a:spLocks noChangeArrowheads="1"/>
              </p:cNvSpPr>
              <p:nvPr/>
            </p:nvSpPr>
            <p:spPr bwMode="auto">
              <a:xfrm>
                <a:off x="4207" y="3004"/>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51" name="Line 183"/>
              <p:cNvSpPr>
                <a:spLocks noChangeShapeType="1"/>
              </p:cNvSpPr>
              <p:nvPr/>
            </p:nvSpPr>
            <p:spPr bwMode="auto">
              <a:xfrm>
                <a:off x="4207" y="3008"/>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52" name="Rectangle 184"/>
              <p:cNvSpPr>
                <a:spLocks noChangeArrowheads="1"/>
              </p:cNvSpPr>
              <p:nvPr/>
            </p:nvSpPr>
            <p:spPr bwMode="auto">
              <a:xfrm>
                <a:off x="4207" y="3008"/>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53" name="Line 185"/>
              <p:cNvSpPr>
                <a:spLocks noChangeShapeType="1"/>
              </p:cNvSpPr>
              <p:nvPr/>
            </p:nvSpPr>
            <p:spPr bwMode="auto">
              <a:xfrm>
                <a:off x="4207" y="3012"/>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54" name="Rectangle 186"/>
              <p:cNvSpPr>
                <a:spLocks noChangeArrowheads="1"/>
              </p:cNvSpPr>
              <p:nvPr/>
            </p:nvSpPr>
            <p:spPr bwMode="auto">
              <a:xfrm>
                <a:off x="4207" y="3012"/>
                <a:ext cx="4"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55" name="Rectangle 187"/>
              <p:cNvSpPr>
                <a:spLocks noChangeArrowheads="1"/>
              </p:cNvSpPr>
              <p:nvPr/>
            </p:nvSpPr>
            <p:spPr bwMode="auto">
              <a:xfrm>
                <a:off x="1" y="3122"/>
                <a:ext cx="5579" cy="126"/>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56" name="Line 188"/>
              <p:cNvSpPr>
                <a:spLocks noChangeShapeType="1"/>
              </p:cNvSpPr>
              <p:nvPr/>
            </p:nvSpPr>
            <p:spPr bwMode="auto">
              <a:xfrm>
                <a:off x="4207" y="3324"/>
                <a:ext cx="2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57" name="Rectangle 189"/>
              <p:cNvSpPr>
                <a:spLocks noChangeArrowheads="1"/>
              </p:cNvSpPr>
              <p:nvPr/>
            </p:nvSpPr>
            <p:spPr bwMode="auto">
              <a:xfrm>
                <a:off x="4207" y="3324"/>
                <a:ext cx="2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58" name="Line 190"/>
              <p:cNvSpPr>
                <a:spLocks noChangeShapeType="1"/>
              </p:cNvSpPr>
              <p:nvPr/>
            </p:nvSpPr>
            <p:spPr bwMode="auto">
              <a:xfrm>
                <a:off x="4207" y="3328"/>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59" name="Rectangle 191"/>
              <p:cNvSpPr>
                <a:spLocks noChangeArrowheads="1"/>
              </p:cNvSpPr>
              <p:nvPr/>
            </p:nvSpPr>
            <p:spPr bwMode="auto">
              <a:xfrm>
                <a:off x="4207" y="3328"/>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60" name="Line 192"/>
              <p:cNvSpPr>
                <a:spLocks noChangeShapeType="1"/>
              </p:cNvSpPr>
              <p:nvPr/>
            </p:nvSpPr>
            <p:spPr bwMode="auto">
              <a:xfrm>
                <a:off x="4207" y="3332"/>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61" name="Rectangle 193"/>
              <p:cNvSpPr>
                <a:spLocks noChangeArrowheads="1"/>
              </p:cNvSpPr>
              <p:nvPr/>
            </p:nvSpPr>
            <p:spPr bwMode="auto">
              <a:xfrm>
                <a:off x="4207" y="3332"/>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62" name="Line 194"/>
              <p:cNvSpPr>
                <a:spLocks noChangeShapeType="1"/>
              </p:cNvSpPr>
              <p:nvPr/>
            </p:nvSpPr>
            <p:spPr bwMode="auto">
              <a:xfrm>
                <a:off x="4207" y="3336"/>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63" name="Rectangle 195"/>
              <p:cNvSpPr>
                <a:spLocks noChangeArrowheads="1"/>
              </p:cNvSpPr>
              <p:nvPr/>
            </p:nvSpPr>
            <p:spPr bwMode="auto">
              <a:xfrm>
                <a:off x="4207" y="3336"/>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64" name="Line 196"/>
              <p:cNvSpPr>
                <a:spLocks noChangeShapeType="1"/>
              </p:cNvSpPr>
              <p:nvPr/>
            </p:nvSpPr>
            <p:spPr bwMode="auto">
              <a:xfrm>
                <a:off x="4207" y="3340"/>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65" name="Rectangle 197"/>
              <p:cNvSpPr>
                <a:spLocks noChangeArrowheads="1"/>
              </p:cNvSpPr>
              <p:nvPr/>
            </p:nvSpPr>
            <p:spPr bwMode="auto">
              <a:xfrm>
                <a:off x="4207" y="3340"/>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66" name="Line 198"/>
              <p:cNvSpPr>
                <a:spLocks noChangeShapeType="1"/>
              </p:cNvSpPr>
              <p:nvPr/>
            </p:nvSpPr>
            <p:spPr bwMode="auto">
              <a:xfrm>
                <a:off x="3698" y="3454"/>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67" name="Rectangle 199"/>
              <p:cNvSpPr>
                <a:spLocks noChangeArrowheads="1"/>
              </p:cNvSpPr>
              <p:nvPr/>
            </p:nvSpPr>
            <p:spPr bwMode="auto">
              <a:xfrm>
                <a:off x="3698" y="3454"/>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68" name="Line 200"/>
              <p:cNvSpPr>
                <a:spLocks noChangeShapeType="1"/>
              </p:cNvSpPr>
              <p:nvPr/>
            </p:nvSpPr>
            <p:spPr bwMode="auto">
              <a:xfrm>
                <a:off x="3698" y="3458"/>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69" name="Rectangle 201"/>
              <p:cNvSpPr>
                <a:spLocks noChangeArrowheads="1"/>
              </p:cNvSpPr>
              <p:nvPr/>
            </p:nvSpPr>
            <p:spPr bwMode="auto">
              <a:xfrm>
                <a:off x="3698" y="3458"/>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70" name="Line 202"/>
              <p:cNvSpPr>
                <a:spLocks noChangeShapeType="1"/>
              </p:cNvSpPr>
              <p:nvPr/>
            </p:nvSpPr>
            <p:spPr bwMode="auto">
              <a:xfrm>
                <a:off x="3698" y="3462"/>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71" name="Rectangle 203"/>
              <p:cNvSpPr>
                <a:spLocks noChangeArrowheads="1"/>
              </p:cNvSpPr>
              <p:nvPr/>
            </p:nvSpPr>
            <p:spPr bwMode="auto">
              <a:xfrm>
                <a:off x="3698" y="3462"/>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72" name="Line 204"/>
              <p:cNvSpPr>
                <a:spLocks noChangeShapeType="1"/>
              </p:cNvSpPr>
              <p:nvPr/>
            </p:nvSpPr>
            <p:spPr bwMode="auto">
              <a:xfrm>
                <a:off x="3698" y="3466"/>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7" name="Group 406"/>
            <p:cNvGrpSpPr>
              <a:grpSpLocks/>
            </p:cNvGrpSpPr>
            <p:nvPr/>
          </p:nvGrpSpPr>
          <p:grpSpPr bwMode="auto">
            <a:xfrm>
              <a:off x="1" y="601"/>
              <a:ext cx="5579" cy="3811"/>
              <a:chOff x="1" y="601"/>
              <a:chExt cx="5579" cy="3811"/>
            </a:xfrm>
          </p:grpSpPr>
          <p:sp>
            <p:nvSpPr>
              <p:cNvPr id="2873" name="Rectangle 206"/>
              <p:cNvSpPr>
                <a:spLocks noChangeArrowheads="1"/>
              </p:cNvSpPr>
              <p:nvPr/>
            </p:nvSpPr>
            <p:spPr bwMode="auto">
              <a:xfrm>
                <a:off x="3698" y="3466"/>
                <a:ext cx="9"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74" name="Line 207"/>
              <p:cNvSpPr>
                <a:spLocks noChangeShapeType="1"/>
              </p:cNvSpPr>
              <p:nvPr/>
            </p:nvSpPr>
            <p:spPr bwMode="auto">
              <a:xfrm>
                <a:off x="3698" y="3469"/>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75" name="Rectangle 208"/>
              <p:cNvSpPr>
                <a:spLocks noChangeArrowheads="1"/>
              </p:cNvSpPr>
              <p:nvPr/>
            </p:nvSpPr>
            <p:spPr bwMode="auto">
              <a:xfrm>
                <a:off x="3698" y="3469"/>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76" name="Line 209"/>
              <p:cNvSpPr>
                <a:spLocks noChangeShapeType="1"/>
              </p:cNvSpPr>
              <p:nvPr/>
            </p:nvSpPr>
            <p:spPr bwMode="auto">
              <a:xfrm>
                <a:off x="4207" y="3454"/>
                <a:ext cx="2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77" name="Rectangle 210"/>
              <p:cNvSpPr>
                <a:spLocks noChangeArrowheads="1"/>
              </p:cNvSpPr>
              <p:nvPr/>
            </p:nvSpPr>
            <p:spPr bwMode="auto">
              <a:xfrm>
                <a:off x="4207" y="3454"/>
                <a:ext cx="2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78" name="Line 211"/>
              <p:cNvSpPr>
                <a:spLocks noChangeShapeType="1"/>
              </p:cNvSpPr>
              <p:nvPr/>
            </p:nvSpPr>
            <p:spPr bwMode="auto">
              <a:xfrm>
                <a:off x="4207" y="3458"/>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79" name="Rectangle 212"/>
              <p:cNvSpPr>
                <a:spLocks noChangeArrowheads="1"/>
              </p:cNvSpPr>
              <p:nvPr/>
            </p:nvSpPr>
            <p:spPr bwMode="auto">
              <a:xfrm>
                <a:off x="4207" y="3458"/>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80" name="Line 213"/>
              <p:cNvSpPr>
                <a:spLocks noChangeShapeType="1"/>
              </p:cNvSpPr>
              <p:nvPr/>
            </p:nvSpPr>
            <p:spPr bwMode="auto">
              <a:xfrm>
                <a:off x="4207" y="3462"/>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81" name="Rectangle 214"/>
              <p:cNvSpPr>
                <a:spLocks noChangeArrowheads="1"/>
              </p:cNvSpPr>
              <p:nvPr/>
            </p:nvSpPr>
            <p:spPr bwMode="auto">
              <a:xfrm>
                <a:off x="4207" y="3462"/>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82" name="Line 215"/>
              <p:cNvSpPr>
                <a:spLocks noChangeShapeType="1"/>
              </p:cNvSpPr>
              <p:nvPr/>
            </p:nvSpPr>
            <p:spPr bwMode="auto">
              <a:xfrm>
                <a:off x="4207" y="3466"/>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83" name="Rectangle 216"/>
              <p:cNvSpPr>
                <a:spLocks noChangeArrowheads="1"/>
              </p:cNvSpPr>
              <p:nvPr/>
            </p:nvSpPr>
            <p:spPr bwMode="auto">
              <a:xfrm>
                <a:off x="4207" y="3466"/>
                <a:ext cx="9"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84" name="Line 217"/>
              <p:cNvSpPr>
                <a:spLocks noChangeShapeType="1"/>
              </p:cNvSpPr>
              <p:nvPr/>
            </p:nvSpPr>
            <p:spPr bwMode="auto">
              <a:xfrm>
                <a:off x="4207" y="3469"/>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85" name="Rectangle 218"/>
              <p:cNvSpPr>
                <a:spLocks noChangeArrowheads="1"/>
              </p:cNvSpPr>
              <p:nvPr/>
            </p:nvSpPr>
            <p:spPr bwMode="auto">
              <a:xfrm>
                <a:off x="4207" y="3469"/>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86" name="Rectangle 219"/>
              <p:cNvSpPr>
                <a:spLocks noChangeArrowheads="1"/>
              </p:cNvSpPr>
              <p:nvPr/>
            </p:nvSpPr>
            <p:spPr bwMode="auto">
              <a:xfrm>
                <a:off x="1" y="4316"/>
                <a:ext cx="5579" cy="96"/>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87" name="Rectangle 220"/>
              <p:cNvSpPr>
                <a:spLocks noChangeArrowheads="1"/>
              </p:cNvSpPr>
              <p:nvPr/>
            </p:nvSpPr>
            <p:spPr bwMode="auto">
              <a:xfrm>
                <a:off x="4311" y="1043"/>
                <a:ext cx="35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2022 год</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88" name="Rectangle 221"/>
              <p:cNvSpPr>
                <a:spLocks noChangeArrowheads="1"/>
              </p:cNvSpPr>
              <p:nvPr/>
            </p:nvSpPr>
            <p:spPr bwMode="auto">
              <a:xfrm>
                <a:off x="4771" y="1043"/>
                <a:ext cx="35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2023 год</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89" name="Rectangle 222"/>
              <p:cNvSpPr>
                <a:spLocks noChangeArrowheads="1"/>
              </p:cNvSpPr>
              <p:nvPr/>
            </p:nvSpPr>
            <p:spPr bwMode="auto">
              <a:xfrm>
                <a:off x="5212" y="1043"/>
                <a:ext cx="35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2024 год</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0" name="Rectangle 223"/>
              <p:cNvSpPr>
                <a:spLocks noChangeArrowheads="1"/>
              </p:cNvSpPr>
              <p:nvPr/>
            </p:nvSpPr>
            <p:spPr bwMode="auto">
              <a:xfrm>
                <a:off x="3006" y="1116"/>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3</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1" name="Rectangle 224"/>
              <p:cNvSpPr>
                <a:spLocks noChangeArrowheads="1"/>
              </p:cNvSpPr>
              <p:nvPr/>
            </p:nvSpPr>
            <p:spPr bwMode="auto">
              <a:xfrm>
                <a:off x="4893" y="1116"/>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7</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2" name="Rectangle 225"/>
              <p:cNvSpPr>
                <a:spLocks noChangeArrowheads="1"/>
              </p:cNvSpPr>
              <p:nvPr/>
            </p:nvSpPr>
            <p:spPr bwMode="auto">
              <a:xfrm>
                <a:off x="5334" y="1116"/>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8</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3" name="Rectangle 226"/>
              <p:cNvSpPr>
                <a:spLocks noChangeArrowheads="1"/>
              </p:cNvSpPr>
              <p:nvPr/>
            </p:nvSpPr>
            <p:spPr bwMode="auto">
              <a:xfrm>
                <a:off x="15" y="1429"/>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4" name="Rectangle 227"/>
              <p:cNvSpPr>
                <a:spLocks noChangeArrowheads="1"/>
              </p:cNvSpPr>
              <p:nvPr/>
            </p:nvSpPr>
            <p:spPr bwMode="auto">
              <a:xfrm>
                <a:off x="219" y="1394"/>
                <a:ext cx="258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2021 Доля населения, прошедшего профилактические медицинские осмотры и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5" name="Rectangle 228"/>
              <p:cNvSpPr>
                <a:spLocks noChangeArrowheads="1"/>
              </p:cNvSpPr>
              <p:nvPr/>
            </p:nvSpPr>
            <p:spPr bwMode="auto">
              <a:xfrm>
                <a:off x="219" y="1459"/>
                <a:ext cx="267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диспансеризацию («Профилактические медицинские осмотры и диспансеризация)</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6" name="Rectangle 229"/>
              <p:cNvSpPr>
                <a:spLocks noChangeArrowheads="1"/>
              </p:cNvSpPr>
              <p:nvPr/>
            </p:nvSpPr>
            <p:spPr bwMode="auto">
              <a:xfrm>
                <a:off x="2765" y="1364"/>
                <a:ext cx="4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Приоритетно-</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7" name="Rectangle 230"/>
              <p:cNvSpPr>
                <a:spLocks noChangeArrowheads="1"/>
              </p:cNvSpPr>
              <p:nvPr/>
            </p:nvSpPr>
            <p:spPr bwMode="auto">
              <a:xfrm>
                <a:off x="2765" y="1429"/>
                <a:ext cx="166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целевой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8" name="Rectangle 231"/>
              <p:cNvSpPr>
                <a:spLocks noChangeArrowheads="1"/>
              </p:cNvSpPr>
              <p:nvPr/>
            </p:nvSpPr>
            <p:spPr bwMode="auto">
              <a:xfrm>
                <a:off x="2765" y="1494"/>
                <a:ext cx="4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(Рейтинг-45)</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899" name="Rectangle 232"/>
              <p:cNvSpPr>
                <a:spLocks noChangeArrowheads="1"/>
              </p:cNvSpPr>
              <p:nvPr/>
            </p:nvSpPr>
            <p:spPr bwMode="auto">
              <a:xfrm>
                <a:off x="3307" y="1429"/>
                <a:ext cx="3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Процент</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00" name="Rectangle 233"/>
              <p:cNvSpPr>
                <a:spLocks noChangeArrowheads="1"/>
              </p:cNvSpPr>
              <p:nvPr/>
            </p:nvSpPr>
            <p:spPr bwMode="auto">
              <a:xfrm>
                <a:off x="3916" y="1429"/>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95</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01" name="Rectangle 234"/>
              <p:cNvSpPr>
                <a:spLocks noChangeArrowheads="1"/>
              </p:cNvSpPr>
              <p:nvPr/>
            </p:nvSpPr>
            <p:spPr bwMode="auto">
              <a:xfrm>
                <a:off x="4361" y="1429"/>
                <a:ext cx="2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Arial" panose="020B0604020202020204" pitchFamily="34" charset="0"/>
                  </a:rPr>
                  <a:t>166,32</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902" name="Rectangle 235"/>
              <p:cNvSpPr>
                <a:spLocks noChangeArrowheads="1"/>
              </p:cNvSpPr>
              <p:nvPr/>
            </p:nvSpPr>
            <p:spPr bwMode="auto">
              <a:xfrm>
                <a:off x="15" y="1623"/>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03" name="Rectangle 236"/>
              <p:cNvSpPr>
                <a:spLocks noChangeArrowheads="1"/>
              </p:cNvSpPr>
              <p:nvPr/>
            </p:nvSpPr>
            <p:spPr bwMode="auto">
              <a:xfrm>
                <a:off x="219" y="1589"/>
                <a:ext cx="291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2021 Количество прикрепленного населения к медицинским организациям на территории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04" name="Rectangle 237"/>
              <p:cNvSpPr>
                <a:spLocks noChangeArrowheads="1"/>
              </p:cNvSpPr>
              <p:nvPr/>
            </p:nvSpPr>
            <p:spPr bwMode="auto">
              <a:xfrm>
                <a:off x="219" y="1654"/>
                <a:ext cx="23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округа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05" name="Rectangle 238"/>
              <p:cNvSpPr>
                <a:spLocks noChangeArrowheads="1"/>
              </p:cNvSpPr>
              <p:nvPr/>
            </p:nvSpPr>
            <p:spPr bwMode="auto">
              <a:xfrm>
                <a:off x="2765" y="1558"/>
                <a:ext cx="4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Приоритетно-</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06" name="Rectangle 239"/>
              <p:cNvSpPr>
                <a:spLocks noChangeArrowheads="1"/>
              </p:cNvSpPr>
              <p:nvPr/>
            </p:nvSpPr>
            <p:spPr bwMode="auto">
              <a:xfrm>
                <a:off x="2765" y="1623"/>
                <a:ext cx="166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целевой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07" name="Rectangle 240"/>
              <p:cNvSpPr>
                <a:spLocks noChangeArrowheads="1"/>
              </p:cNvSpPr>
              <p:nvPr/>
            </p:nvSpPr>
            <p:spPr bwMode="auto">
              <a:xfrm>
                <a:off x="2765" y="1688"/>
                <a:ext cx="4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(Рейтинг-45)</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08" name="Rectangle 241"/>
              <p:cNvSpPr>
                <a:spLocks noChangeArrowheads="1"/>
              </p:cNvSpPr>
              <p:nvPr/>
            </p:nvSpPr>
            <p:spPr bwMode="auto">
              <a:xfrm>
                <a:off x="3307" y="1623"/>
                <a:ext cx="3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Процент</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09" name="Rectangle 242"/>
              <p:cNvSpPr>
                <a:spLocks noChangeArrowheads="1"/>
              </p:cNvSpPr>
              <p:nvPr/>
            </p:nvSpPr>
            <p:spPr bwMode="auto">
              <a:xfrm>
                <a:off x="3916" y="1623"/>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95</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0" name="Rectangle 243"/>
              <p:cNvSpPr>
                <a:spLocks noChangeArrowheads="1"/>
              </p:cNvSpPr>
              <p:nvPr/>
            </p:nvSpPr>
            <p:spPr bwMode="auto">
              <a:xfrm>
                <a:off x="4361" y="1623"/>
                <a:ext cx="2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119,11</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1" name="Rectangle 244"/>
              <p:cNvSpPr>
                <a:spLocks noChangeArrowheads="1"/>
              </p:cNvSpPr>
              <p:nvPr/>
            </p:nvSpPr>
            <p:spPr bwMode="auto">
              <a:xfrm>
                <a:off x="15" y="1883"/>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3</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2" name="Rectangle 245"/>
              <p:cNvSpPr>
                <a:spLocks noChangeArrowheads="1"/>
              </p:cNvSpPr>
              <p:nvPr/>
            </p:nvSpPr>
            <p:spPr bwMode="auto">
              <a:xfrm>
                <a:off x="219" y="1848"/>
                <a:ext cx="282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2021 Жилье – медикам, первичного звена и узкого профиля, обеспеченных жильем, из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3" name="Rectangle 246"/>
              <p:cNvSpPr>
                <a:spLocks noChangeArrowheads="1"/>
              </p:cNvSpPr>
              <p:nvPr/>
            </p:nvSpPr>
            <p:spPr bwMode="auto">
              <a:xfrm>
                <a:off x="219" y="1913"/>
                <a:ext cx="121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числа привлеченных и нуждающихся</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4" name="Rectangle 247"/>
              <p:cNvSpPr>
                <a:spLocks noChangeArrowheads="1"/>
              </p:cNvSpPr>
              <p:nvPr/>
            </p:nvSpPr>
            <p:spPr bwMode="auto">
              <a:xfrm>
                <a:off x="2765" y="1818"/>
                <a:ext cx="4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Приоритетно-</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5" name="Rectangle 248"/>
              <p:cNvSpPr>
                <a:spLocks noChangeArrowheads="1"/>
              </p:cNvSpPr>
              <p:nvPr/>
            </p:nvSpPr>
            <p:spPr bwMode="auto">
              <a:xfrm>
                <a:off x="2765" y="1883"/>
                <a:ext cx="166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целевой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6" name="Rectangle 249"/>
              <p:cNvSpPr>
                <a:spLocks noChangeArrowheads="1"/>
              </p:cNvSpPr>
              <p:nvPr/>
            </p:nvSpPr>
            <p:spPr bwMode="auto">
              <a:xfrm>
                <a:off x="2765" y="1947"/>
                <a:ext cx="4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(Рейтинг-45)</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7" name="Rectangle 250"/>
              <p:cNvSpPr>
                <a:spLocks noChangeArrowheads="1"/>
              </p:cNvSpPr>
              <p:nvPr/>
            </p:nvSpPr>
            <p:spPr bwMode="auto">
              <a:xfrm>
                <a:off x="3307" y="1883"/>
                <a:ext cx="4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коэффициент</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8" name="Rectangle 251"/>
              <p:cNvSpPr>
                <a:spLocks noChangeArrowheads="1"/>
              </p:cNvSpPr>
              <p:nvPr/>
            </p:nvSpPr>
            <p:spPr bwMode="auto">
              <a:xfrm>
                <a:off x="3934" y="1883"/>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19" name="Rectangle 252"/>
              <p:cNvSpPr>
                <a:spLocks noChangeArrowheads="1"/>
              </p:cNvSpPr>
              <p:nvPr/>
            </p:nvSpPr>
            <p:spPr bwMode="auto">
              <a:xfrm>
                <a:off x="4434" y="1883"/>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0" name="Rectangle 253"/>
              <p:cNvSpPr>
                <a:spLocks noChangeArrowheads="1"/>
              </p:cNvSpPr>
              <p:nvPr/>
            </p:nvSpPr>
            <p:spPr bwMode="auto">
              <a:xfrm>
                <a:off x="15" y="2256"/>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1" name="Rectangle 254"/>
              <p:cNvSpPr>
                <a:spLocks noChangeArrowheads="1"/>
              </p:cNvSpPr>
              <p:nvPr/>
            </p:nvSpPr>
            <p:spPr bwMode="auto">
              <a:xfrm>
                <a:off x="219" y="2256"/>
                <a:ext cx="198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2021 Увеличение числа посещений культурных мероприятий</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2" name="Rectangle 255"/>
              <p:cNvSpPr>
                <a:spLocks noChangeArrowheads="1"/>
              </p:cNvSpPr>
              <p:nvPr/>
            </p:nvSpPr>
            <p:spPr bwMode="auto">
              <a:xfrm>
                <a:off x="2765" y="2226"/>
                <a:ext cx="57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Указ президента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3" name="Rectangle 256"/>
              <p:cNvSpPr>
                <a:spLocks noChangeArrowheads="1"/>
              </p:cNvSpPr>
              <p:nvPr/>
            </p:nvSpPr>
            <p:spPr bwMode="auto">
              <a:xfrm>
                <a:off x="2765" y="2291"/>
                <a:ext cx="1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РФ</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4" name="Rectangle 257"/>
              <p:cNvSpPr>
                <a:spLocks noChangeArrowheads="1"/>
              </p:cNvSpPr>
              <p:nvPr/>
            </p:nvSpPr>
            <p:spPr bwMode="auto">
              <a:xfrm>
                <a:off x="3307" y="2226"/>
                <a:ext cx="28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Тысяча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5" name="Rectangle 258"/>
              <p:cNvSpPr>
                <a:spLocks noChangeArrowheads="1"/>
              </p:cNvSpPr>
              <p:nvPr/>
            </p:nvSpPr>
            <p:spPr bwMode="auto">
              <a:xfrm>
                <a:off x="3307" y="2291"/>
                <a:ext cx="26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единиц</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6" name="Rectangle 259"/>
              <p:cNvSpPr>
                <a:spLocks noChangeArrowheads="1"/>
              </p:cNvSpPr>
              <p:nvPr/>
            </p:nvSpPr>
            <p:spPr bwMode="auto">
              <a:xfrm>
                <a:off x="3843" y="2256"/>
                <a:ext cx="27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593,884</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7" name="Rectangle 260"/>
              <p:cNvSpPr>
                <a:spLocks noChangeArrowheads="1"/>
              </p:cNvSpPr>
              <p:nvPr/>
            </p:nvSpPr>
            <p:spPr bwMode="auto">
              <a:xfrm>
                <a:off x="4348" y="2256"/>
                <a:ext cx="27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428,802</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8" name="Rectangle 261"/>
              <p:cNvSpPr>
                <a:spLocks noChangeArrowheads="1"/>
              </p:cNvSpPr>
              <p:nvPr/>
            </p:nvSpPr>
            <p:spPr bwMode="auto">
              <a:xfrm>
                <a:off x="15" y="2451"/>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13</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29" name="Rectangle 262"/>
              <p:cNvSpPr>
                <a:spLocks noChangeArrowheads="1"/>
              </p:cNvSpPr>
              <p:nvPr/>
            </p:nvSpPr>
            <p:spPr bwMode="auto">
              <a:xfrm>
                <a:off x="219" y="2356"/>
                <a:ext cx="251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Соотношение средней заработной платы работников учреждений культуры к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0" name="Rectangle 263"/>
              <p:cNvSpPr>
                <a:spLocks noChangeArrowheads="1"/>
              </p:cNvSpPr>
              <p:nvPr/>
            </p:nvSpPr>
            <p:spPr bwMode="auto">
              <a:xfrm>
                <a:off x="219" y="2420"/>
                <a:ext cx="286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среднемесячной начисленной заработной плате наемных работников в организациях, у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1" name="Rectangle 264"/>
              <p:cNvSpPr>
                <a:spLocks noChangeArrowheads="1"/>
              </p:cNvSpPr>
              <p:nvPr/>
            </p:nvSpPr>
            <p:spPr bwMode="auto">
              <a:xfrm>
                <a:off x="219" y="2485"/>
                <a:ext cx="275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индивидуальных предпринимателей и физических лиц (среднемесячному доходу от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2" name="Rectangle 265"/>
              <p:cNvSpPr>
                <a:spLocks noChangeArrowheads="1"/>
              </p:cNvSpPr>
              <p:nvPr/>
            </p:nvSpPr>
            <p:spPr bwMode="auto">
              <a:xfrm>
                <a:off x="219" y="2550"/>
                <a:ext cx="154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трудовой деятельности) в Московской области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3" name="Rectangle 266"/>
              <p:cNvSpPr>
                <a:spLocks noChangeArrowheads="1"/>
              </p:cNvSpPr>
              <p:nvPr/>
            </p:nvSpPr>
            <p:spPr bwMode="auto">
              <a:xfrm>
                <a:off x="2765" y="2420"/>
                <a:ext cx="57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Указ президента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4" name="Rectangle 267"/>
              <p:cNvSpPr>
                <a:spLocks noChangeArrowheads="1"/>
              </p:cNvSpPr>
              <p:nvPr/>
            </p:nvSpPr>
            <p:spPr bwMode="auto">
              <a:xfrm>
                <a:off x="2765" y="2485"/>
                <a:ext cx="1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РФ</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5" name="Rectangle 268"/>
              <p:cNvSpPr>
                <a:spLocks noChangeArrowheads="1"/>
              </p:cNvSpPr>
              <p:nvPr/>
            </p:nvSpPr>
            <p:spPr bwMode="auto">
              <a:xfrm>
                <a:off x="3307" y="2451"/>
                <a:ext cx="3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Процент</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6" name="Rectangle 269"/>
              <p:cNvSpPr>
                <a:spLocks noChangeArrowheads="1"/>
              </p:cNvSpPr>
              <p:nvPr/>
            </p:nvSpPr>
            <p:spPr bwMode="auto">
              <a:xfrm>
                <a:off x="3902" y="2451"/>
                <a:ext cx="14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100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7" name="Rectangle 270"/>
              <p:cNvSpPr>
                <a:spLocks noChangeArrowheads="1"/>
              </p:cNvSpPr>
              <p:nvPr/>
            </p:nvSpPr>
            <p:spPr bwMode="auto">
              <a:xfrm>
                <a:off x="4361" y="2451"/>
                <a:ext cx="2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101,99</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8" name="Rectangle 271"/>
              <p:cNvSpPr>
                <a:spLocks noChangeArrowheads="1"/>
              </p:cNvSpPr>
              <p:nvPr/>
            </p:nvSpPr>
            <p:spPr bwMode="auto">
              <a:xfrm>
                <a:off x="15" y="2867"/>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18</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39" name="Rectangle 272"/>
              <p:cNvSpPr>
                <a:spLocks noChangeArrowheads="1"/>
              </p:cNvSpPr>
              <p:nvPr/>
            </p:nvSpPr>
            <p:spPr bwMode="auto">
              <a:xfrm>
                <a:off x="219" y="2802"/>
                <a:ext cx="272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Количество муниципальных учреждений культуры Московской области, по которым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0" name="Rectangle 273"/>
              <p:cNvSpPr>
                <a:spLocks noChangeArrowheads="1"/>
              </p:cNvSpPr>
              <p:nvPr/>
            </p:nvSpPr>
            <p:spPr bwMode="auto">
              <a:xfrm>
                <a:off x="219" y="2867"/>
                <a:ext cx="28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осуществлено развитие материально-технической базы (в части увеличения стоимости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1" name="Rectangle 274"/>
              <p:cNvSpPr>
                <a:spLocks noChangeArrowheads="1"/>
              </p:cNvSpPr>
              <p:nvPr/>
            </p:nvSpPr>
            <p:spPr bwMode="auto">
              <a:xfrm>
                <a:off x="219" y="2932"/>
                <a:ext cx="6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основных средств)</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2" name="Rectangle 275"/>
              <p:cNvSpPr>
                <a:spLocks noChangeArrowheads="1"/>
              </p:cNvSpPr>
              <p:nvPr/>
            </p:nvSpPr>
            <p:spPr bwMode="auto">
              <a:xfrm>
                <a:off x="2765" y="2832"/>
                <a:ext cx="4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Обращение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3" name="Rectangle 276"/>
              <p:cNvSpPr>
                <a:spLocks noChangeArrowheads="1"/>
              </p:cNvSpPr>
              <p:nvPr/>
            </p:nvSpPr>
            <p:spPr bwMode="auto">
              <a:xfrm>
                <a:off x="2765" y="2897"/>
                <a:ext cx="4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Губернатора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4" name="Rectangle 277"/>
              <p:cNvSpPr>
                <a:spLocks noChangeArrowheads="1"/>
              </p:cNvSpPr>
              <p:nvPr/>
            </p:nvSpPr>
            <p:spPr bwMode="auto">
              <a:xfrm>
                <a:off x="3307" y="2867"/>
                <a:ext cx="26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единиц</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5" name="Rectangle 278"/>
              <p:cNvSpPr>
                <a:spLocks noChangeArrowheads="1"/>
              </p:cNvSpPr>
              <p:nvPr/>
            </p:nvSpPr>
            <p:spPr bwMode="auto">
              <a:xfrm>
                <a:off x="3934" y="2867"/>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6" name="Rectangle 279"/>
              <p:cNvSpPr>
                <a:spLocks noChangeArrowheads="1"/>
              </p:cNvSpPr>
              <p:nvPr/>
            </p:nvSpPr>
            <p:spPr bwMode="auto">
              <a:xfrm>
                <a:off x="4434" y="2867"/>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7" name="Rectangle 280"/>
              <p:cNvSpPr>
                <a:spLocks noChangeArrowheads="1"/>
              </p:cNvSpPr>
              <p:nvPr/>
            </p:nvSpPr>
            <p:spPr bwMode="auto">
              <a:xfrm>
                <a:off x="15" y="3027"/>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19</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8" name="Rectangle 281"/>
              <p:cNvSpPr>
                <a:spLocks noChangeArrowheads="1"/>
              </p:cNvSpPr>
              <p:nvPr/>
            </p:nvSpPr>
            <p:spPr bwMode="auto">
              <a:xfrm>
                <a:off x="219" y="3027"/>
                <a:ext cx="269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Количество переоснащенных муниципальных библиотек по модельному стандарту</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49" name="Rectangle 282"/>
              <p:cNvSpPr>
                <a:spLocks noChangeArrowheads="1"/>
              </p:cNvSpPr>
              <p:nvPr/>
            </p:nvSpPr>
            <p:spPr bwMode="auto">
              <a:xfrm>
                <a:off x="2765" y="2996"/>
                <a:ext cx="4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Обращение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0" name="Rectangle 283"/>
              <p:cNvSpPr>
                <a:spLocks noChangeArrowheads="1"/>
              </p:cNvSpPr>
              <p:nvPr/>
            </p:nvSpPr>
            <p:spPr bwMode="auto">
              <a:xfrm>
                <a:off x="2765" y="3061"/>
                <a:ext cx="4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Губернатора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1" name="Rectangle 284"/>
              <p:cNvSpPr>
                <a:spLocks noChangeArrowheads="1"/>
              </p:cNvSpPr>
              <p:nvPr/>
            </p:nvSpPr>
            <p:spPr bwMode="auto">
              <a:xfrm>
                <a:off x="3307" y="3027"/>
                <a:ext cx="3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Единица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2" name="Rectangle 285"/>
              <p:cNvSpPr>
                <a:spLocks noChangeArrowheads="1"/>
              </p:cNvSpPr>
              <p:nvPr/>
            </p:nvSpPr>
            <p:spPr bwMode="auto">
              <a:xfrm>
                <a:off x="3934" y="3027"/>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3" name="Rectangle 286"/>
              <p:cNvSpPr>
                <a:spLocks noChangeArrowheads="1"/>
              </p:cNvSpPr>
              <p:nvPr/>
            </p:nvSpPr>
            <p:spPr bwMode="auto">
              <a:xfrm>
                <a:off x="4434" y="3027"/>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4" name="Rectangle 287"/>
              <p:cNvSpPr>
                <a:spLocks noChangeArrowheads="1"/>
              </p:cNvSpPr>
              <p:nvPr/>
            </p:nvSpPr>
            <p:spPr bwMode="auto">
              <a:xfrm>
                <a:off x="15" y="3355"/>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28</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5" name="Rectangle 288"/>
              <p:cNvSpPr>
                <a:spLocks noChangeArrowheads="1"/>
              </p:cNvSpPr>
              <p:nvPr/>
            </p:nvSpPr>
            <p:spPr bwMode="auto">
              <a:xfrm>
                <a:off x="219" y="3355"/>
                <a:ext cx="28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2021 Доступность дошкольного образования для детей в возрасте от трех до семи лет</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6" name="Rectangle 289"/>
              <p:cNvSpPr>
                <a:spLocks noChangeArrowheads="1"/>
              </p:cNvSpPr>
              <p:nvPr/>
            </p:nvSpPr>
            <p:spPr bwMode="auto">
              <a:xfrm>
                <a:off x="2765" y="3324"/>
                <a:ext cx="57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Указ президента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7" name="Rectangle 290"/>
              <p:cNvSpPr>
                <a:spLocks noChangeArrowheads="1"/>
              </p:cNvSpPr>
              <p:nvPr/>
            </p:nvSpPr>
            <p:spPr bwMode="auto">
              <a:xfrm>
                <a:off x="2765" y="3389"/>
                <a:ext cx="1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РФ</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8" name="Rectangle 291"/>
              <p:cNvSpPr>
                <a:spLocks noChangeArrowheads="1"/>
              </p:cNvSpPr>
              <p:nvPr/>
            </p:nvSpPr>
            <p:spPr bwMode="auto">
              <a:xfrm>
                <a:off x="3307" y="3355"/>
                <a:ext cx="3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Процент</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59" name="Rectangle 292"/>
              <p:cNvSpPr>
                <a:spLocks noChangeArrowheads="1"/>
              </p:cNvSpPr>
              <p:nvPr/>
            </p:nvSpPr>
            <p:spPr bwMode="auto">
              <a:xfrm>
                <a:off x="3861" y="3355"/>
                <a:ext cx="2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100,00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0" name="Rectangle 293"/>
              <p:cNvSpPr>
                <a:spLocks noChangeArrowheads="1"/>
              </p:cNvSpPr>
              <p:nvPr/>
            </p:nvSpPr>
            <p:spPr bwMode="auto">
              <a:xfrm>
                <a:off x="4402" y="3355"/>
                <a:ext cx="14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100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1" name="Rectangle 294"/>
              <p:cNvSpPr>
                <a:spLocks noChangeArrowheads="1"/>
              </p:cNvSpPr>
              <p:nvPr/>
            </p:nvSpPr>
            <p:spPr bwMode="auto">
              <a:xfrm>
                <a:off x="15" y="3485"/>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29</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2" name="Rectangle 295"/>
              <p:cNvSpPr>
                <a:spLocks noChangeArrowheads="1"/>
              </p:cNvSpPr>
              <p:nvPr/>
            </p:nvSpPr>
            <p:spPr bwMode="auto">
              <a:xfrm>
                <a:off x="219" y="3485"/>
                <a:ext cx="265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2021 Количество отремонтированных дошкольных образовательных организаций</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3" name="Rectangle 296"/>
              <p:cNvSpPr>
                <a:spLocks noChangeArrowheads="1"/>
              </p:cNvSpPr>
              <p:nvPr/>
            </p:nvSpPr>
            <p:spPr bwMode="auto">
              <a:xfrm>
                <a:off x="2765" y="3454"/>
                <a:ext cx="4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Обращение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4" name="Rectangle 297"/>
              <p:cNvSpPr>
                <a:spLocks noChangeArrowheads="1"/>
              </p:cNvSpPr>
              <p:nvPr/>
            </p:nvSpPr>
            <p:spPr bwMode="auto">
              <a:xfrm>
                <a:off x="2765" y="3519"/>
                <a:ext cx="4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Губернатора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5" name="Rectangle 298"/>
              <p:cNvSpPr>
                <a:spLocks noChangeArrowheads="1"/>
              </p:cNvSpPr>
              <p:nvPr/>
            </p:nvSpPr>
            <p:spPr bwMode="auto">
              <a:xfrm>
                <a:off x="3307" y="3485"/>
                <a:ext cx="2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Штука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6" name="Rectangle 299"/>
              <p:cNvSpPr>
                <a:spLocks noChangeArrowheads="1"/>
              </p:cNvSpPr>
              <p:nvPr/>
            </p:nvSpPr>
            <p:spPr bwMode="auto">
              <a:xfrm>
                <a:off x="3934" y="3485"/>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7" name="Rectangle 300"/>
              <p:cNvSpPr>
                <a:spLocks noChangeArrowheads="1"/>
              </p:cNvSpPr>
              <p:nvPr/>
            </p:nvSpPr>
            <p:spPr bwMode="auto">
              <a:xfrm>
                <a:off x="4434" y="3485"/>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8" name="Rectangle 301"/>
              <p:cNvSpPr>
                <a:spLocks noChangeArrowheads="1"/>
              </p:cNvSpPr>
              <p:nvPr/>
            </p:nvSpPr>
            <p:spPr bwMode="auto">
              <a:xfrm>
                <a:off x="15" y="3649"/>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30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69" name="Rectangle 302"/>
              <p:cNvSpPr>
                <a:spLocks noChangeArrowheads="1"/>
              </p:cNvSpPr>
              <p:nvPr/>
            </p:nvSpPr>
            <p:spPr bwMode="auto">
              <a:xfrm>
                <a:off x="219" y="3584"/>
                <a:ext cx="277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2021 Отношение средней заработной платы педагогических работников дошкольных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0" name="Rectangle 303"/>
              <p:cNvSpPr>
                <a:spLocks noChangeArrowheads="1"/>
              </p:cNvSpPr>
              <p:nvPr/>
            </p:nvSpPr>
            <p:spPr bwMode="auto">
              <a:xfrm>
                <a:off x="219" y="3649"/>
                <a:ext cx="27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образовательных организаций к средней заработной плате в общеобразовательных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1" name="Rectangle 304"/>
              <p:cNvSpPr>
                <a:spLocks noChangeArrowheads="1"/>
              </p:cNvSpPr>
              <p:nvPr/>
            </p:nvSpPr>
            <p:spPr bwMode="auto">
              <a:xfrm>
                <a:off x="219" y="3714"/>
                <a:ext cx="118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организациях в Московской области</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2" name="Rectangle 305"/>
              <p:cNvSpPr>
                <a:spLocks noChangeArrowheads="1"/>
              </p:cNvSpPr>
              <p:nvPr/>
            </p:nvSpPr>
            <p:spPr bwMode="auto">
              <a:xfrm>
                <a:off x="2765" y="3614"/>
                <a:ext cx="57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Указ президента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3" name="Rectangle 306"/>
              <p:cNvSpPr>
                <a:spLocks noChangeArrowheads="1"/>
              </p:cNvSpPr>
              <p:nvPr/>
            </p:nvSpPr>
            <p:spPr bwMode="auto">
              <a:xfrm>
                <a:off x="2765" y="3679"/>
                <a:ext cx="1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РФ</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4" name="Rectangle 307"/>
              <p:cNvSpPr>
                <a:spLocks noChangeArrowheads="1"/>
              </p:cNvSpPr>
              <p:nvPr/>
            </p:nvSpPr>
            <p:spPr bwMode="auto">
              <a:xfrm>
                <a:off x="3307" y="3649"/>
                <a:ext cx="3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Процент</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5" name="Rectangle 308"/>
              <p:cNvSpPr>
                <a:spLocks noChangeArrowheads="1"/>
              </p:cNvSpPr>
              <p:nvPr/>
            </p:nvSpPr>
            <p:spPr bwMode="auto">
              <a:xfrm>
                <a:off x="3861" y="3649"/>
                <a:ext cx="2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100,00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6" name="Rectangle 309"/>
              <p:cNvSpPr>
                <a:spLocks noChangeArrowheads="1"/>
              </p:cNvSpPr>
              <p:nvPr/>
            </p:nvSpPr>
            <p:spPr bwMode="auto">
              <a:xfrm>
                <a:off x="4380" y="3649"/>
                <a:ext cx="2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93,35</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7" name="Rectangle 310"/>
              <p:cNvSpPr>
                <a:spLocks noChangeArrowheads="1"/>
              </p:cNvSpPr>
              <p:nvPr/>
            </p:nvSpPr>
            <p:spPr bwMode="auto">
              <a:xfrm>
                <a:off x="15" y="3919"/>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36</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8" name="Rectangle 311"/>
              <p:cNvSpPr>
                <a:spLocks noChangeArrowheads="1"/>
              </p:cNvSpPr>
              <p:nvPr/>
            </p:nvSpPr>
            <p:spPr bwMode="auto">
              <a:xfrm>
                <a:off x="219" y="3855"/>
                <a:ext cx="236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2021 Отношение средней заработной платы педагогических работников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79" name="Rectangle 312"/>
              <p:cNvSpPr>
                <a:spLocks noChangeArrowheads="1"/>
              </p:cNvSpPr>
              <p:nvPr/>
            </p:nvSpPr>
            <p:spPr bwMode="auto">
              <a:xfrm>
                <a:off x="219" y="3919"/>
                <a:ext cx="28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общеобразовательных организаций общего образования к среднемесячному доходу от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0" name="Rectangle 313"/>
              <p:cNvSpPr>
                <a:spLocks noChangeArrowheads="1"/>
              </p:cNvSpPr>
              <p:nvPr/>
            </p:nvSpPr>
            <p:spPr bwMode="auto">
              <a:xfrm>
                <a:off x="219" y="3984"/>
                <a:ext cx="78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трудовой деятельности</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1" name="Rectangle 314"/>
              <p:cNvSpPr>
                <a:spLocks noChangeArrowheads="1"/>
              </p:cNvSpPr>
              <p:nvPr/>
            </p:nvSpPr>
            <p:spPr bwMode="auto">
              <a:xfrm>
                <a:off x="2765" y="3885"/>
                <a:ext cx="57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Указ президента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2" name="Rectangle 315"/>
              <p:cNvSpPr>
                <a:spLocks noChangeArrowheads="1"/>
              </p:cNvSpPr>
              <p:nvPr/>
            </p:nvSpPr>
            <p:spPr bwMode="auto">
              <a:xfrm>
                <a:off x="2765" y="3950"/>
                <a:ext cx="1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РФ</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3" name="Rectangle 316"/>
              <p:cNvSpPr>
                <a:spLocks noChangeArrowheads="1"/>
              </p:cNvSpPr>
              <p:nvPr/>
            </p:nvSpPr>
            <p:spPr bwMode="auto">
              <a:xfrm>
                <a:off x="3307" y="3919"/>
                <a:ext cx="3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Процент</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4" name="Rectangle 317"/>
              <p:cNvSpPr>
                <a:spLocks noChangeArrowheads="1"/>
              </p:cNvSpPr>
              <p:nvPr/>
            </p:nvSpPr>
            <p:spPr bwMode="auto">
              <a:xfrm>
                <a:off x="3875" y="3919"/>
                <a:ext cx="2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106,3</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5" name="Rectangle 318"/>
              <p:cNvSpPr>
                <a:spLocks noChangeArrowheads="1"/>
              </p:cNvSpPr>
              <p:nvPr/>
            </p:nvSpPr>
            <p:spPr bwMode="auto">
              <a:xfrm>
                <a:off x="4361" y="3919"/>
                <a:ext cx="2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107,89</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6" name="Rectangle 319"/>
              <p:cNvSpPr>
                <a:spLocks noChangeArrowheads="1"/>
              </p:cNvSpPr>
              <p:nvPr/>
            </p:nvSpPr>
            <p:spPr bwMode="auto">
              <a:xfrm>
                <a:off x="15" y="4190"/>
                <a:ext cx="10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38</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7" name="Rectangle 320"/>
              <p:cNvSpPr>
                <a:spLocks noChangeArrowheads="1"/>
              </p:cNvSpPr>
              <p:nvPr/>
            </p:nvSpPr>
            <p:spPr bwMode="auto">
              <a:xfrm>
                <a:off x="219" y="4125"/>
                <a:ext cx="277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2021 Отношение средней заработной платы педагогических работников организаций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8" name="Rectangle 321"/>
              <p:cNvSpPr>
                <a:spLocks noChangeArrowheads="1"/>
              </p:cNvSpPr>
              <p:nvPr/>
            </p:nvSpPr>
            <p:spPr bwMode="auto">
              <a:xfrm>
                <a:off x="219" y="4190"/>
                <a:ext cx="291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дополнительного образования детей к средней заработной плате учителей в Московской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89" name="Rectangle 322"/>
              <p:cNvSpPr>
                <a:spLocks noChangeArrowheads="1"/>
              </p:cNvSpPr>
              <p:nvPr/>
            </p:nvSpPr>
            <p:spPr bwMode="auto">
              <a:xfrm>
                <a:off x="219" y="4255"/>
                <a:ext cx="29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области</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90" name="Rectangle 323"/>
              <p:cNvSpPr>
                <a:spLocks noChangeArrowheads="1"/>
              </p:cNvSpPr>
              <p:nvPr/>
            </p:nvSpPr>
            <p:spPr bwMode="auto">
              <a:xfrm>
                <a:off x="2765" y="4156"/>
                <a:ext cx="57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Указ президента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91" name="Rectangle 324"/>
              <p:cNvSpPr>
                <a:spLocks noChangeArrowheads="1"/>
              </p:cNvSpPr>
              <p:nvPr/>
            </p:nvSpPr>
            <p:spPr bwMode="auto">
              <a:xfrm>
                <a:off x="2765" y="4221"/>
                <a:ext cx="12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РФ</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92" name="Rectangle 325"/>
              <p:cNvSpPr>
                <a:spLocks noChangeArrowheads="1"/>
              </p:cNvSpPr>
              <p:nvPr/>
            </p:nvSpPr>
            <p:spPr bwMode="auto">
              <a:xfrm>
                <a:off x="3307" y="4190"/>
                <a:ext cx="3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Процент</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93" name="Rectangle 326"/>
              <p:cNvSpPr>
                <a:spLocks noChangeArrowheads="1"/>
              </p:cNvSpPr>
              <p:nvPr/>
            </p:nvSpPr>
            <p:spPr bwMode="auto">
              <a:xfrm>
                <a:off x="3861" y="4190"/>
                <a:ext cx="24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100,00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94" name="Rectangle 327"/>
              <p:cNvSpPr>
                <a:spLocks noChangeArrowheads="1"/>
              </p:cNvSpPr>
              <p:nvPr/>
            </p:nvSpPr>
            <p:spPr bwMode="auto">
              <a:xfrm>
                <a:off x="4393" y="4190"/>
                <a:ext cx="16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95,7</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95" name="Rectangle 328"/>
              <p:cNvSpPr>
                <a:spLocks noChangeArrowheads="1"/>
              </p:cNvSpPr>
              <p:nvPr/>
            </p:nvSpPr>
            <p:spPr bwMode="auto">
              <a:xfrm>
                <a:off x="3352" y="784"/>
                <a:ext cx="3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Единица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96" name="Rectangle 329"/>
              <p:cNvSpPr>
                <a:spLocks noChangeArrowheads="1"/>
              </p:cNvSpPr>
              <p:nvPr/>
            </p:nvSpPr>
            <p:spPr bwMode="auto">
              <a:xfrm>
                <a:off x="3311" y="860"/>
                <a:ext cx="45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измерения</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997" name="Rectangle 330"/>
              <p:cNvSpPr>
                <a:spLocks noChangeArrowheads="1"/>
              </p:cNvSpPr>
              <p:nvPr/>
            </p:nvSpPr>
            <p:spPr bwMode="auto">
              <a:xfrm>
                <a:off x="3719" y="823"/>
                <a:ext cx="46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700" b="1" dirty="0" smtClean="0">
                    <a:solidFill>
                      <a:srgbClr val="000000"/>
                    </a:solidFill>
                  </a:rPr>
                  <a:t>Факт за 2021 год</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998" name="Rectangle 331"/>
              <p:cNvSpPr>
                <a:spLocks noChangeArrowheads="1"/>
              </p:cNvSpPr>
              <p:nvPr/>
            </p:nvSpPr>
            <p:spPr bwMode="auto">
              <a:xfrm>
                <a:off x="3793" y="7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999" name="Rectangle 332"/>
              <p:cNvSpPr>
                <a:spLocks noChangeArrowheads="1"/>
              </p:cNvSpPr>
              <p:nvPr/>
            </p:nvSpPr>
            <p:spPr bwMode="auto">
              <a:xfrm>
                <a:off x="3711" y="8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000" name="Rectangle 333"/>
              <p:cNvSpPr>
                <a:spLocks noChangeArrowheads="1"/>
              </p:cNvSpPr>
              <p:nvPr/>
            </p:nvSpPr>
            <p:spPr bwMode="auto">
              <a:xfrm>
                <a:off x="3811" y="9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3001" name="Line 334"/>
              <p:cNvSpPr>
                <a:spLocks noChangeShapeType="1"/>
              </p:cNvSpPr>
              <p:nvPr/>
            </p:nvSpPr>
            <p:spPr bwMode="auto">
              <a:xfrm>
                <a:off x="6" y="1116"/>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02" name="Rectangle 335"/>
              <p:cNvSpPr>
                <a:spLocks noChangeArrowheads="1"/>
              </p:cNvSpPr>
              <p:nvPr/>
            </p:nvSpPr>
            <p:spPr bwMode="auto">
              <a:xfrm>
                <a:off x="6" y="1116"/>
                <a:ext cx="2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03" name="Line 336"/>
              <p:cNvSpPr>
                <a:spLocks noChangeShapeType="1"/>
              </p:cNvSpPr>
              <p:nvPr/>
            </p:nvSpPr>
            <p:spPr bwMode="auto">
              <a:xfrm>
                <a:off x="6" y="1120"/>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04" name="Rectangle 337"/>
              <p:cNvSpPr>
                <a:spLocks noChangeArrowheads="1"/>
              </p:cNvSpPr>
              <p:nvPr/>
            </p:nvSpPr>
            <p:spPr bwMode="auto">
              <a:xfrm>
                <a:off x="6" y="1120"/>
                <a:ext cx="1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05" name="Line 338"/>
              <p:cNvSpPr>
                <a:spLocks noChangeShapeType="1"/>
              </p:cNvSpPr>
              <p:nvPr/>
            </p:nvSpPr>
            <p:spPr bwMode="auto">
              <a:xfrm>
                <a:off x="6" y="1124"/>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06" name="Rectangle 339"/>
              <p:cNvSpPr>
                <a:spLocks noChangeArrowheads="1"/>
              </p:cNvSpPr>
              <p:nvPr/>
            </p:nvSpPr>
            <p:spPr bwMode="auto">
              <a:xfrm>
                <a:off x="6" y="1124"/>
                <a:ext cx="13" cy="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07" name="Line 340"/>
              <p:cNvSpPr>
                <a:spLocks noChangeShapeType="1"/>
              </p:cNvSpPr>
              <p:nvPr/>
            </p:nvSpPr>
            <p:spPr bwMode="auto">
              <a:xfrm>
                <a:off x="6" y="1127"/>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08" name="Rectangle 341"/>
              <p:cNvSpPr>
                <a:spLocks noChangeArrowheads="1"/>
              </p:cNvSpPr>
              <p:nvPr/>
            </p:nvSpPr>
            <p:spPr bwMode="auto">
              <a:xfrm>
                <a:off x="6" y="1127"/>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09" name="Line 342"/>
              <p:cNvSpPr>
                <a:spLocks noChangeShapeType="1"/>
              </p:cNvSpPr>
              <p:nvPr/>
            </p:nvSpPr>
            <p:spPr bwMode="auto">
              <a:xfrm>
                <a:off x="6" y="1131"/>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10" name="Rectangle 343"/>
              <p:cNvSpPr>
                <a:spLocks noChangeArrowheads="1"/>
              </p:cNvSpPr>
              <p:nvPr/>
            </p:nvSpPr>
            <p:spPr bwMode="auto">
              <a:xfrm>
                <a:off x="6" y="1131"/>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11" name="Rectangle 344"/>
              <p:cNvSpPr>
                <a:spLocks noChangeArrowheads="1"/>
              </p:cNvSpPr>
              <p:nvPr/>
            </p:nvSpPr>
            <p:spPr bwMode="auto">
              <a:xfrm>
                <a:off x="87" y="1116"/>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1</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12" name="Rectangle 345"/>
              <p:cNvSpPr>
                <a:spLocks noChangeArrowheads="1"/>
              </p:cNvSpPr>
              <p:nvPr/>
            </p:nvSpPr>
            <p:spPr bwMode="auto">
              <a:xfrm>
                <a:off x="1465" y="1116"/>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2</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13" name="Rectangle 346"/>
              <p:cNvSpPr>
                <a:spLocks noChangeArrowheads="1"/>
              </p:cNvSpPr>
              <p:nvPr/>
            </p:nvSpPr>
            <p:spPr bwMode="auto">
              <a:xfrm>
                <a:off x="3479" y="1116"/>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4</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14" name="Rectangle 347"/>
              <p:cNvSpPr>
                <a:spLocks noChangeArrowheads="1"/>
              </p:cNvSpPr>
              <p:nvPr/>
            </p:nvSpPr>
            <p:spPr bwMode="auto">
              <a:xfrm>
                <a:off x="3934" y="1116"/>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5</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15" name="Rectangle 348"/>
              <p:cNvSpPr>
                <a:spLocks noChangeArrowheads="1"/>
              </p:cNvSpPr>
              <p:nvPr/>
            </p:nvSpPr>
            <p:spPr bwMode="auto">
              <a:xfrm>
                <a:off x="269" y="822"/>
                <a:ext cx="281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Наименование муниципальной программы, подпрограммы, показателя</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16" name="Rectangle 349"/>
              <p:cNvSpPr>
                <a:spLocks noChangeArrowheads="1"/>
              </p:cNvSpPr>
              <p:nvPr/>
            </p:nvSpPr>
            <p:spPr bwMode="auto">
              <a:xfrm>
                <a:off x="69" y="784"/>
                <a:ext cx="14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17" name="Rectangle 350"/>
              <p:cNvSpPr>
                <a:spLocks noChangeArrowheads="1"/>
              </p:cNvSpPr>
              <p:nvPr/>
            </p:nvSpPr>
            <p:spPr bwMode="auto">
              <a:xfrm>
                <a:off x="56" y="860"/>
                <a:ext cx="15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п/п</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18" name="Rectangle 351"/>
              <p:cNvSpPr>
                <a:spLocks noChangeArrowheads="1"/>
              </p:cNvSpPr>
              <p:nvPr/>
            </p:nvSpPr>
            <p:spPr bwMode="auto">
              <a:xfrm>
                <a:off x="183" y="2138"/>
                <a:ext cx="511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Подпрограмма 4. Развитие профессионального искусства, гастрольно-концертной и культурно-досуговой деятельности, кинематографии Московской области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19" name="Rectangle 352"/>
              <p:cNvSpPr>
                <a:spLocks noChangeArrowheads="1"/>
              </p:cNvSpPr>
              <p:nvPr/>
            </p:nvSpPr>
            <p:spPr bwMode="auto">
              <a:xfrm>
                <a:off x="19" y="2642"/>
                <a:ext cx="548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Подпрограмма 5. Укрепление материально-технической базы государственных и муниципальных учреждений культуры, образовательных организаций в сфере культуры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0" name="Rectangle 353"/>
              <p:cNvSpPr>
                <a:spLocks noChangeArrowheads="1"/>
              </p:cNvSpPr>
              <p:nvPr/>
            </p:nvSpPr>
            <p:spPr bwMode="auto">
              <a:xfrm>
                <a:off x="2070" y="2707"/>
                <a:ext cx="68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Московской области</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1" name="Rectangle 354"/>
              <p:cNvSpPr>
                <a:spLocks noChangeArrowheads="1"/>
              </p:cNvSpPr>
              <p:nvPr/>
            </p:nvSpPr>
            <p:spPr bwMode="auto">
              <a:xfrm>
                <a:off x="1824" y="3782"/>
                <a:ext cx="125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Подпрограмма 2. Общее образование</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2" name="Rectangle 355"/>
              <p:cNvSpPr>
                <a:spLocks noChangeArrowheads="1"/>
              </p:cNvSpPr>
              <p:nvPr/>
            </p:nvSpPr>
            <p:spPr bwMode="auto">
              <a:xfrm>
                <a:off x="879" y="4053"/>
                <a:ext cx="348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Подпрограмма 3. Дополнительное образование, воспитание и психолого-социальное сопровождение детей</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3" name="Rectangle 356"/>
              <p:cNvSpPr>
                <a:spLocks noChangeArrowheads="1"/>
              </p:cNvSpPr>
              <p:nvPr/>
            </p:nvSpPr>
            <p:spPr bwMode="auto">
              <a:xfrm>
                <a:off x="1752" y="3260"/>
                <a:ext cx="142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Подпрограмма 1. Дошкольное образование</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4" name="Rectangle 357"/>
              <p:cNvSpPr>
                <a:spLocks noChangeArrowheads="1"/>
              </p:cNvSpPr>
              <p:nvPr/>
            </p:nvSpPr>
            <p:spPr bwMode="auto">
              <a:xfrm>
                <a:off x="2961" y="784"/>
                <a:ext cx="20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Тип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5" name="Rectangle 358"/>
              <p:cNvSpPr>
                <a:spLocks noChangeArrowheads="1"/>
              </p:cNvSpPr>
              <p:nvPr/>
            </p:nvSpPr>
            <p:spPr bwMode="auto">
              <a:xfrm>
                <a:off x="2834" y="860"/>
                <a:ext cx="46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показателя</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6" name="Rectangle 359"/>
              <p:cNvSpPr>
                <a:spLocks noChangeArrowheads="1"/>
              </p:cNvSpPr>
              <p:nvPr/>
            </p:nvSpPr>
            <p:spPr bwMode="auto">
              <a:xfrm>
                <a:off x="469" y="1299"/>
                <a:ext cx="444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Подпрограмма 1. Профилактика заболеваний и формирование здорового образа жизни. Развитие первичной медико-санитарной помощи</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7" name="Rectangle 360"/>
              <p:cNvSpPr>
                <a:spLocks noChangeArrowheads="1"/>
              </p:cNvSpPr>
              <p:nvPr/>
            </p:nvSpPr>
            <p:spPr bwMode="auto">
              <a:xfrm>
                <a:off x="1142" y="1753"/>
                <a:ext cx="283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Подпрограмма 5. Финансовое обеспечение системы организации медицинской помощи</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8" name="Rectangle 361"/>
              <p:cNvSpPr>
                <a:spLocks noChangeArrowheads="1"/>
              </p:cNvSpPr>
              <p:nvPr/>
            </p:nvSpPr>
            <p:spPr bwMode="auto">
              <a:xfrm>
                <a:off x="4434" y="1116"/>
                <a:ext cx="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Arial" panose="020B0604020202020204" pitchFamily="34" charset="0"/>
                  </a:rPr>
                  <a:t>6</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29" name="Rectangle 362"/>
              <p:cNvSpPr>
                <a:spLocks noChangeArrowheads="1"/>
              </p:cNvSpPr>
              <p:nvPr/>
            </p:nvSpPr>
            <p:spPr bwMode="auto">
              <a:xfrm>
                <a:off x="4525" y="700"/>
                <a:ext cx="86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Arial" panose="020B0604020202020204" pitchFamily="34" charset="0"/>
                  </a:rPr>
                  <a:t>Прогнозное значение</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30" name="Rectangle 363"/>
              <p:cNvSpPr>
                <a:spLocks noChangeArrowheads="1"/>
              </p:cNvSpPr>
              <p:nvPr/>
            </p:nvSpPr>
            <p:spPr bwMode="auto">
              <a:xfrm>
                <a:off x="1892" y="1200"/>
                <a:ext cx="194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1" i="0" u="none" strike="noStrike" cap="none" normalizeH="0" baseline="0" smtClean="0">
                    <a:ln>
                      <a:noFill/>
                    </a:ln>
                    <a:solidFill>
                      <a:srgbClr val="000000"/>
                    </a:solidFill>
                    <a:effectLst/>
                    <a:latin typeface="Arial" panose="020B0604020202020204" pitchFamily="34" charset="0"/>
                  </a:rPr>
                  <a:t>Муниципальная программа 01. Здравоохранение</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31" name="Rectangle 364"/>
              <p:cNvSpPr>
                <a:spLocks noChangeArrowheads="1"/>
              </p:cNvSpPr>
              <p:nvPr/>
            </p:nvSpPr>
            <p:spPr bwMode="auto">
              <a:xfrm>
                <a:off x="2052" y="2028"/>
                <a:ext cx="161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1" i="0" u="none" strike="noStrike" cap="none" normalizeH="0" baseline="0" smtClean="0">
                    <a:ln>
                      <a:noFill/>
                    </a:ln>
                    <a:solidFill>
                      <a:srgbClr val="000000"/>
                    </a:solidFill>
                    <a:effectLst/>
                    <a:latin typeface="Arial" panose="020B0604020202020204" pitchFamily="34" charset="0"/>
                  </a:rPr>
                  <a:t>Муниципальная программа 02. Культура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32" name="Rectangle 365"/>
              <p:cNvSpPr>
                <a:spLocks noChangeArrowheads="1"/>
              </p:cNvSpPr>
              <p:nvPr/>
            </p:nvSpPr>
            <p:spPr bwMode="auto">
              <a:xfrm>
                <a:off x="1979" y="3149"/>
                <a:ext cx="176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1" i="0" u="none" strike="noStrike" cap="none" normalizeH="0" baseline="0" smtClean="0">
                    <a:ln>
                      <a:noFill/>
                    </a:ln>
                    <a:solidFill>
                      <a:srgbClr val="000000"/>
                    </a:solidFill>
                    <a:effectLst/>
                    <a:latin typeface="Arial" panose="020B0604020202020204" pitchFamily="34" charset="0"/>
                  </a:rPr>
                  <a:t>Муниципальная программа 03. Образование</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033" name="Rectangle 366"/>
              <p:cNvSpPr>
                <a:spLocks noChangeArrowheads="1"/>
              </p:cNvSpPr>
              <p:nvPr/>
            </p:nvSpPr>
            <p:spPr bwMode="auto">
              <a:xfrm>
                <a:off x="1" y="60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34" name="Rectangle 367"/>
              <p:cNvSpPr>
                <a:spLocks noChangeArrowheads="1"/>
              </p:cNvSpPr>
              <p:nvPr/>
            </p:nvSpPr>
            <p:spPr bwMode="auto">
              <a:xfrm>
                <a:off x="206" y="601"/>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35" name="Rectangle 368"/>
              <p:cNvSpPr>
                <a:spLocks noChangeArrowheads="1"/>
              </p:cNvSpPr>
              <p:nvPr/>
            </p:nvSpPr>
            <p:spPr bwMode="auto">
              <a:xfrm>
                <a:off x="2752" y="601"/>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36" name="Rectangle 369"/>
              <p:cNvSpPr>
                <a:spLocks noChangeArrowheads="1"/>
              </p:cNvSpPr>
              <p:nvPr/>
            </p:nvSpPr>
            <p:spPr bwMode="auto">
              <a:xfrm>
                <a:off x="3293" y="601"/>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37" name="Rectangle 370"/>
              <p:cNvSpPr>
                <a:spLocks noChangeArrowheads="1"/>
              </p:cNvSpPr>
              <p:nvPr/>
            </p:nvSpPr>
            <p:spPr bwMode="auto">
              <a:xfrm>
                <a:off x="3693" y="60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38" name="Line 371"/>
              <p:cNvSpPr>
                <a:spLocks noChangeShapeType="1"/>
              </p:cNvSpPr>
              <p:nvPr/>
            </p:nvSpPr>
            <p:spPr bwMode="auto">
              <a:xfrm>
                <a:off x="6" y="601"/>
                <a:ext cx="419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39" name="Rectangle 372"/>
              <p:cNvSpPr>
                <a:spLocks noChangeArrowheads="1"/>
              </p:cNvSpPr>
              <p:nvPr/>
            </p:nvSpPr>
            <p:spPr bwMode="auto">
              <a:xfrm>
                <a:off x="6" y="601"/>
                <a:ext cx="419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40" name="Rectangle 373"/>
              <p:cNvSpPr>
                <a:spLocks noChangeArrowheads="1"/>
              </p:cNvSpPr>
              <p:nvPr/>
            </p:nvSpPr>
            <p:spPr bwMode="auto">
              <a:xfrm>
                <a:off x="4202" y="60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41" name="Line 374"/>
              <p:cNvSpPr>
                <a:spLocks noChangeShapeType="1"/>
              </p:cNvSpPr>
              <p:nvPr/>
            </p:nvSpPr>
            <p:spPr bwMode="auto">
              <a:xfrm>
                <a:off x="4207" y="601"/>
                <a:ext cx="13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42" name="Rectangle 375"/>
              <p:cNvSpPr>
                <a:spLocks noChangeArrowheads="1"/>
              </p:cNvSpPr>
              <p:nvPr/>
            </p:nvSpPr>
            <p:spPr bwMode="auto">
              <a:xfrm>
                <a:off x="4207" y="601"/>
                <a:ext cx="137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43" name="Rectangle 376"/>
              <p:cNvSpPr>
                <a:spLocks noChangeArrowheads="1"/>
              </p:cNvSpPr>
              <p:nvPr/>
            </p:nvSpPr>
            <p:spPr bwMode="auto">
              <a:xfrm>
                <a:off x="5575" y="60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44" name="Rectangle 377"/>
              <p:cNvSpPr>
                <a:spLocks noChangeArrowheads="1"/>
              </p:cNvSpPr>
              <p:nvPr/>
            </p:nvSpPr>
            <p:spPr bwMode="auto">
              <a:xfrm>
                <a:off x="4698" y="601"/>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45" name="Rectangle 378"/>
              <p:cNvSpPr>
                <a:spLocks noChangeArrowheads="1"/>
              </p:cNvSpPr>
              <p:nvPr/>
            </p:nvSpPr>
            <p:spPr bwMode="auto">
              <a:xfrm>
                <a:off x="5121" y="601"/>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46" name="Line 379"/>
              <p:cNvSpPr>
                <a:spLocks noChangeShapeType="1"/>
              </p:cNvSpPr>
              <p:nvPr/>
            </p:nvSpPr>
            <p:spPr bwMode="auto">
              <a:xfrm>
                <a:off x="4207" y="868"/>
                <a:ext cx="13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47" name="Rectangle 380"/>
              <p:cNvSpPr>
                <a:spLocks noChangeArrowheads="1"/>
              </p:cNvSpPr>
              <p:nvPr/>
            </p:nvSpPr>
            <p:spPr bwMode="auto">
              <a:xfrm>
                <a:off x="4207" y="868"/>
                <a:ext cx="137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48" name="Line 381"/>
              <p:cNvSpPr>
                <a:spLocks noChangeShapeType="1"/>
              </p:cNvSpPr>
              <p:nvPr/>
            </p:nvSpPr>
            <p:spPr bwMode="auto">
              <a:xfrm>
                <a:off x="6" y="1112"/>
                <a:ext cx="419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49" name="Rectangle 382"/>
              <p:cNvSpPr>
                <a:spLocks noChangeArrowheads="1"/>
              </p:cNvSpPr>
              <p:nvPr/>
            </p:nvSpPr>
            <p:spPr bwMode="auto">
              <a:xfrm>
                <a:off x="6" y="1112"/>
                <a:ext cx="419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50" name="Line 383"/>
              <p:cNvSpPr>
                <a:spLocks noChangeShapeType="1"/>
              </p:cNvSpPr>
              <p:nvPr/>
            </p:nvSpPr>
            <p:spPr bwMode="auto">
              <a:xfrm>
                <a:off x="4202" y="601"/>
                <a:ext cx="0" cy="5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51" name="Rectangle 384"/>
              <p:cNvSpPr>
                <a:spLocks noChangeArrowheads="1"/>
              </p:cNvSpPr>
              <p:nvPr/>
            </p:nvSpPr>
            <p:spPr bwMode="auto">
              <a:xfrm>
                <a:off x="4202" y="601"/>
                <a:ext cx="5" cy="5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52" name="Line 385"/>
              <p:cNvSpPr>
                <a:spLocks noChangeShapeType="1"/>
              </p:cNvSpPr>
              <p:nvPr/>
            </p:nvSpPr>
            <p:spPr bwMode="auto">
              <a:xfrm>
                <a:off x="4698" y="872"/>
                <a:ext cx="0" cy="2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53" name="Rectangle 386"/>
              <p:cNvSpPr>
                <a:spLocks noChangeArrowheads="1"/>
              </p:cNvSpPr>
              <p:nvPr/>
            </p:nvSpPr>
            <p:spPr bwMode="auto">
              <a:xfrm>
                <a:off x="4698" y="872"/>
                <a:ext cx="4"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54" name="Line 387"/>
              <p:cNvSpPr>
                <a:spLocks noChangeShapeType="1"/>
              </p:cNvSpPr>
              <p:nvPr/>
            </p:nvSpPr>
            <p:spPr bwMode="auto">
              <a:xfrm>
                <a:off x="5121" y="872"/>
                <a:ext cx="0" cy="2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55" name="Rectangle 388"/>
              <p:cNvSpPr>
                <a:spLocks noChangeArrowheads="1"/>
              </p:cNvSpPr>
              <p:nvPr/>
            </p:nvSpPr>
            <p:spPr bwMode="auto">
              <a:xfrm>
                <a:off x="5121" y="872"/>
                <a:ext cx="4"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56" name="Line 389"/>
              <p:cNvSpPr>
                <a:spLocks noChangeShapeType="1"/>
              </p:cNvSpPr>
              <p:nvPr/>
            </p:nvSpPr>
            <p:spPr bwMode="auto">
              <a:xfrm>
                <a:off x="4207" y="1112"/>
                <a:ext cx="13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57" name="Rectangle 390"/>
              <p:cNvSpPr>
                <a:spLocks noChangeArrowheads="1"/>
              </p:cNvSpPr>
              <p:nvPr/>
            </p:nvSpPr>
            <p:spPr bwMode="auto">
              <a:xfrm>
                <a:off x="4207" y="1112"/>
                <a:ext cx="137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58" name="Line 391"/>
              <p:cNvSpPr>
                <a:spLocks noChangeShapeType="1"/>
              </p:cNvSpPr>
              <p:nvPr/>
            </p:nvSpPr>
            <p:spPr bwMode="auto">
              <a:xfrm>
                <a:off x="5575" y="605"/>
                <a:ext cx="0" cy="5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59" name="Rectangle 392"/>
              <p:cNvSpPr>
                <a:spLocks noChangeArrowheads="1"/>
              </p:cNvSpPr>
              <p:nvPr/>
            </p:nvSpPr>
            <p:spPr bwMode="auto">
              <a:xfrm>
                <a:off x="5575" y="605"/>
                <a:ext cx="5" cy="5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60" name="Line 393"/>
              <p:cNvSpPr>
                <a:spLocks noChangeShapeType="1"/>
              </p:cNvSpPr>
              <p:nvPr/>
            </p:nvSpPr>
            <p:spPr bwMode="auto">
              <a:xfrm>
                <a:off x="1" y="601"/>
                <a:ext cx="0" cy="576"/>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61" name="Rectangle 394"/>
              <p:cNvSpPr>
                <a:spLocks noChangeArrowheads="1"/>
              </p:cNvSpPr>
              <p:nvPr/>
            </p:nvSpPr>
            <p:spPr bwMode="auto">
              <a:xfrm>
                <a:off x="1" y="601"/>
                <a:ext cx="5" cy="57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62" name="Line 395"/>
              <p:cNvSpPr>
                <a:spLocks noChangeShapeType="1"/>
              </p:cNvSpPr>
              <p:nvPr/>
            </p:nvSpPr>
            <p:spPr bwMode="auto">
              <a:xfrm>
                <a:off x="6" y="1177"/>
                <a:ext cx="469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63" name="Rectangle 396"/>
              <p:cNvSpPr>
                <a:spLocks noChangeArrowheads="1"/>
              </p:cNvSpPr>
              <p:nvPr/>
            </p:nvSpPr>
            <p:spPr bwMode="auto">
              <a:xfrm>
                <a:off x="6" y="1177"/>
                <a:ext cx="469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64" name="Line 397"/>
              <p:cNvSpPr>
                <a:spLocks noChangeShapeType="1"/>
              </p:cNvSpPr>
              <p:nvPr/>
            </p:nvSpPr>
            <p:spPr bwMode="auto">
              <a:xfrm>
                <a:off x="5575" y="1116"/>
                <a:ext cx="0" cy="61"/>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65" name="Rectangle 398"/>
              <p:cNvSpPr>
                <a:spLocks noChangeArrowheads="1"/>
              </p:cNvSpPr>
              <p:nvPr/>
            </p:nvSpPr>
            <p:spPr bwMode="auto">
              <a:xfrm>
                <a:off x="5575" y="1116"/>
                <a:ext cx="5" cy="6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66" name="Line 399"/>
              <p:cNvSpPr>
                <a:spLocks noChangeShapeType="1"/>
              </p:cNvSpPr>
              <p:nvPr/>
            </p:nvSpPr>
            <p:spPr bwMode="auto">
              <a:xfrm>
                <a:off x="6" y="1295"/>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67" name="Rectangle 400"/>
              <p:cNvSpPr>
                <a:spLocks noChangeArrowheads="1"/>
              </p:cNvSpPr>
              <p:nvPr/>
            </p:nvSpPr>
            <p:spPr bwMode="auto">
              <a:xfrm>
                <a:off x="6" y="1295"/>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68" name="Line 401"/>
              <p:cNvSpPr>
                <a:spLocks noChangeShapeType="1"/>
              </p:cNvSpPr>
              <p:nvPr/>
            </p:nvSpPr>
            <p:spPr bwMode="auto">
              <a:xfrm>
                <a:off x="4698" y="1116"/>
                <a:ext cx="0" cy="65"/>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69" name="Rectangle 402"/>
              <p:cNvSpPr>
                <a:spLocks noChangeArrowheads="1"/>
              </p:cNvSpPr>
              <p:nvPr/>
            </p:nvSpPr>
            <p:spPr bwMode="auto">
              <a:xfrm>
                <a:off x="4698" y="1116"/>
                <a:ext cx="4" cy="6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70" name="Line 403"/>
              <p:cNvSpPr>
                <a:spLocks noChangeShapeType="1"/>
              </p:cNvSpPr>
              <p:nvPr/>
            </p:nvSpPr>
            <p:spPr bwMode="auto">
              <a:xfrm>
                <a:off x="5121" y="1116"/>
                <a:ext cx="0" cy="65"/>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71" name="Rectangle 404"/>
              <p:cNvSpPr>
                <a:spLocks noChangeArrowheads="1"/>
              </p:cNvSpPr>
              <p:nvPr/>
            </p:nvSpPr>
            <p:spPr bwMode="auto">
              <a:xfrm>
                <a:off x="5121" y="1116"/>
                <a:ext cx="4" cy="6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72" name="Line 405"/>
              <p:cNvSpPr>
                <a:spLocks noChangeShapeType="1"/>
              </p:cNvSpPr>
              <p:nvPr/>
            </p:nvSpPr>
            <p:spPr bwMode="auto">
              <a:xfrm>
                <a:off x="4702" y="1295"/>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8" name="Group 607"/>
            <p:cNvGrpSpPr>
              <a:grpSpLocks/>
            </p:cNvGrpSpPr>
            <p:nvPr/>
          </p:nvGrpSpPr>
          <p:grpSpPr bwMode="auto">
            <a:xfrm>
              <a:off x="1" y="601"/>
              <a:ext cx="5583" cy="3723"/>
              <a:chOff x="1" y="601"/>
              <a:chExt cx="5583" cy="3723"/>
            </a:xfrm>
          </p:grpSpPr>
          <p:sp>
            <p:nvSpPr>
              <p:cNvPr id="42" name="Rectangle 407"/>
              <p:cNvSpPr>
                <a:spLocks noChangeArrowheads="1"/>
              </p:cNvSpPr>
              <p:nvPr/>
            </p:nvSpPr>
            <p:spPr bwMode="auto">
              <a:xfrm>
                <a:off x="4702" y="1295"/>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Line 408"/>
              <p:cNvSpPr>
                <a:spLocks noChangeShapeType="1"/>
              </p:cNvSpPr>
              <p:nvPr/>
            </p:nvSpPr>
            <p:spPr bwMode="auto">
              <a:xfrm>
                <a:off x="206" y="605"/>
                <a:ext cx="0" cy="576"/>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4" name="Rectangle 409"/>
              <p:cNvSpPr>
                <a:spLocks noChangeArrowheads="1"/>
              </p:cNvSpPr>
              <p:nvPr/>
            </p:nvSpPr>
            <p:spPr bwMode="auto">
              <a:xfrm>
                <a:off x="206" y="605"/>
                <a:ext cx="4" cy="57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Line 410"/>
              <p:cNvSpPr>
                <a:spLocks noChangeShapeType="1"/>
              </p:cNvSpPr>
              <p:nvPr/>
            </p:nvSpPr>
            <p:spPr bwMode="auto">
              <a:xfrm>
                <a:off x="2752" y="605"/>
                <a:ext cx="0" cy="576"/>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6" name="Rectangle 411"/>
              <p:cNvSpPr>
                <a:spLocks noChangeArrowheads="1"/>
              </p:cNvSpPr>
              <p:nvPr/>
            </p:nvSpPr>
            <p:spPr bwMode="auto">
              <a:xfrm>
                <a:off x="2752" y="605"/>
                <a:ext cx="4" cy="57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Line 412"/>
              <p:cNvSpPr>
                <a:spLocks noChangeShapeType="1"/>
              </p:cNvSpPr>
              <p:nvPr/>
            </p:nvSpPr>
            <p:spPr bwMode="auto">
              <a:xfrm>
                <a:off x="3293" y="605"/>
                <a:ext cx="0" cy="576"/>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8" name="Rectangle 413"/>
              <p:cNvSpPr>
                <a:spLocks noChangeArrowheads="1"/>
              </p:cNvSpPr>
              <p:nvPr/>
            </p:nvSpPr>
            <p:spPr bwMode="auto">
              <a:xfrm>
                <a:off x="3293" y="605"/>
                <a:ext cx="4" cy="57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Line 414"/>
              <p:cNvSpPr>
                <a:spLocks noChangeShapeType="1"/>
              </p:cNvSpPr>
              <p:nvPr/>
            </p:nvSpPr>
            <p:spPr bwMode="auto">
              <a:xfrm>
                <a:off x="3693" y="605"/>
                <a:ext cx="0" cy="576"/>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0" name="Rectangle 415"/>
              <p:cNvSpPr>
                <a:spLocks noChangeArrowheads="1"/>
              </p:cNvSpPr>
              <p:nvPr/>
            </p:nvSpPr>
            <p:spPr bwMode="auto">
              <a:xfrm>
                <a:off x="3693" y="605"/>
                <a:ext cx="5" cy="57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Line 416"/>
              <p:cNvSpPr>
                <a:spLocks noChangeShapeType="1"/>
              </p:cNvSpPr>
              <p:nvPr/>
            </p:nvSpPr>
            <p:spPr bwMode="auto">
              <a:xfrm>
                <a:off x="4202" y="1116"/>
                <a:ext cx="0" cy="65"/>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2" name="Rectangle 417"/>
              <p:cNvSpPr>
                <a:spLocks noChangeArrowheads="1"/>
              </p:cNvSpPr>
              <p:nvPr/>
            </p:nvSpPr>
            <p:spPr bwMode="auto">
              <a:xfrm>
                <a:off x="4202" y="1116"/>
                <a:ext cx="5" cy="6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Line 418"/>
              <p:cNvSpPr>
                <a:spLocks noChangeShapeType="1"/>
              </p:cNvSpPr>
              <p:nvPr/>
            </p:nvSpPr>
            <p:spPr bwMode="auto">
              <a:xfrm>
                <a:off x="6" y="1360"/>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4" name="Rectangle 419"/>
              <p:cNvSpPr>
                <a:spLocks noChangeArrowheads="1"/>
              </p:cNvSpPr>
              <p:nvPr/>
            </p:nvSpPr>
            <p:spPr bwMode="auto">
              <a:xfrm>
                <a:off x="6" y="1360"/>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Line 420"/>
              <p:cNvSpPr>
                <a:spLocks noChangeShapeType="1"/>
              </p:cNvSpPr>
              <p:nvPr/>
            </p:nvSpPr>
            <p:spPr bwMode="auto">
              <a:xfrm>
                <a:off x="4702" y="1360"/>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6" name="Rectangle 421"/>
              <p:cNvSpPr>
                <a:spLocks noChangeArrowheads="1"/>
              </p:cNvSpPr>
              <p:nvPr/>
            </p:nvSpPr>
            <p:spPr bwMode="auto">
              <a:xfrm>
                <a:off x="4702" y="1360"/>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Line 422"/>
              <p:cNvSpPr>
                <a:spLocks noChangeShapeType="1"/>
              </p:cNvSpPr>
              <p:nvPr/>
            </p:nvSpPr>
            <p:spPr bwMode="auto">
              <a:xfrm>
                <a:off x="6" y="1555"/>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8" name="Rectangle 423"/>
              <p:cNvSpPr>
                <a:spLocks noChangeArrowheads="1"/>
              </p:cNvSpPr>
              <p:nvPr/>
            </p:nvSpPr>
            <p:spPr bwMode="auto">
              <a:xfrm>
                <a:off x="6" y="1555"/>
                <a:ext cx="469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Line 424"/>
              <p:cNvSpPr>
                <a:spLocks noChangeShapeType="1"/>
              </p:cNvSpPr>
              <p:nvPr/>
            </p:nvSpPr>
            <p:spPr bwMode="auto">
              <a:xfrm>
                <a:off x="4702" y="1555"/>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0" name="Rectangle 425"/>
              <p:cNvSpPr>
                <a:spLocks noChangeArrowheads="1"/>
              </p:cNvSpPr>
              <p:nvPr/>
            </p:nvSpPr>
            <p:spPr bwMode="auto">
              <a:xfrm>
                <a:off x="4702" y="1555"/>
                <a:ext cx="87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Line 426"/>
              <p:cNvSpPr>
                <a:spLocks noChangeShapeType="1"/>
              </p:cNvSpPr>
              <p:nvPr/>
            </p:nvSpPr>
            <p:spPr bwMode="auto">
              <a:xfrm>
                <a:off x="6" y="1749"/>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2" name="Rectangle 427"/>
              <p:cNvSpPr>
                <a:spLocks noChangeArrowheads="1"/>
              </p:cNvSpPr>
              <p:nvPr/>
            </p:nvSpPr>
            <p:spPr bwMode="auto">
              <a:xfrm>
                <a:off x="6" y="1749"/>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Line 428"/>
              <p:cNvSpPr>
                <a:spLocks noChangeShapeType="1"/>
              </p:cNvSpPr>
              <p:nvPr/>
            </p:nvSpPr>
            <p:spPr bwMode="auto">
              <a:xfrm>
                <a:off x="4702" y="1749"/>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88" name="Rectangle 429"/>
              <p:cNvSpPr>
                <a:spLocks noChangeArrowheads="1"/>
              </p:cNvSpPr>
              <p:nvPr/>
            </p:nvSpPr>
            <p:spPr bwMode="auto">
              <a:xfrm>
                <a:off x="4702" y="1749"/>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96" name="Line 430"/>
              <p:cNvSpPr>
                <a:spLocks noChangeShapeType="1"/>
              </p:cNvSpPr>
              <p:nvPr/>
            </p:nvSpPr>
            <p:spPr bwMode="auto">
              <a:xfrm>
                <a:off x="206" y="1364"/>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97" name="Rectangle 431"/>
              <p:cNvSpPr>
                <a:spLocks noChangeArrowheads="1"/>
              </p:cNvSpPr>
              <p:nvPr/>
            </p:nvSpPr>
            <p:spPr bwMode="auto">
              <a:xfrm>
                <a:off x="206" y="1364"/>
                <a:ext cx="4"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98" name="Line 432"/>
              <p:cNvSpPr>
                <a:spLocks noChangeShapeType="1"/>
              </p:cNvSpPr>
              <p:nvPr/>
            </p:nvSpPr>
            <p:spPr bwMode="auto">
              <a:xfrm>
                <a:off x="2752" y="1364"/>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99" name="Rectangle 433"/>
              <p:cNvSpPr>
                <a:spLocks noChangeArrowheads="1"/>
              </p:cNvSpPr>
              <p:nvPr/>
            </p:nvSpPr>
            <p:spPr bwMode="auto">
              <a:xfrm>
                <a:off x="2752" y="1364"/>
                <a:ext cx="4"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00" name="Line 434"/>
              <p:cNvSpPr>
                <a:spLocks noChangeShapeType="1"/>
              </p:cNvSpPr>
              <p:nvPr/>
            </p:nvSpPr>
            <p:spPr bwMode="auto">
              <a:xfrm>
                <a:off x="3293" y="1364"/>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01" name="Rectangle 435"/>
              <p:cNvSpPr>
                <a:spLocks noChangeArrowheads="1"/>
              </p:cNvSpPr>
              <p:nvPr/>
            </p:nvSpPr>
            <p:spPr bwMode="auto">
              <a:xfrm>
                <a:off x="3293" y="1364"/>
                <a:ext cx="4"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02" name="Line 436"/>
              <p:cNvSpPr>
                <a:spLocks noChangeShapeType="1"/>
              </p:cNvSpPr>
              <p:nvPr/>
            </p:nvSpPr>
            <p:spPr bwMode="auto">
              <a:xfrm>
                <a:off x="3693" y="1364"/>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03" name="Rectangle 437"/>
              <p:cNvSpPr>
                <a:spLocks noChangeArrowheads="1"/>
              </p:cNvSpPr>
              <p:nvPr/>
            </p:nvSpPr>
            <p:spPr bwMode="auto">
              <a:xfrm>
                <a:off x="3693" y="1364"/>
                <a:ext cx="5"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04" name="Line 438"/>
              <p:cNvSpPr>
                <a:spLocks noChangeShapeType="1"/>
              </p:cNvSpPr>
              <p:nvPr/>
            </p:nvSpPr>
            <p:spPr bwMode="auto">
              <a:xfrm>
                <a:off x="4202" y="1364"/>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05" name="Rectangle 439"/>
              <p:cNvSpPr>
                <a:spLocks noChangeArrowheads="1"/>
              </p:cNvSpPr>
              <p:nvPr/>
            </p:nvSpPr>
            <p:spPr bwMode="auto">
              <a:xfrm>
                <a:off x="4202" y="1364"/>
                <a:ext cx="5"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06" name="Line 440"/>
              <p:cNvSpPr>
                <a:spLocks noChangeShapeType="1"/>
              </p:cNvSpPr>
              <p:nvPr/>
            </p:nvSpPr>
            <p:spPr bwMode="auto">
              <a:xfrm>
                <a:off x="6" y="1814"/>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07" name="Rectangle 441"/>
              <p:cNvSpPr>
                <a:spLocks noChangeArrowheads="1"/>
              </p:cNvSpPr>
              <p:nvPr/>
            </p:nvSpPr>
            <p:spPr bwMode="auto">
              <a:xfrm>
                <a:off x="6" y="1814"/>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08" name="Line 442"/>
              <p:cNvSpPr>
                <a:spLocks noChangeShapeType="1"/>
              </p:cNvSpPr>
              <p:nvPr/>
            </p:nvSpPr>
            <p:spPr bwMode="auto">
              <a:xfrm>
                <a:off x="4702" y="1814"/>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09" name="Rectangle 443"/>
              <p:cNvSpPr>
                <a:spLocks noChangeArrowheads="1"/>
              </p:cNvSpPr>
              <p:nvPr/>
            </p:nvSpPr>
            <p:spPr bwMode="auto">
              <a:xfrm>
                <a:off x="4702" y="1814"/>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10" name="Line 444"/>
              <p:cNvSpPr>
                <a:spLocks noChangeShapeType="1"/>
              </p:cNvSpPr>
              <p:nvPr/>
            </p:nvSpPr>
            <p:spPr bwMode="auto">
              <a:xfrm>
                <a:off x="6" y="2008"/>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11" name="Rectangle 445"/>
              <p:cNvSpPr>
                <a:spLocks noChangeArrowheads="1"/>
              </p:cNvSpPr>
              <p:nvPr/>
            </p:nvSpPr>
            <p:spPr bwMode="auto">
              <a:xfrm>
                <a:off x="6" y="2008"/>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12" name="Line 446"/>
              <p:cNvSpPr>
                <a:spLocks noChangeShapeType="1"/>
              </p:cNvSpPr>
              <p:nvPr/>
            </p:nvSpPr>
            <p:spPr bwMode="auto">
              <a:xfrm>
                <a:off x="4698" y="2008"/>
                <a:ext cx="8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13" name="Rectangle 447"/>
              <p:cNvSpPr>
                <a:spLocks noChangeArrowheads="1"/>
              </p:cNvSpPr>
              <p:nvPr/>
            </p:nvSpPr>
            <p:spPr bwMode="auto">
              <a:xfrm>
                <a:off x="4698" y="2008"/>
                <a:ext cx="88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14" name="Line 448"/>
              <p:cNvSpPr>
                <a:spLocks noChangeShapeType="1"/>
              </p:cNvSpPr>
              <p:nvPr/>
            </p:nvSpPr>
            <p:spPr bwMode="auto">
              <a:xfrm>
                <a:off x="6" y="2119"/>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15" name="Rectangle 449"/>
              <p:cNvSpPr>
                <a:spLocks noChangeArrowheads="1"/>
              </p:cNvSpPr>
              <p:nvPr/>
            </p:nvSpPr>
            <p:spPr bwMode="auto">
              <a:xfrm>
                <a:off x="6" y="2119"/>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16" name="Line 450"/>
              <p:cNvSpPr>
                <a:spLocks noChangeShapeType="1"/>
              </p:cNvSpPr>
              <p:nvPr/>
            </p:nvSpPr>
            <p:spPr bwMode="auto">
              <a:xfrm>
                <a:off x="4698" y="1295"/>
                <a:ext cx="0" cy="7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17" name="Rectangle 451"/>
              <p:cNvSpPr>
                <a:spLocks noChangeArrowheads="1"/>
              </p:cNvSpPr>
              <p:nvPr/>
            </p:nvSpPr>
            <p:spPr bwMode="auto">
              <a:xfrm>
                <a:off x="4698" y="1295"/>
                <a:ext cx="4" cy="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18" name="Line 452"/>
              <p:cNvSpPr>
                <a:spLocks noChangeShapeType="1"/>
              </p:cNvSpPr>
              <p:nvPr/>
            </p:nvSpPr>
            <p:spPr bwMode="auto">
              <a:xfrm>
                <a:off x="5121" y="1299"/>
                <a:ext cx="0" cy="7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19" name="Rectangle 453"/>
              <p:cNvSpPr>
                <a:spLocks noChangeArrowheads="1"/>
              </p:cNvSpPr>
              <p:nvPr/>
            </p:nvSpPr>
            <p:spPr bwMode="auto">
              <a:xfrm>
                <a:off x="5121" y="1299"/>
                <a:ext cx="4" cy="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20" name="Line 454"/>
              <p:cNvSpPr>
                <a:spLocks noChangeShapeType="1"/>
              </p:cNvSpPr>
              <p:nvPr/>
            </p:nvSpPr>
            <p:spPr bwMode="auto">
              <a:xfrm>
                <a:off x="4702" y="2119"/>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21" name="Rectangle 455"/>
              <p:cNvSpPr>
                <a:spLocks noChangeArrowheads="1"/>
              </p:cNvSpPr>
              <p:nvPr/>
            </p:nvSpPr>
            <p:spPr bwMode="auto">
              <a:xfrm>
                <a:off x="4702" y="2119"/>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22" name="Line 456"/>
              <p:cNvSpPr>
                <a:spLocks noChangeShapeType="1"/>
              </p:cNvSpPr>
              <p:nvPr/>
            </p:nvSpPr>
            <p:spPr bwMode="auto">
              <a:xfrm>
                <a:off x="206" y="1818"/>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23" name="Rectangle 457"/>
              <p:cNvSpPr>
                <a:spLocks noChangeArrowheads="1"/>
              </p:cNvSpPr>
              <p:nvPr/>
            </p:nvSpPr>
            <p:spPr bwMode="auto">
              <a:xfrm>
                <a:off x="206" y="1818"/>
                <a:ext cx="4"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24" name="Line 458"/>
              <p:cNvSpPr>
                <a:spLocks noChangeShapeType="1"/>
              </p:cNvSpPr>
              <p:nvPr/>
            </p:nvSpPr>
            <p:spPr bwMode="auto">
              <a:xfrm>
                <a:off x="2752" y="1818"/>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25" name="Rectangle 459"/>
              <p:cNvSpPr>
                <a:spLocks noChangeArrowheads="1"/>
              </p:cNvSpPr>
              <p:nvPr/>
            </p:nvSpPr>
            <p:spPr bwMode="auto">
              <a:xfrm>
                <a:off x="2752" y="1818"/>
                <a:ext cx="4"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26" name="Line 460"/>
              <p:cNvSpPr>
                <a:spLocks noChangeShapeType="1"/>
              </p:cNvSpPr>
              <p:nvPr/>
            </p:nvSpPr>
            <p:spPr bwMode="auto">
              <a:xfrm>
                <a:off x="3293" y="1818"/>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27" name="Rectangle 461"/>
              <p:cNvSpPr>
                <a:spLocks noChangeArrowheads="1"/>
              </p:cNvSpPr>
              <p:nvPr/>
            </p:nvSpPr>
            <p:spPr bwMode="auto">
              <a:xfrm>
                <a:off x="3293" y="1818"/>
                <a:ext cx="4"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28" name="Line 462"/>
              <p:cNvSpPr>
                <a:spLocks noChangeShapeType="1"/>
              </p:cNvSpPr>
              <p:nvPr/>
            </p:nvSpPr>
            <p:spPr bwMode="auto">
              <a:xfrm>
                <a:off x="3693" y="1818"/>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29" name="Rectangle 463"/>
              <p:cNvSpPr>
                <a:spLocks noChangeArrowheads="1"/>
              </p:cNvSpPr>
              <p:nvPr/>
            </p:nvSpPr>
            <p:spPr bwMode="auto">
              <a:xfrm>
                <a:off x="3693" y="1818"/>
                <a:ext cx="5"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30" name="Line 464"/>
              <p:cNvSpPr>
                <a:spLocks noChangeShapeType="1"/>
              </p:cNvSpPr>
              <p:nvPr/>
            </p:nvSpPr>
            <p:spPr bwMode="auto">
              <a:xfrm>
                <a:off x="4202" y="1818"/>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31" name="Rectangle 465"/>
              <p:cNvSpPr>
                <a:spLocks noChangeArrowheads="1"/>
              </p:cNvSpPr>
              <p:nvPr/>
            </p:nvSpPr>
            <p:spPr bwMode="auto">
              <a:xfrm>
                <a:off x="4202" y="1818"/>
                <a:ext cx="5"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32" name="Line 466"/>
              <p:cNvSpPr>
                <a:spLocks noChangeShapeType="1"/>
              </p:cNvSpPr>
              <p:nvPr/>
            </p:nvSpPr>
            <p:spPr bwMode="auto">
              <a:xfrm>
                <a:off x="6" y="2222"/>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33" name="Rectangle 467"/>
              <p:cNvSpPr>
                <a:spLocks noChangeArrowheads="1"/>
              </p:cNvSpPr>
              <p:nvPr/>
            </p:nvSpPr>
            <p:spPr bwMode="auto">
              <a:xfrm>
                <a:off x="6" y="2222"/>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34" name="Line 468"/>
              <p:cNvSpPr>
                <a:spLocks noChangeShapeType="1"/>
              </p:cNvSpPr>
              <p:nvPr/>
            </p:nvSpPr>
            <p:spPr bwMode="auto">
              <a:xfrm>
                <a:off x="4702" y="2222"/>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35" name="Rectangle 469"/>
              <p:cNvSpPr>
                <a:spLocks noChangeArrowheads="1"/>
              </p:cNvSpPr>
              <p:nvPr/>
            </p:nvSpPr>
            <p:spPr bwMode="auto">
              <a:xfrm>
                <a:off x="4702" y="2222"/>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36" name="Line 470"/>
              <p:cNvSpPr>
                <a:spLocks noChangeShapeType="1"/>
              </p:cNvSpPr>
              <p:nvPr/>
            </p:nvSpPr>
            <p:spPr bwMode="auto">
              <a:xfrm>
                <a:off x="6" y="2352"/>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37" name="Rectangle 471"/>
              <p:cNvSpPr>
                <a:spLocks noChangeArrowheads="1"/>
              </p:cNvSpPr>
              <p:nvPr/>
            </p:nvSpPr>
            <p:spPr bwMode="auto">
              <a:xfrm>
                <a:off x="6" y="2352"/>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38" name="Line 472"/>
              <p:cNvSpPr>
                <a:spLocks noChangeShapeType="1"/>
              </p:cNvSpPr>
              <p:nvPr/>
            </p:nvSpPr>
            <p:spPr bwMode="auto">
              <a:xfrm>
                <a:off x="4702" y="2352"/>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39" name="Rectangle 473"/>
              <p:cNvSpPr>
                <a:spLocks noChangeArrowheads="1"/>
              </p:cNvSpPr>
              <p:nvPr/>
            </p:nvSpPr>
            <p:spPr bwMode="auto">
              <a:xfrm>
                <a:off x="4702" y="2352"/>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40" name="Line 474"/>
              <p:cNvSpPr>
                <a:spLocks noChangeShapeType="1"/>
              </p:cNvSpPr>
              <p:nvPr/>
            </p:nvSpPr>
            <p:spPr bwMode="auto">
              <a:xfrm>
                <a:off x="6" y="2611"/>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41" name="Rectangle 475"/>
              <p:cNvSpPr>
                <a:spLocks noChangeArrowheads="1"/>
              </p:cNvSpPr>
              <p:nvPr/>
            </p:nvSpPr>
            <p:spPr bwMode="auto">
              <a:xfrm>
                <a:off x="6" y="2611"/>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42" name="Line 476"/>
              <p:cNvSpPr>
                <a:spLocks noChangeShapeType="1"/>
              </p:cNvSpPr>
              <p:nvPr/>
            </p:nvSpPr>
            <p:spPr bwMode="auto">
              <a:xfrm>
                <a:off x="4702" y="2611"/>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43" name="Rectangle 477"/>
              <p:cNvSpPr>
                <a:spLocks noChangeArrowheads="1"/>
              </p:cNvSpPr>
              <p:nvPr/>
            </p:nvSpPr>
            <p:spPr bwMode="auto">
              <a:xfrm>
                <a:off x="4702" y="2611"/>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44" name="Line 478"/>
              <p:cNvSpPr>
                <a:spLocks noChangeShapeType="1"/>
              </p:cNvSpPr>
              <p:nvPr/>
            </p:nvSpPr>
            <p:spPr bwMode="auto">
              <a:xfrm>
                <a:off x="206" y="2226"/>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45" name="Rectangle 479"/>
              <p:cNvSpPr>
                <a:spLocks noChangeArrowheads="1"/>
              </p:cNvSpPr>
              <p:nvPr/>
            </p:nvSpPr>
            <p:spPr bwMode="auto">
              <a:xfrm>
                <a:off x="206" y="2226"/>
                <a:ext cx="4"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46" name="Line 480"/>
              <p:cNvSpPr>
                <a:spLocks noChangeShapeType="1"/>
              </p:cNvSpPr>
              <p:nvPr/>
            </p:nvSpPr>
            <p:spPr bwMode="auto">
              <a:xfrm>
                <a:off x="2752" y="2226"/>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47" name="Rectangle 481"/>
              <p:cNvSpPr>
                <a:spLocks noChangeArrowheads="1"/>
              </p:cNvSpPr>
              <p:nvPr/>
            </p:nvSpPr>
            <p:spPr bwMode="auto">
              <a:xfrm>
                <a:off x="2752" y="2226"/>
                <a:ext cx="4"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48" name="Line 482"/>
              <p:cNvSpPr>
                <a:spLocks noChangeShapeType="1"/>
              </p:cNvSpPr>
              <p:nvPr/>
            </p:nvSpPr>
            <p:spPr bwMode="auto">
              <a:xfrm>
                <a:off x="3293" y="2226"/>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49" name="Rectangle 483"/>
              <p:cNvSpPr>
                <a:spLocks noChangeArrowheads="1"/>
              </p:cNvSpPr>
              <p:nvPr/>
            </p:nvSpPr>
            <p:spPr bwMode="auto">
              <a:xfrm>
                <a:off x="3293" y="2226"/>
                <a:ext cx="4"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50" name="Line 484"/>
              <p:cNvSpPr>
                <a:spLocks noChangeShapeType="1"/>
              </p:cNvSpPr>
              <p:nvPr/>
            </p:nvSpPr>
            <p:spPr bwMode="auto">
              <a:xfrm>
                <a:off x="3693" y="2226"/>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51" name="Rectangle 485"/>
              <p:cNvSpPr>
                <a:spLocks noChangeArrowheads="1"/>
              </p:cNvSpPr>
              <p:nvPr/>
            </p:nvSpPr>
            <p:spPr bwMode="auto">
              <a:xfrm>
                <a:off x="3693" y="2226"/>
                <a:ext cx="5"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52" name="Line 486"/>
              <p:cNvSpPr>
                <a:spLocks noChangeShapeType="1"/>
              </p:cNvSpPr>
              <p:nvPr/>
            </p:nvSpPr>
            <p:spPr bwMode="auto">
              <a:xfrm>
                <a:off x="4202" y="2226"/>
                <a:ext cx="0" cy="3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53" name="Rectangle 487"/>
              <p:cNvSpPr>
                <a:spLocks noChangeArrowheads="1"/>
              </p:cNvSpPr>
              <p:nvPr/>
            </p:nvSpPr>
            <p:spPr bwMode="auto">
              <a:xfrm>
                <a:off x="4202" y="2226"/>
                <a:ext cx="5" cy="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54" name="Line 488"/>
              <p:cNvSpPr>
                <a:spLocks noChangeShapeType="1"/>
              </p:cNvSpPr>
              <p:nvPr/>
            </p:nvSpPr>
            <p:spPr bwMode="auto">
              <a:xfrm>
                <a:off x="6" y="2798"/>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55" name="Rectangle 489"/>
              <p:cNvSpPr>
                <a:spLocks noChangeArrowheads="1"/>
              </p:cNvSpPr>
              <p:nvPr/>
            </p:nvSpPr>
            <p:spPr bwMode="auto">
              <a:xfrm>
                <a:off x="6" y="2798"/>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56" name="Line 490"/>
              <p:cNvSpPr>
                <a:spLocks noChangeShapeType="1"/>
              </p:cNvSpPr>
              <p:nvPr/>
            </p:nvSpPr>
            <p:spPr bwMode="auto">
              <a:xfrm>
                <a:off x="4702" y="2798"/>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57" name="Rectangle 491"/>
              <p:cNvSpPr>
                <a:spLocks noChangeArrowheads="1"/>
              </p:cNvSpPr>
              <p:nvPr/>
            </p:nvSpPr>
            <p:spPr bwMode="auto">
              <a:xfrm>
                <a:off x="4702" y="2798"/>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58" name="Line 492"/>
              <p:cNvSpPr>
                <a:spLocks noChangeShapeType="1"/>
              </p:cNvSpPr>
              <p:nvPr/>
            </p:nvSpPr>
            <p:spPr bwMode="auto">
              <a:xfrm>
                <a:off x="6" y="2993"/>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59" name="Rectangle 493"/>
              <p:cNvSpPr>
                <a:spLocks noChangeArrowheads="1"/>
              </p:cNvSpPr>
              <p:nvPr/>
            </p:nvSpPr>
            <p:spPr bwMode="auto">
              <a:xfrm>
                <a:off x="6" y="2993"/>
                <a:ext cx="469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60" name="Line 494"/>
              <p:cNvSpPr>
                <a:spLocks noChangeShapeType="1"/>
              </p:cNvSpPr>
              <p:nvPr/>
            </p:nvSpPr>
            <p:spPr bwMode="auto">
              <a:xfrm>
                <a:off x="4702" y="2993"/>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61" name="Rectangle 495"/>
              <p:cNvSpPr>
                <a:spLocks noChangeArrowheads="1"/>
              </p:cNvSpPr>
              <p:nvPr/>
            </p:nvSpPr>
            <p:spPr bwMode="auto">
              <a:xfrm>
                <a:off x="4702" y="2993"/>
                <a:ext cx="87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62" name="Line 496"/>
              <p:cNvSpPr>
                <a:spLocks noChangeShapeType="1"/>
              </p:cNvSpPr>
              <p:nvPr/>
            </p:nvSpPr>
            <p:spPr bwMode="auto">
              <a:xfrm>
                <a:off x="6" y="3122"/>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63" name="Rectangle 497"/>
              <p:cNvSpPr>
                <a:spLocks noChangeArrowheads="1"/>
              </p:cNvSpPr>
              <p:nvPr/>
            </p:nvSpPr>
            <p:spPr bwMode="auto">
              <a:xfrm>
                <a:off x="6" y="3122"/>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64" name="Line 498"/>
              <p:cNvSpPr>
                <a:spLocks noChangeShapeType="1"/>
              </p:cNvSpPr>
              <p:nvPr/>
            </p:nvSpPr>
            <p:spPr bwMode="auto">
              <a:xfrm>
                <a:off x="4698" y="3122"/>
                <a:ext cx="8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65" name="Rectangle 499"/>
              <p:cNvSpPr>
                <a:spLocks noChangeArrowheads="1"/>
              </p:cNvSpPr>
              <p:nvPr/>
            </p:nvSpPr>
            <p:spPr bwMode="auto">
              <a:xfrm>
                <a:off x="4698" y="3122"/>
                <a:ext cx="88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66" name="Line 500"/>
              <p:cNvSpPr>
                <a:spLocks noChangeShapeType="1"/>
              </p:cNvSpPr>
              <p:nvPr/>
            </p:nvSpPr>
            <p:spPr bwMode="auto">
              <a:xfrm>
                <a:off x="6" y="3244"/>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67" name="Rectangle 501"/>
              <p:cNvSpPr>
                <a:spLocks noChangeArrowheads="1"/>
              </p:cNvSpPr>
              <p:nvPr/>
            </p:nvSpPr>
            <p:spPr bwMode="auto">
              <a:xfrm>
                <a:off x="6" y="3244"/>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68" name="Line 502"/>
              <p:cNvSpPr>
                <a:spLocks noChangeShapeType="1"/>
              </p:cNvSpPr>
              <p:nvPr/>
            </p:nvSpPr>
            <p:spPr bwMode="auto">
              <a:xfrm>
                <a:off x="4698" y="2119"/>
                <a:ext cx="0" cy="100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69" name="Rectangle 503"/>
              <p:cNvSpPr>
                <a:spLocks noChangeArrowheads="1"/>
              </p:cNvSpPr>
              <p:nvPr/>
            </p:nvSpPr>
            <p:spPr bwMode="auto">
              <a:xfrm>
                <a:off x="4698" y="2119"/>
                <a:ext cx="4" cy="10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70" name="Line 504"/>
              <p:cNvSpPr>
                <a:spLocks noChangeShapeType="1"/>
              </p:cNvSpPr>
              <p:nvPr/>
            </p:nvSpPr>
            <p:spPr bwMode="auto">
              <a:xfrm>
                <a:off x="5121" y="2123"/>
                <a:ext cx="0" cy="100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71" name="Rectangle 505"/>
              <p:cNvSpPr>
                <a:spLocks noChangeArrowheads="1"/>
              </p:cNvSpPr>
              <p:nvPr/>
            </p:nvSpPr>
            <p:spPr bwMode="auto">
              <a:xfrm>
                <a:off x="5121" y="2123"/>
                <a:ext cx="4" cy="10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72" name="Line 506"/>
              <p:cNvSpPr>
                <a:spLocks noChangeShapeType="1"/>
              </p:cNvSpPr>
              <p:nvPr/>
            </p:nvSpPr>
            <p:spPr bwMode="auto">
              <a:xfrm>
                <a:off x="4702" y="3244"/>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73" name="Rectangle 507"/>
              <p:cNvSpPr>
                <a:spLocks noChangeArrowheads="1"/>
              </p:cNvSpPr>
              <p:nvPr/>
            </p:nvSpPr>
            <p:spPr bwMode="auto">
              <a:xfrm>
                <a:off x="4702" y="3244"/>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74" name="Line 508"/>
              <p:cNvSpPr>
                <a:spLocks noChangeShapeType="1"/>
              </p:cNvSpPr>
              <p:nvPr/>
            </p:nvSpPr>
            <p:spPr bwMode="auto">
              <a:xfrm>
                <a:off x="206" y="2802"/>
                <a:ext cx="0" cy="3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75" name="Rectangle 509"/>
              <p:cNvSpPr>
                <a:spLocks noChangeArrowheads="1"/>
              </p:cNvSpPr>
              <p:nvPr/>
            </p:nvSpPr>
            <p:spPr bwMode="auto">
              <a:xfrm>
                <a:off x="206" y="2802"/>
                <a:ext cx="4" cy="3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76" name="Line 510"/>
              <p:cNvSpPr>
                <a:spLocks noChangeShapeType="1"/>
              </p:cNvSpPr>
              <p:nvPr/>
            </p:nvSpPr>
            <p:spPr bwMode="auto">
              <a:xfrm>
                <a:off x="2752" y="2802"/>
                <a:ext cx="0" cy="3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77" name="Rectangle 511"/>
              <p:cNvSpPr>
                <a:spLocks noChangeArrowheads="1"/>
              </p:cNvSpPr>
              <p:nvPr/>
            </p:nvSpPr>
            <p:spPr bwMode="auto">
              <a:xfrm>
                <a:off x="2752" y="2802"/>
                <a:ext cx="4" cy="3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78" name="Line 512"/>
              <p:cNvSpPr>
                <a:spLocks noChangeShapeType="1"/>
              </p:cNvSpPr>
              <p:nvPr/>
            </p:nvSpPr>
            <p:spPr bwMode="auto">
              <a:xfrm>
                <a:off x="3293" y="2802"/>
                <a:ext cx="0" cy="3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79" name="Rectangle 513"/>
              <p:cNvSpPr>
                <a:spLocks noChangeArrowheads="1"/>
              </p:cNvSpPr>
              <p:nvPr/>
            </p:nvSpPr>
            <p:spPr bwMode="auto">
              <a:xfrm>
                <a:off x="3293" y="2802"/>
                <a:ext cx="4" cy="3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80" name="Line 514"/>
              <p:cNvSpPr>
                <a:spLocks noChangeShapeType="1"/>
              </p:cNvSpPr>
              <p:nvPr/>
            </p:nvSpPr>
            <p:spPr bwMode="auto">
              <a:xfrm>
                <a:off x="3693" y="2802"/>
                <a:ext cx="0" cy="3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81" name="Rectangle 515"/>
              <p:cNvSpPr>
                <a:spLocks noChangeArrowheads="1"/>
              </p:cNvSpPr>
              <p:nvPr/>
            </p:nvSpPr>
            <p:spPr bwMode="auto">
              <a:xfrm>
                <a:off x="3693" y="2802"/>
                <a:ext cx="5" cy="3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82" name="Line 516"/>
              <p:cNvSpPr>
                <a:spLocks noChangeShapeType="1"/>
              </p:cNvSpPr>
              <p:nvPr/>
            </p:nvSpPr>
            <p:spPr bwMode="auto">
              <a:xfrm>
                <a:off x="4202" y="2802"/>
                <a:ext cx="0" cy="3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83" name="Rectangle 517"/>
              <p:cNvSpPr>
                <a:spLocks noChangeArrowheads="1"/>
              </p:cNvSpPr>
              <p:nvPr/>
            </p:nvSpPr>
            <p:spPr bwMode="auto">
              <a:xfrm>
                <a:off x="4202" y="2802"/>
                <a:ext cx="5" cy="3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84" name="Line 518"/>
              <p:cNvSpPr>
                <a:spLocks noChangeShapeType="1"/>
              </p:cNvSpPr>
              <p:nvPr/>
            </p:nvSpPr>
            <p:spPr bwMode="auto">
              <a:xfrm>
                <a:off x="6" y="3321"/>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85" name="Rectangle 519"/>
              <p:cNvSpPr>
                <a:spLocks noChangeArrowheads="1"/>
              </p:cNvSpPr>
              <p:nvPr/>
            </p:nvSpPr>
            <p:spPr bwMode="auto">
              <a:xfrm>
                <a:off x="6" y="3321"/>
                <a:ext cx="469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86" name="Line 520"/>
              <p:cNvSpPr>
                <a:spLocks noChangeShapeType="1"/>
              </p:cNvSpPr>
              <p:nvPr/>
            </p:nvSpPr>
            <p:spPr bwMode="auto">
              <a:xfrm>
                <a:off x="4702" y="3321"/>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87" name="Rectangle 521"/>
              <p:cNvSpPr>
                <a:spLocks noChangeArrowheads="1"/>
              </p:cNvSpPr>
              <p:nvPr/>
            </p:nvSpPr>
            <p:spPr bwMode="auto">
              <a:xfrm>
                <a:off x="4702" y="3321"/>
                <a:ext cx="87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88" name="Line 522"/>
              <p:cNvSpPr>
                <a:spLocks noChangeShapeType="1"/>
              </p:cNvSpPr>
              <p:nvPr/>
            </p:nvSpPr>
            <p:spPr bwMode="auto">
              <a:xfrm>
                <a:off x="6" y="3450"/>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89" name="Rectangle 523"/>
              <p:cNvSpPr>
                <a:spLocks noChangeArrowheads="1"/>
              </p:cNvSpPr>
              <p:nvPr/>
            </p:nvSpPr>
            <p:spPr bwMode="auto">
              <a:xfrm>
                <a:off x="6" y="3450"/>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90" name="Line 524"/>
              <p:cNvSpPr>
                <a:spLocks noChangeShapeType="1"/>
              </p:cNvSpPr>
              <p:nvPr/>
            </p:nvSpPr>
            <p:spPr bwMode="auto">
              <a:xfrm>
                <a:off x="4702" y="3450"/>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91" name="Rectangle 525"/>
              <p:cNvSpPr>
                <a:spLocks noChangeArrowheads="1"/>
              </p:cNvSpPr>
              <p:nvPr/>
            </p:nvSpPr>
            <p:spPr bwMode="auto">
              <a:xfrm>
                <a:off x="4702" y="3450"/>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92" name="Line 526"/>
              <p:cNvSpPr>
                <a:spLocks noChangeShapeType="1"/>
              </p:cNvSpPr>
              <p:nvPr/>
            </p:nvSpPr>
            <p:spPr bwMode="auto">
              <a:xfrm>
                <a:off x="6" y="3580"/>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93" name="Rectangle 527"/>
              <p:cNvSpPr>
                <a:spLocks noChangeArrowheads="1"/>
              </p:cNvSpPr>
              <p:nvPr/>
            </p:nvSpPr>
            <p:spPr bwMode="auto">
              <a:xfrm>
                <a:off x="6" y="3580"/>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94" name="Line 528"/>
              <p:cNvSpPr>
                <a:spLocks noChangeShapeType="1"/>
              </p:cNvSpPr>
              <p:nvPr/>
            </p:nvSpPr>
            <p:spPr bwMode="auto">
              <a:xfrm>
                <a:off x="4702" y="3580"/>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95" name="Rectangle 529"/>
              <p:cNvSpPr>
                <a:spLocks noChangeArrowheads="1"/>
              </p:cNvSpPr>
              <p:nvPr/>
            </p:nvSpPr>
            <p:spPr bwMode="auto">
              <a:xfrm>
                <a:off x="4702" y="3580"/>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96" name="Line 530"/>
              <p:cNvSpPr>
                <a:spLocks noChangeShapeType="1"/>
              </p:cNvSpPr>
              <p:nvPr/>
            </p:nvSpPr>
            <p:spPr bwMode="auto">
              <a:xfrm>
                <a:off x="6" y="3775"/>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97" name="Rectangle 531"/>
              <p:cNvSpPr>
                <a:spLocks noChangeArrowheads="1"/>
              </p:cNvSpPr>
              <p:nvPr/>
            </p:nvSpPr>
            <p:spPr bwMode="auto">
              <a:xfrm>
                <a:off x="6" y="3775"/>
                <a:ext cx="469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98" name="Line 532"/>
              <p:cNvSpPr>
                <a:spLocks noChangeShapeType="1"/>
              </p:cNvSpPr>
              <p:nvPr/>
            </p:nvSpPr>
            <p:spPr bwMode="auto">
              <a:xfrm>
                <a:off x="4702" y="3775"/>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99" name="Rectangle 533"/>
              <p:cNvSpPr>
                <a:spLocks noChangeArrowheads="1"/>
              </p:cNvSpPr>
              <p:nvPr/>
            </p:nvSpPr>
            <p:spPr bwMode="auto">
              <a:xfrm>
                <a:off x="4702" y="3775"/>
                <a:ext cx="87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00" name="Line 534"/>
              <p:cNvSpPr>
                <a:spLocks noChangeShapeType="1"/>
              </p:cNvSpPr>
              <p:nvPr/>
            </p:nvSpPr>
            <p:spPr bwMode="auto">
              <a:xfrm>
                <a:off x="206" y="3324"/>
                <a:ext cx="0" cy="4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01" name="Rectangle 535"/>
              <p:cNvSpPr>
                <a:spLocks noChangeArrowheads="1"/>
              </p:cNvSpPr>
              <p:nvPr/>
            </p:nvSpPr>
            <p:spPr bwMode="auto">
              <a:xfrm>
                <a:off x="206" y="3324"/>
                <a:ext cx="4"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02" name="Line 536"/>
              <p:cNvSpPr>
                <a:spLocks noChangeShapeType="1"/>
              </p:cNvSpPr>
              <p:nvPr/>
            </p:nvSpPr>
            <p:spPr bwMode="auto">
              <a:xfrm>
                <a:off x="2752" y="3324"/>
                <a:ext cx="0" cy="4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03" name="Rectangle 537"/>
              <p:cNvSpPr>
                <a:spLocks noChangeArrowheads="1"/>
              </p:cNvSpPr>
              <p:nvPr/>
            </p:nvSpPr>
            <p:spPr bwMode="auto">
              <a:xfrm>
                <a:off x="2752" y="3324"/>
                <a:ext cx="4"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04" name="Line 538"/>
              <p:cNvSpPr>
                <a:spLocks noChangeShapeType="1"/>
              </p:cNvSpPr>
              <p:nvPr/>
            </p:nvSpPr>
            <p:spPr bwMode="auto">
              <a:xfrm>
                <a:off x="3293" y="3324"/>
                <a:ext cx="0" cy="4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05" name="Rectangle 539"/>
              <p:cNvSpPr>
                <a:spLocks noChangeArrowheads="1"/>
              </p:cNvSpPr>
              <p:nvPr/>
            </p:nvSpPr>
            <p:spPr bwMode="auto">
              <a:xfrm>
                <a:off x="3293" y="3324"/>
                <a:ext cx="4"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06" name="Line 540"/>
              <p:cNvSpPr>
                <a:spLocks noChangeShapeType="1"/>
              </p:cNvSpPr>
              <p:nvPr/>
            </p:nvSpPr>
            <p:spPr bwMode="auto">
              <a:xfrm>
                <a:off x="3693" y="3324"/>
                <a:ext cx="0" cy="4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07" name="Rectangle 541"/>
              <p:cNvSpPr>
                <a:spLocks noChangeArrowheads="1"/>
              </p:cNvSpPr>
              <p:nvPr/>
            </p:nvSpPr>
            <p:spPr bwMode="auto">
              <a:xfrm>
                <a:off x="3693" y="3324"/>
                <a:ext cx="5"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08" name="Line 542"/>
              <p:cNvSpPr>
                <a:spLocks noChangeShapeType="1"/>
              </p:cNvSpPr>
              <p:nvPr/>
            </p:nvSpPr>
            <p:spPr bwMode="auto">
              <a:xfrm>
                <a:off x="4202" y="3324"/>
                <a:ext cx="0" cy="4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09" name="Rectangle 543"/>
              <p:cNvSpPr>
                <a:spLocks noChangeArrowheads="1"/>
              </p:cNvSpPr>
              <p:nvPr/>
            </p:nvSpPr>
            <p:spPr bwMode="auto">
              <a:xfrm>
                <a:off x="4202" y="3324"/>
                <a:ext cx="5"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10" name="Line 544"/>
              <p:cNvSpPr>
                <a:spLocks noChangeShapeType="1"/>
              </p:cNvSpPr>
              <p:nvPr/>
            </p:nvSpPr>
            <p:spPr bwMode="auto">
              <a:xfrm>
                <a:off x="6" y="3851"/>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11" name="Rectangle 545"/>
              <p:cNvSpPr>
                <a:spLocks noChangeArrowheads="1"/>
              </p:cNvSpPr>
              <p:nvPr/>
            </p:nvSpPr>
            <p:spPr bwMode="auto">
              <a:xfrm>
                <a:off x="6" y="3851"/>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12" name="Line 546"/>
              <p:cNvSpPr>
                <a:spLocks noChangeShapeType="1"/>
              </p:cNvSpPr>
              <p:nvPr/>
            </p:nvSpPr>
            <p:spPr bwMode="auto">
              <a:xfrm>
                <a:off x="4702" y="3851"/>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13" name="Rectangle 547"/>
              <p:cNvSpPr>
                <a:spLocks noChangeArrowheads="1"/>
              </p:cNvSpPr>
              <p:nvPr/>
            </p:nvSpPr>
            <p:spPr bwMode="auto">
              <a:xfrm>
                <a:off x="4702" y="3851"/>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14" name="Line 548"/>
              <p:cNvSpPr>
                <a:spLocks noChangeShapeType="1"/>
              </p:cNvSpPr>
              <p:nvPr/>
            </p:nvSpPr>
            <p:spPr bwMode="auto">
              <a:xfrm>
                <a:off x="6" y="4045"/>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15" name="Rectangle 549"/>
              <p:cNvSpPr>
                <a:spLocks noChangeArrowheads="1"/>
              </p:cNvSpPr>
              <p:nvPr/>
            </p:nvSpPr>
            <p:spPr bwMode="auto">
              <a:xfrm>
                <a:off x="6" y="4045"/>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16" name="Line 550"/>
              <p:cNvSpPr>
                <a:spLocks noChangeShapeType="1"/>
              </p:cNvSpPr>
              <p:nvPr/>
            </p:nvSpPr>
            <p:spPr bwMode="auto">
              <a:xfrm>
                <a:off x="4702" y="4045"/>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17" name="Rectangle 551"/>
              <p:cNvSpPr>
                <a:spLocks noChangeArrowheads="1"/>
              </p:cNvSpPr>
              <p:nvPr/>
            </p:nvSpPr>
            <p:spPr bwMode="auto">
              <a:xfrm>
                <a:off x="4702" y="4045"/>
                <a:ext cx="8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18" name="Line 552"/>
              <p:cNvSpPr>
                <a:spLocks noChangeShapeType="1"/>
              </p:cNvSpPr>
              <p:nvPr/>
            </p:nvSpPr>
            <p:spPr bwMode="auto">
              <a:xfrm>
                <a:off x="206" y="3855"/>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19" name="Rectangle 553"/>
              <p:cNvSpPr>
                <a:spLocks noChangeArrowheads="1"/>
              </p:cNvSpPr>
              <p:nvPr/>
            </p:nvSpPr>
            <p:spPr bwMode="auto">
              <a:xfrm>
                <a:off x="206" y="3855"/>
                <a:ext cx="4"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20" name="Line 554"/>
              <p:cNvSpPr>
                <a:spLocks noChangeShapeType="1"/>
              </p:cNvSpPr>
              <p:nvPr/>
            </p:nvSpPr>
            <p:spPr bwMode="auto">
              <a:xfrm>
                <a:off x="2752" y="3855"/>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21" name="Rectangle 555"/>
              <p:cNvSpPr>
                <a:spLocks noChangeArrowheads="1"/>
              </p:cNvSpPr>
              <p:nvPr/>
            </p:nvSpPr>
            <p:spPr bwMode="auto">
              <a:xfrm>
                <a:off x="2752" y="3855"/>
                <a:ext cx="4"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22" name="Line 556"/>
              <p:cNvSpPr>
                <a:spLocks noChangeShapeType="1"/>
              </p:cNvSpPr>
              <p:nvPr/>
            </p:nvSpPr>
            <p:spPr bwMode="auto">
              <a:xfrm>
                <a:off x="3293" y="3855"/>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23" name="Rectangle 557"/>
              <p:cNvSpPr>
                <a:spLocks noChangeArrowheads="1"/>
              </p:cNvSpPr>
              <p:nvPr/>
            </p:nvSpPr>
            <p:spPr bwMode="auto">
              <a:xfrm>
                <a:off x="3293" y="3855"/>
                <a:ext cx="4"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24" name="Line 558"/>
              <p:cNvSpPr>
                <a:spLocks noChangeShapeType="1"/>
              </p:cNvSpPr>
              <p:nvPr/>
            </p:nvSpPr>
            <p:spPr bwMode="auto">
              <a:xfrm>
                <a:off x="3693" y="3855"/>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25" name="Rectangle 559"/>
              <p:cNvSpPr>
                <a:spLocks noChangeArrowheads="1"/>
              </p:cNvSpPr>
              <p:nvPr/>
            </p:nvSpPr>
            <p:spPr bwMode="auto">
              <a:xfrm>
                <a:off x="3693" y="3855"/>
                <a:ext cx="5"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26" name="Line 560"/>
              <p:cNvSpPr>
                <a:spLocks noChangeShapeType="1"/>
              </p:cNvSpPr>
              <p:nvPr/>
            </p:nvSpPr>
            <p:spPr bwMode="auto">
              <a:xfrm>
                <a:off x="4202" y="3855"/>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27" name="Rectangle 561"/>
              <p:cNvSpPr>
                <a:spLocks noChangeArrowheads="1"/>
              </p:cNvSpPr>
              <p:nvPr/>
            </p:nvSpPr>
            <p:spPr bwMode="auto">
              <a:xfrm>
                <a:off x="4202" y="3855"/>
                <a:ext cx="5"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28" name="Line 562"/>
              <p:cNvSpPr>
                <a:spLocks noChangeShapeType="1"/>
              </p:cNvSpPr>
              <p:nvPr/>
            </p:nvSpPr>
            <p:spPr bwMode="auto">
              <a:xfrm>
                <a:off x="6" y="4122"/>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29" name="Rectangle 563"/>
              <p:cNvSpPr>
                <a:spLocks noChangeArrowheads="1"/>
              </p:cNvSpPr>
              <p:nvPr/>
            </p:nvSpPr>
            <p:spPr bwMode="auto">
              <a:xfrm>
                <a:off x="6" y="4122"/>
                <a:ext cx="469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30" name="Line 564"/>
              <p:cNvSpPr>
                <a:spLocks noChangeShapeType="1"/>
              </p:cNvSpPr>
              <p:nvPr/>
            </p:nvSpPr>
            <p:spPr bwMode="auto">
              <a:xfrm>
                <a:off x="4702" y="4122"/>
                <a:ext cx="8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31" name="Rectangle 565"/>
              <p:cNvSpPr>
                <a:spLocks noChangeArrowheads="1"/>
              </p:cNvSpPr>
              <p:nvPr/>
            </p:nvSpPr>
            <p:spPr bwMode="auto">
              <a:xfrm>
                <a:off x="4702" y="4122"/>
                <a:ext cx="87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32" name="Line 566"/>
              <p:cNvSpPr>
                <a:spLocks noChangeShapeType="1"/>
              </p:cNvSpPr>
              <p:nvPr/>
            </p:nvSpPr>
            <p:spPr bwMode="auto">
              <a:xfrm>
                <a:off x="6" y="4316"/>
                <a:ext cx="46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33" name="Rectangle 567"/>
              <p:cNvSpPr>
                <a:spLocks noChangeArrowheads="1"/>
              </p:cNvSpPr>
              <p:nvPr/>
            </p:nvSpPr>
            <p:spPr bwMode="auto">
              <a:xfrm>
                <a:off x="6" y="4316"/>
                <a:ext cx="46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34" name="Line 568"/>
              <p:cNvSpPr>
                <a:spLocks noChangeShapeType="1"/>
              </p:cNvSpPr>
              <p:nvPr/>
            </p:nvSpPr>
            <p:spPr bwMode="auto">
              <a:xfrm>
                <a:off x="4698" y="4316"/>
                <a:ext cx="8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35" name="Rectangle 569"/>
              <p:cNvSpPr>
                <a:spLocks noChangeArrowheads="1"/>
              </p:cNvSpPr>
              <p:nvPr/>
            </p:nvSpPr>
            <p:spPr bwMode="auto">
              <a:xfrm>
                <a:off x="4698" y="4316"/>
                <a:ext cx="88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36" name="Line 570"/>
              <p:cNvSpPr>
                <a:spLocks noChangeShapeType="1"/>
              </p:cNvSpPr>
              <p:nvPr/>
            </p:nvSpPr>
            <p:spPr bwMode="auto">
              <a:xfrm>
                <a:off x="1" y="1177"/>
                <a:ext cx="1" cy="31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37" name="Rectangle 571"/>
              <p:cNvSpPr>
                <a:spLocks noChangeArrowheads="1"/>
              </p:cNvSpPr>
              <p:nvPr/>
            </p:nvSpPr>
            <p:spPr bwMode="auto">
              <a:xfrm>
                <a:off x="1" y="1177"/>
                <a:ext cx="5" cy="3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38" name="Line 572"/>
              <p:cNvSpPr>
                <a:spLocks noChangeShapeType="1"/>
              </p:cNvSpPr>
              <p:nvPr/>
            </p:nvSpPr>
            <p:spPr bwMode="auto">
              <a:xfrm>
                <a:off x="206" y="4125"/>
                <a:ext cx="0" cy="1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39" name="Rectangle 573"/>
              <p:cNvSpPr>
                <a:spLocks noChangeArrowheads="1"/>
              </p:cNvSpPr>
              <p:nvPr/>
            </p:nvSpPr>
            <p:spPr bwMode="auto">
              <a:xfrm>
                <a:off x="206" y="4125"/>
                <a:ext cx="4" cy="1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40" name="Line 574"/>
              <p:cNvSpPr>
                <a:spLocks noChangeShapeType="1"/>
              </p:cNvSpPr>
              <p:nvPr/>
            </p:nvSpPr>
            <p:spPr bwMode="auto">
              <a:xfrm>
                <a:off x="2752" y="4125"/>
                <a:ext cx="0" cy="1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41" name="Rectangle 575"/>
              <p:cNvSpPr>
                <a:spLocks noChangeArrowheads="1"/>
              </p:cNvSpPr>
              <p:nvPr/>
            </p:nvSpPr>
            <p:spPr bwMode="auto">
              <a:xfrm>
                <a:off x="2752" y="4125"/>
                <a:ext cx="4" cy="1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42" name="Line 576"/>
              <p:cNvSpPr>
                <a:spLocks noChangeShapeType="1"/>
              </p:cNvSpPr>
              <p:nvPr/>
            </p:nvSpPr>
            <p:spPr bwMode="auto">
              <a:xfrm>
                <a:off x="3293" y="4125"/>
                <a:ext cx="0" cy="1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43" name="Rectangle 577"/>
              <p:cNvSpPr>
                <a:spLocks noChangeArrowheads="1"/>
              </p:cNvSpPr>
              <p:nvPr/>
            </p:nvSpPr>
            <p:spPr bwMode="auto">
              <a:xfrm>
                <a:off x="3293" y="4125"/>
                <a:ext cx="4" cy="1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44" name="Line 578"/>
              <p:cNvSpPr>
                <a:spLocks noChangeShapeType="1"/>
              </p:cNvSpPr>
              <p:nvPr/>
            </p:nvSpPr>
            <p:spPr bwMode="auto">
              <a:xfrm>
                <a:off x="3693" y="4125"/>
                <a:ext cx="0" cy="1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45" name="Rectangle 579"/>
              <p:cNvSpPr>
                <a:spLocks noChangeArrowheads="1"/>
              </p:cNvSpPr>
              <p:nvPr/>
            </p:nvSpPr>
            <p:spPr bwMode="auto">
              <a:xfrm>
                <a:off x="3693" y="4125"/>
                <a:ext cx="5" cy="1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46" name="Line 580"/>
              <p:cNvSpPr>
                <a:spLocks noChangeShapeType="1"/>
              </p:cNvSpPr>
              <p:nvPr/>
            </p:nvSpPr>
            <p:spPr bwMode="auto">
              <a:xfrm>
                <a:off x="4202" y="4125"/>
                <a:ext cx="0" cy="1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47" name="Rectangle 581"/>
              <p:cNvSpPr>
                <a:spLocks noChangeArrowheads="1"/>
              </p:cNvSpPr>
              <p:nvPr/>
            </p:nvSpPr>
            <p:spPr bwMode="auto">
              <a:xfrm>
                <a:off x="4202" y="4125"/>
                <a:ext cx="5" cy="1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48" name="Line 582"/>
              <p:cNvSpPr>
                <a:spLocks noChangeShapeType="1"/>
              </p:cNvSpPr>
              <p:nvPr/>
            </p:nvSpPr>
            <p:spPr bwMode="auto">
              <a:xfrm>
                <a:off x="4698" y="3244"/>
                <a:ext cx="0" cy="1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49" name="Rectangle 583"/>
              <p:cNvSpPr>
                <a:spLocks noChangeArrowheads="1"/>
              </p:cNvSpPr>
              <p:nvPr/>
            </p:nvSpPr>
            <p:spPr bwMode="auto">
              <a:xfrm>
                <a:off x="4698" y="3244"/>
                <a:ext cx="4" cy="10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50" name="Line 584"/>
              <p:cNvSpPr>
                <a:spLocks noChangeShapeType="1"/>
              </p:cNvSpPr>
              <p:nvPr/>
            </p:nvSpPr>
            <p:spPr bwMode="auto">
              <a:xfrm>
                <a:off x="5121" y="3248"/>
                <a:ext cx="0" cy="1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51" name="Rectangle 585"/>
              <p:cNvSpPr>
                <a:spLocks noChangeArrowheads="1"/>
              </p:cNvSpPr>
              <p:nvPr/>
            </p:nvSpPr>
            <p:spPr bwMode="auto">
              <a:xfrm>
                <a:off x="5121" y="3248"/>
                <a:ext cx="4" cy="10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52" name="Line 586"/>
              <p:cNvSpPr>
                <a:spLocks noChangeShapeType="1"/>
              </p:cNvSpPr>
              <p:nvPr/>
            </p:nvSpPr>
            <p:spPr bwMode="auto">
              <a:xfrm>
                <a:off x="5575" y="1177"/>
                <a:ext cx="1" cy="31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53" name="Rectangle 587"/>
              <p:cNvSpPr>
                <a:spLocks noChangeArrowheads="1"/>
              </p:cNvSpPr>
              <p:nvPr/>
            </p:nvSpPr>
            <p:spPr bwMode="auto">
              <a:xfrm>
                <a:off x="5575" y="1177"/>
                <a:ext cx="5" cy="3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54" name="Line 588"/>
              <p:cNvSpPr>
                <a:spLocks noChangeShapeType="1"/>
              </p:cNvSpPr>
              <p:nvPr/>
            </p:nvSpPr>
            <p:spPr bwMode="auto">
              <a:xfrm>
                <a:off x="5580" y="60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55" name="Rectangle 589"/>
              <p:cNvSpPr>
                <a:spLocks noChangeArrowheads="1"/>
              </p:cNvSpPr>
              <p:nvPr/>
            </p:nvSpPr>
            <p:spPr bwMode="auto">
              <a:xfrm>
                <a:off x="5580" y="601"/>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56" name="Line 590"/>
              <p:cNvSpPr>
                <a:spLocks noChangeShapeType="1"/>
              </p:cNvSpPr>
              <p:nvPr/>
            </p:nvSpPr>
            <p:spPr bwMode="auto">
              <a:xfrm>
                <a:off x="5580" y="86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57" name="Rectangle 591"/>
              <p:cNvSpPr>
                <a:spLocks noChangeArrowheads="1"/>
              </p:cNvSpPr>
              <p:nvPr/>
            </p:nvSpPr>
            <p:spPr bwMode="auto">
              <a:xfrm>
                <a:off x="5580" y="86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58" name="Line 592"/>
              <p:cNvSpPr>
                <a:spLocks noChangeShapeType="1"/>
              </p:cNvSpPr>
              <p:nvPr/>
            </p:nvSpPr>
            <p:spPr bwMode="auto">
              <a:xfrm>
                <a:off x="5580" y="111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59" name="Rectangle 593"/>
              <p:cNvSpPr>
                <a:spLocks noChangeArrowheads="1"/>
              </p:cNvSpPr>
              <p:nvPr/>
            </p:nvSpPr>
            <p:spPr bwMode="auto">
              <a:xfrm>
                <a:off x="5580" y="111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60" name="Line 594"/>
              <p:cNvSpPr>
                <a:spLocks noChangeShapeType="1"/>
              </p:cNvSpPr>
              <p:nvPr/>
            </p:nvSpPr>
            <p:spPr bwMode="auto">
              <a:xfrm>
                <a:off x="5580" y="117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61" name="Rectangle 595"/>
              <p:cNvSpPr>
                <a:spLocks noChangeArrowheads="1"/>
              </p:cNvSpPr>
              <p:nvPr/>
            </p:nvSpPr>
            <p:spPr bwMode="auto">
              <a:xfrm>
                <a:off x="5580" y="117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62" name="Line 596"/>
              <p:cNvSpPr>
                <a:spLocks noChangeShapeType="1"/>
              </p:cNvSpPr>
              <p:nvPr/>
            </p:nvSpPr>
            <p:spPr bwMode="auto">
              <a:xfrm>
                <a:off x="5580" y="129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63" name="Rectangle 597"/>
              <p:cNvSpPr>
                <a:spLocks noChangeArrowheads="1"/>
              </p:cNvSpPr>
              <p:nvPr/>
            </p:nvSpPr>
            <p:spPr bwMode="auto">
              <a:xfrm>
                <a:off x="5580" y="129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64" name="Line 598"/>
              <p:cNvSpPr>
                <a:spLocks noChangeShapeType="1"/>
              </p:cNvSpPr>
              <p:nvPr/>
            </p:nvSpPr>
            <p:spPr bwMode="auto">
              <a:xfrm>
                <a:off x="5580" y="136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65" name="Rectangle 599"/>
              <p:cNvSpPr>
                <a:spLocks noChangeArrowheads="1"/>
              </p:cNvSpPr>
              <p:nvPr/>
            </p:nvSpPr>
            <p:spPr bwMode="auto">
              <a:xfrm>
                <a:off x="5580" y="136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66" name="Line 600"/>
              <p:cNvSpPr>
                <a:spLocks noChangeShapeType="1"/>
              </p:cNvSpPr>
              <p:nvPr/>
            </p:nvSpPr>
            <p:spPr bwMode="auto">
              <a:xfrm>
                <a:off x="5580" y="15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67" name="Rectangle 601"/>
              <p:cNvSpPr>
                <a:spLocks noChangeArrowheads="1"/>
              </p:cNvSpPr>
              <p:nvPr/>
            </p:nvSpPr>
            <p:spPr bwMode="auto">
              <a:xfrm>
                <a:off x="5580" y="1555"/>
                <a:ext cx="4"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68" name="Line 602"/>
              <p:cNvSpPr>
                <a:spLocks noChangeShapeType="1"/>
              </p:cNvSpPr>
              <p:nvPr/>
            </p:nvSpPr>
            <p:spPr bwMode="auto">
              <a:xfrm>
                <a:off x="5580" y="17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69" name="Rectangle 603"/>
              <p:cNvSpPr>
                <a:spLocks noChangeArrowheads="1"/>
              </p:cNvSpPr>
              <p:nvPr/>
            </p:nvSpPr>
            <p:spPr bwMode="auto">
              <a:xfrm>
                <a:off x="5580" y="174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70" name="Line 604"/>
              <p:cNvSpPr>
                <a:spLocks noChangeShapeType="1"/>
              </p:cNvSpPr>
              <p:nvPr/>
            </p:nvSpPr>
            <p:spPr bwMode="auto">
              <a:xfrm>
                <a:off x="5580" y="181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71" name="Rectangle 605"/>
              <p:cNvSpPr>
                <a:spLocks noChangeArrowheads="1"/>
              </p:cNvSpPr>
              <p:nvPr/>
            </p:nvSpPr>
            <p:spPr bwMode="auto">
              <a:xfrm>
                <a:off x="5580" y="1814"/>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72" name="Line 606"/>
              <p:cNvSpPr>
                <a:spLocks noChangeShapeType="1"/>
              </p:cNvSpPr>
              <p:nvPr/>
            </p:nvSpPr>
            <p:spPr bwMode="auto">
              <a:xfrm>
                <a:off x="5580" y="200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9" name="Rectangle 608"/>
            <p:cNvSpPr>
              <a:spLocks noChangeArrowheads="1"/>
            </p:cNvSpPr>
            <p:nvPr/>
          </p:nvSpPr>
          <p:spPr bwMode="auto">
            <a:xfrm>
              <a:off x="5580" y="200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Line 609"/>
            <p:cNvSpPr>
              <a:spLocks noChangeShapeType="1"/>
            </p:cNvSpPr>
            <p:nvPr/>
          </p:nvSpPr>
          <p:spPr bwMode="auto">
            <a:xfrm>
              <a:off x="5580" y="21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Rectangle 610"/>
            <p:cNvSpPr>
              <a:spLocks noChangeArrowheads="1"/>
            </p:cNvSpPr>
            <p:nvPr/>
          </p:nvSpPr>
          <p:spPr bwMode="auto">
            <a:xfrm>
              <a:off x="5580" y="211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Line 611"/>
            <p:cNvSpPr>
              <a:spLocks noChangeShapeType="1"/>
            </p:cNvSpPr>
            <p:nvPr/>
          </p:nvSpPr>
          <p:spPr bwMode="auto">
            <a:xfrm>
              <a:off x="5580" y="22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Rectangle 612"/>
            <p:cNvSpPr>
              <a:spLocks noChangeArrowheads="1"/>
            </p:cNvSpPr>
            <p:nvPr/>
          </p:nvSpPr>
          <p:spPr bwMode="auto">
            <a:xfrm>
              <a:off x="5580" y="222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Line 613"/>
            <p:cNvSpPr>
              <a:spLocks noChangeShapeType="1"/>
            </p:cNvSpPr>
            <p:nvPr/>
          </p:nvSpPr>
          <p:spPr bwMode="auto">
            <a:xfrm>
              <a:off x="5580" y="235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Rectangle 614"/>
            <p:cNvSpPr>
              <a:spLocks noChangeArrowheads="1"/>
            </p:cNvSpPr>
            <p:nvPr/>
          </p:nvSpPr>
          <p:spPr bwMode="auto">
            <a:xfrm>
              <a:off x="5580" y="235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Line 615"/>
            <p:cNvSpPr>
              <a:spLocks noChangeShapeType="1"/>
            </p:cNvSpPr>
            <p:nvPr/>
          </p:nvSpPr>
          <p:spPr bwMode="auto">
            <a:xfrm>
              <a:off x="5580" y="261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Rectangle 616"/>
            <p:cNvSpPr>
              <a:spLocks noChangeArrowheads="1"/>
            </p:cNvSpPr>
            <p:nvPr/>
          </p:nvSpPr>
          <p:spPr bwMode="auto">
            <a:xfrm>
              <a:off x="5580" y="2611"/>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Line 617"/>
            <p:cNvSpPr>
              <a:spLocks noChangeShapeType="1"/>
            </p:cNvSpPr>
            <p:nvPr/>
          </p:nvSpPr>
          <p:spPr bwMode="auto">
            <a:xfrm>
              <a:off x="5580" y="27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Rectangle 618"/>
            <p:cNvSpPr>
              <a:spLocks noChangeArrowheads="1"/>
            </p:cNvSpPr>
            <p:nvPr/>
          </p:nvSpPr>
          <p:spPr bwMode="auto">
            <a:xfrm>
              <a:off x="5580" y="279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Line 619"/>
            <p:cNvSpPr>
              <a:spLocks noChangeShapeType="1"/>
            </p:cNvSpPr>
            <p:nvPr/>
          </p:nvSpPr>
          <p:spPr bwMode="auto">
            <a:xfrm>
              <a:off x="5580" y="299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Rectangle 620"/>
            <p:cNvSpPr>
              <a:spLocks noChangeArrowheads="1"/>
            </p:cNvSpPr>
            <p:nvPr/>
          </p:nvSpPr>
          <p:spPr bwMode="auto">
            <a:xfrm>
              <a:off x="5580" y="2993"/>
              <a:ext cx="4"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Line 621"/>
            <p:cNvSpPr>
              <a:spLocks noChangeShapeType="1"/>
            </p:cNvSpPr>
            <p:nvPr/>
          </p:nvSpPr>
          <p:spPr bwMode="auto">
            <a:xfrm>
              <a:off x="5580" y="31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Rectangle 622"/>
            <p:cNvSpPr>
              <a:spLocks noChangeArrowheads="1"/>
            </p:cNvSpPr>
            <p:nvPr/>
          </p:nvSpPr>
          <p:spPr bwMode="auto">
            <a:xfrm>
              <a:off x="5580" y="312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Line 623"/>
            <p:cNvSpPr>
              <a:spLocks noChangeShapeType="1"/>
            </p:cNvSpPr>
            <p:nvPr/>
          </p:nvSpPr>
          <p:spPr bwMode="auto">
            <a:xfrm>
              <a:off x="5580" y="324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Rectangle 624"/>
            <p:cNvSpPr>
              <a:spLocks noChangeArrowheads="1"/>
            </p:cNvSpPr>
            <p:nvPr/>
          </p:nvSpPr>
          <p:spPr bwMode="auto">
            <a:xfrm>
              <a:off x="5580" y="3244"/>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Line 625"/>
            <p:cNvSpPr>
              <a:spLocks noChangeShapeType="1"/>
            </p:cNvSpPr>
            <p:nvPr/>
          </p:nvSpPr>
          <p:spPr bwMode="auto">
            <a:xfrm>
              <a:off x="5580" y="33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Rectangle 626"/>
            <p:cNvSpPr>
              <a:spLocks noChangeArrowheads="1"/>
            </p:cNvSpPr>
            <p:nvPr/>
          </p:nvSpPr>
          <p:spPr bwMode="auto">
            <a:xfrm>
              <a:off x="5580" y="3321"/>
              <a:ext cx="4"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Line 627"/>
            <p:cNvSpPr>
              <a:spLocks noChangeShapeType="1"/>
            </p:cNvSpPr>
            <p:nvPr/>
          </p:nvSpPr>
          <p:spPr bwMode="auto">
            <a:xfrm>
              <a:off x="5580" y="345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Rectangle 628"/>
            <p:cNvSpPr>
              <a:spLocks noChangeArrowheads="1"/>
            </p:cNvSpPr>
            <p:nvPr/>
          </p:nvSpPr>
          <p:spPr bwMode="auto">
            <a:xfrm>
              <a:off x="5580" y="345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Line 629"/>
            <p:cNvSpPr>
              <a:spLocks noChangeShapeType="1"/>
            </p:cNvSpPr>
            <p:nvPr/>
          </p:nvSpPr>
          <p:spPr bwMode="auto">
            <a:xfrm>
              <a:off x="5580" y="35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Rectangle 630"/>
            <p:cNvSpPr>
              <a:spLocks noChangeArrowheads="1"/>
            </p:cNvSpPr>
            <p:nvPr/>
          </p:nvSpPr>
          <p:spPr bwMode="auto">
            <a:xfrm>
              <a:off x="5580" y="358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Line 631"/>
            <p:cNvSpPr>
              <a:spLocks noChangeShapeType="1"/>
            </p:cNvSpPr>
            <p:nvPr/>
          </p:nvSpPr>
          <p:spPr bwMode="auto">
            <a:xfrm>
              <a:off x="5580" y="37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2"/>
            <p:cNvSpPr>
              <a:spLocks noChangeArrowheads="1"/>
            </p:cNvSpPr>
            <p:nvPr/>
          </p:nvSpPr>
          <p:spPr bwMode="auto">
            <a:xfrm>
              <a:off x="5580" y="3775"/>
              <a:ext cx="4"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Line 633"/>
            <p:cNvSpPr>
              <a:spLocks noChangeShapeType="1"/>
            </p:cNvSpPr>
            <p:nvPr/>
          </p:nvSpPr>
          <p:spPr bwMode="auto">
            <a:xfrm>
              <a:off x="5580" y="38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5" name="Rectangle 634"/>
            <p:cNvSpPr>
              <a:spLocks noChangeArrowheads="1"/>
            </p:cNvSpPr>
            <p:nvPr/>
          </p:nvSpPr>
          <p:spPr bwMode="auto">
            <a:xfrm>
              <a:off x="5580" y="3851"/>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Line 635"/>
            <p:cNvSpPr>
              <a:spLocks noChangeShapeType="1"/>
            </p:cNvSpPr>
            <p:nvPr/>
          </p:nvSpPr>
          <p:spPr bwMode="auto">
            <a:xfrm>
              <a:off x="5580" y="40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7" name="Rectangle 636"/>
            <p:cNvSpPr>
              <a:spLocks noChangeArrowheads="1"/>
            </p:cNvSpPr>
            <p:nvPr/>
          </p:nvSpPr>
          <p:spPr bwMode="auto">
            <a:xfrm>
              <a:off x="5580" y="404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Line 637"/>
            <p:cNvSpPr>
              <a:spLocks noChangeShapeType="1"/>
            </p:cNvSpPr>
            <p:nvPr/>
          </p:nvSpPr>
          <p:spPr bwMode="auto">
            <a:xfrm>
              <a:off x="5580" y="41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Rectangle 638"/>
            <p:cNvSpPr>
              <a:spLocks noChangeArrowheads="1"/>
            </p:cNvSpPr>
            <p:nvPr/>
          </p:nvSpPr>
          <p:spPr bwMode="auto">
            <a:xfrm>
              <a:off x="5580" y="4122"/>
              <a:ext cx="4"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Line 639"/>
            <p:cNvSpPr>
              <a:spLocks noChangeShapeType="1"/>
            </p:cNvSpPr>
            <p:nvPr/>
          </p:nvSpPr>
          <p:spPr bwMode="auto">
            <a:xfrm>
              <a:off x="5580" y="431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1" name="Rectangle 640"/>
            <p:cNvSpPr>
              <a:spLocks noChangeArrowheads="1"/>
            </p:cNvSpPr>
            <p:nvPr/>
          </p:nvSpPr>
          <p:spPr bwMode="auto">
            <a:xfrm>
              <a:off x="5580" y="431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2689" name="Picture 641"/>
            <p:cNvPicPr>
              <a:picLocks noChangeAspect="1" noChangeArrowheads="1"/>
            </p:cNvPicPr>
            <p:nvPr/>
          </p:nvPicPr>
          <p:blipFill>
            <a:blip r:embed="rId2">
              <a:extLst>
                <a:ext uri="{28A0092B-C50C-407E-A947-70E740481C1C}">
                  <a14:useLocalDpi xmlns:a14="http://schemas.microsoft.com/office/drawing/2010/main" val="0"/>
                </a:ext>
              </a:extLst>
            </a:blip>
            <a:srcRect t="10527"/>
            <a:stretch>
              <a:fillRect/>
            </a:stretch>
          </p:blipFill>
          <p:spPr bwMode="auto">
            <a:xfrm>
              <a:off x="128" y="1112"/>
              <a:ext cx="7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0" name="Picture 642"/>
            <p:cNvPicPr>
              <a:picLocks noChangeAspect="1" noChangeArrowheads="1"/>
            </p:cNvPicPr>
            <p:nvPr/>
          </p:nvPicPr>
          <p:blipFill>
            <a:blip r:embed="rId2">
              <a:extLst>
                <a:ext uri="{28A0092B-C50C-407E-A947-70E740481C1C}">
                  <a14:useLocalDpi xmlns:a14="http://schemas.microsoft.com/office/drawing/2010/main" val="0"/>
                </a:ext>
              </a:extLst>
            </a:blip>
            <a:srcRect t="10527"/>
            <a:stretch>
              <a:fillRect/>
            </a:stretch>
          </p:blipFill>
          <p:spPr bwMode="auto">
            <a:xfrm>
              <a:off x="2675" y="1112"/>
              <a:ext cx="7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1" name="Picture 643"/>
            <p:cNvPicPr>
              <a:picLocks noChangeAspect="1" noChangeArrowheads="1"/>
            </p:cNvPicPr>
            <p:nvPr/>
          </p:nvPicPr>
          <p:blipFill>
            <a:blip r:embed="rId2">
              <a:extLst>
                <a:ext uri="{28A0092B-C50C-407E-A947-70E740481C1C}">
                  <a14:useLocalDpi xmlns:a14="http://schemas.microsoft.com/office/drawing/2010/main" val="0"/>
                </a:ext>
              </a:extLst>
            </a:blip>
            <a:srcRect t="10527"/>
            <a:stretch>
              <a:fillRect/>
            </a:stretch>
          </p:blipFill>
          <p:spPr bwMode="auto">
            <a:xfrm>
              <a:off x="3216" y="1112"/>
              <a:ext cx="7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2" name="Picture 644"/>
            <p:cNvPicPr>
              <a:picLocks noChangeAspect="1" noChangeArrowheads="1"/>
            </p:cNvPicPr>
            <p:nvPr/>
          </p:nvPicPr>
          <p:blipFill>
            <a:blip r:embed="rId2">
              <a:extLst>
                <a:ext uri="{28A0092B-C50C-407E-A947-70E740481C1C}">
                  <a14:useLocalDpi xmlns:a14="http://schemas.microsoft.com/office/drawing/2010/main" val="0"/>
                </a:ext>
              </a:extLst>
            </a:blip>
            <a:srcRect t="10527"/>
            <a:stretch>
              <a:fillRect/>
            </a:stretch>
          </p:blipFill>
          <p:spPr bwMode="auto">
            <a:xfrm>
              <a:off x="3616" y="1112"/>
              <a:ext cx="7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 name="Picture 645"/>
            <p:cNvPicPr>
              <a:picLocks noChangeAspect="1" noChangeArrowheads="1"/>
            </p:cNvPicPr>
            <p:nvPr/>
          </p:nvPicPr>
          <p:blipFill>
            <a:blip r:embed="rId2">
              <a:extLst>
                <a:ext uri="{28A0092B-C50C-407E-A947-70E740481C1C}">
                  <a14:useLocalDpi xmlns:a14="http://schemas.microsoft.com/office/drawing/2010/main" val="0"/>
                </a:ext>
              </a:extLst>
            </a:blip>
            <a:srcRect t="10527"/>
            <a:stretch>
              <a:fillRect/>
            </a:stretch>
          </p:blipFill>
          <p:spPr bwMode="auto">
            <a:xfrm>
              <a:off x="4125" y="1112"/>
              <a:ext cx="7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4" name="Picture 646"/>
            <p:cNvPicPr>
              <a:picLocks noChangeAspect="1" noChangeArrowheads="1"/>
            </p:cNvPicPr>
            <p:nvPr/>
          </p:nvPicPr>
          <p:blipFill>
            <a:blip r:embed="rId2">
              <a:extLst>
                <a:ext uri="{28A0092B-C50C-407E-A947-70E740481C1C}">
                  <a14:useLocalDpi xmlns:a14="http://schemas.microsoft.com/office/drawing/2010/main" val="0"/>
                </a:ext>
              </a:extLst>
            </a:blip>
            <a:srcRect t="10527"/>
            <a:stretch>
              <a:fillRect/>
            </a:stretch>
          </p:blipFill>
          <p:spPr bwMode="auto">
            <a:xfrm>
              <a:off x="4621" y="1112"/>
              <a:ext cx="7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5" name="Picture 647"/>
            <p:cNvPicPr>
              <a:picLocks noChangeAspect="1" noChangeArrowheads="1"/>
            </p:cNvPicPr>
            <p:nvPr/>
          </p:nvPicPr>
          <p:blipFill>
            <a:blip r:embed="rId2">
              <a:extLst>
                <a:ext uri="{28A0092B-C50C-407E-A947-70E740481C1C}">
                  <a14:useLocalDpi xmlns:a14="http://schemas.microsoft.com/office/drawing/2010/main" val="0"/>
                </a:ext>
              </a:extLst>
            </a:blip>
            <a:srcRect t="10527"/>
            <a:stretch>
              <a:fillRect/>
            </a:stretch>
          </p:blipFill>
          <p:spPr bwMode="auto">
            <a:xfrm>
              <a:off x="5043" y="1112"/>
              <a:ext cx="7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736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1717491444"/>
              </p:ext>
            </p:extLst>
          </p:nvPr>
        </p:nvGraphicFramePr>
        <p:xfrm>
          <a:off x="179512" y="908720"/>
          <a:ext cx="8784976" cy="5760639"/>
        </p:xfrm>
        <a:graphic>
          <a:graphicData uri="http://schemas.openxmlformats.org/presentationml/2006/ole">
            <mc:AlternateContent xmlns:mc="http://schemas.openxmlformats.org/markup-compatibility/2006">
              <mc:Choice xmlns:v="urn:schemas-microsoft-com:vml" Requires="v">
                <p:oleObj spid="_x0000_s1066" name="Лист" r:id="rId3" imgW="11687302" imgH="7753320" progId="Excel.Sheet.12">
                  <p:embed/>
                </p:oleObj>
              </mc:Choice>
              <mc:Fallback>
                <p:oleObj name="Лист" r:id="rId3" imgW="11687302" imgH="7753320" progId="Excel.Sheet.12">
                  <p:embed/>
                  <p:pic>
                    <p:nvPicPr>
                      <p:cNvPr id="0" name=""/>
                      <p:cNvPicPr/>
                      <p:nvPr/>
                    </p:nvPicPr>
                    <p:blipFill>
                      <a:blip r:embed="rId4"/>
                      <a:stretch>
                        <a:fillRect/>
                      </a:stretch>
                    </p:blipFill>
                    <p:spPr>
                      <a:xfrm>
                        <a:off x="179512" y="908720"/>
                        <a:ext cx="8784976" cy="5760639"/>
                      </a:xfrm>
                      <a:prstGeom prst="rect">
                        <a:avLst/>
                      </a:prstGeom>
                    </p:spPr>
                  </p:pic>
                </p:oleObj>
              </mc:Fallback>
            </mc:AlternateContent>
          </a:graphicData>
        </a:graphic>
      </p:graphicFrame>
    </p:spTree>
    <p:extLst>
      <p:ext uri="{BB962C8B-B14F-4D97-AF65-F5344CB8AC3E}">
        <p14:creationId xmlns:p14="http://schemas.microsoft.com/office/powerpoint/2010/main" val="151106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pic>
        <p:nvPicPr>
          <p:cNvPr id="3" name="Рисунок 2"/>
          <p:cNvPicPr>
            <a:picLocks noChangeAspect="1"/>
          </p:cNvPicPr>
          <p:nvPr/>
        </p:nvPicPr>
        <p:blipFill>
          <a:blip r:embed="rId2"/>
          <a:stretch>
            <a:fillRect/>
          </a:stretch>
        </p:blipFill>
        <p:spPr>
          <a:xfrm>
            <a:off x="0" y="765653"/>
            <a:ext cx="9144000" cy="5975715"/>
          </a:xfrm>
          <a:prstGeom prst="rect">
            <a:avLst/>
          </a:prstGeom>
        </p:spPr>
      </p:pic>
    </p:spTree>
    <p:extLst>
      <p:ext uri="{BB962C8B-B14F-4D97-AF65-F5344CB8AC3E}">
        <p14:creationId xmlns:p14="http://schemas.microsoft.com/office/powerpoint/2010/main" val="325158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pic>
        <p:nvPicPr>
          <p:cNvPr id="4" name="Рисунок 3"/>
          <p:cNvPicPr>
            <a:picLocks noChangeAspect="1"/>
          </p:cNvPicPr>
          <p:nvPr/>
        </p:nvPicPr>
        <p:blipFill>
          <a:blip r:embed="rId2"/>
          <a:stretch>
            <a:fillRect/>
          </a:stretch>
        </p:blipFill>
        <p:spPr>
          <a:xfrm>
            <a:off x="0" y="836712"/>
            <a:ext cx="9144000" cy="5952201"/>
          </a:xfrm>
          <a:prstGeom prst="rect">
            <a:avLst/>
          </a:prstGeom>
        </p:spPr>
      </p:pic>
    </p:spTree>
    <p:extLst>
      <p:ext uri="{BB962C8B-B14F-4D97-AF65-F5344CB8AC3E}">
        <p14:creationId xmlns:p14="http://schemas.microsoft.com/office/powerpoint/2010/main" val="237014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pic>
        <p:nvPicPr>
          <p:cNvPr id="3" name="Рисунок 2"/>
          <p:cNvPicPr>
            <a:picLocks noChangeAspect="1"/>
          </p:cNvPicPr>
          <p:nvPr/>
        </p:nvPicPr>
        <p:blipFill>
          <a:blip r:embed="rId2"/>
          <a:stretch>
            <a:fillRect/>
          </a:stretch>
        </p:blipFill>
        <p:spPr>
          <a:xfrm>
            <a:off x="0" y="1124744"/>
            <a:ext cx="9144000" cy="4176463"/>
          </a:xfrm>
          <a:prstGeom prst="rect">
            <a:avLst/>
          </a:prstGeom>
        </p:spPr>
      </p:pic>
    </p:spTree>
    <p:extLst>
      <p:ext uri="{BB962C8B-B14F-4D97-AF65-F5344CB8AC3E}">
        <p14:creationId xmlns:p14="http://schemas.microsoft.com/office/powerpoint/2010/main" val="271746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pic>
        <p:nvPicPr>
          <p:cNvPr id="5" name="Рисунок 4"/>
          <p:cNvPicPr>
            <a:picLocks noChangeAspect="1"/>
          </p:cNvPicPr>
          <p:nvPr/>
        </p:nvPicPr>
        <p:blipFill>
          <a:blip r:embed="rId2"/>
          <a:stretch>
            <a:fillRect/>
          </a:stretch>
        </p:blipFill>
        <p:spPr>
          <a:xfrm>
            <a:off x="0" y="836712"/>
            <a:ext cx="9144000" cy="5945036"/>
          </a:xfrm>
          <a:prstGeom prst="rect">
            <a:avLst/>
          </a:prstGeom>
        </p:spPr>
      </p:pic>
    </p:spTree>
    <p:extLst>
      <p:ext uri="{BB962C8B-B14F-4D97-AF65-F5344CB8AC3E}">
        <p14:creationId xmlns:p14="http://schemas.microsoft.com/office/powerpoint/2010/main" val="212685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pic>
        <p:nvPicPr>
          <p:cNvPr id="4" name="Рисунок 3"/>
          <p:cNvPicPr>
            <a:picLocks noChangeAspect="1"/>
          </p:cNvPicPr>
          <p:nvPr/>
        </p:nvPicPr>
        <p:blipFill>
          <a:blip r:embed="rId2"/>
          <a:stretch>
            <a:fillRect/>
          </a:stretch>
        </p:blipFill>
        <p:spPr>
          <a:xfrm>
            <a:off x="6225" y="836712"/>
            <a:ext cx="9144000" cy="6071685"/>
          </a:xfrm>
          <a:prstGeom prst="rect">
            <a:avLst/>
          </a:prstGeom>
        </p:spPr>
      </p:pic>
    </p:spTree>
    <p:extLst>
      <p:ext uri="{BB962C8B-B14F-4D97-AF65-F5344CB8AC3E}">
        <p14:creationId xmlns:p14="http://schemas.microsoft.com/office/powerpoint/2010/main" val="79357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pic>
        <p:nvPicPr>
          <p:cNvPr id="3" name="Рисунок 2"/>
          <p:cNvPicPr>
            <a:picLocks noChangeAspect="1"/>
          </p:cNvPicPr>
          <p:nvPr/>
        </p:nvPicPr>
        <p:blipFill>
          <a:blip r:embed="rId2"/>
          <a:stretch>
            <a:fillRect/>
          </a:stretch>
        </p:blipFill>
        <p:spPr>
          <a:xfrm>
            <a:off x="43029" y="836712"/>
            <a:ext cx="9144000" cy="5839125"/>
          </a:xfrm>
          <a:prstGeom prst="rect">
            <a:avLst/>
          </a:prstGeom>
        </p:spPr>
      </p:pic>
    </p:spTree>
    <p:extLst>
      <p:ext uri="{BB962C8B-B14F-4D97-AF65-F5344CB8AC3E}">
        <p14:creationId xmlns:p14="http://schemas.microsoft.com/office/powerpoint/2010/main" val="388534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pic>
        <p:nvPicPr>
          <p:cNvPr id="3" name="Рисунок 2"/>
          <p:cNvPicPr>
            <a:picLocks noChangeAspect="1"/>
          </p:cNvPicPr>
          <p:nvPr/>
        </p:nvPicPr>
        <p:blipFill>
          <a:blip r:embed="rId2"/>
          <a:stretch>
            <a:fillRect/>
          </a:stretch>
        </p:blipFill>
        <p:spPr>
          <a:xfrm>
            <a:off x="24920" y="1052736"/>
            <a:ext cx="9144000" cy="3600400"/>
          </a:xfrm>
          <a:prstGeom prst="rect">
            <a:avLst/>
          </a:prstGeom>
        </p:spPr>
      </p:pic>
    </p:spTree>
    <p:extLst>
      <p:ext uri="{BB962C8B-B14F-4D97-AF65-F5344CB8AC3E}">
        <p14:creationId xmlns:p14="http://schemas.microsoft.com/office/powerpoint/2010/main" val="161120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07" y="-112434"/>
            <a:ext cx="8856984" cy="589106"/>
          </a:xfrm>
        </p:spPr>
        <p:txBody>
          <a:bodyPr>
            <a:normAutofit/>
          </a:bodyPr>
          <a:lstStyle/>
          <a:p>
            <a:r>
              <a:rPr lang="ru-RU" sz="1100" b="1" kern="0" spc="-20" dirty="0">
                <a:effectLst/>
                <a:latin typeface="Times New Roman"/>
                <a:cs typeface="Times New Roman"/>
              </a:rPr>
              <a:t>Расходы бюджета</a:t>
            </a:r>
            <a:r>
              <a:rPr lang="ru-RU" sz="1100" b="1" kern="0" spc="5" dirty="0">
                <a:effectLst/>
                <a:latin typeface="Times New Roman"/>
                <a:cs typeface="Times New Roman"/>
              </a:rPr>
              <a:t> </a:t>
            </a:r>
            <a:r>
              <a:rPr lang="ru-RU" sz="1100" b="1" kern="0" dirty="0">
                <a:effectLst/>
                <a:latin typeface="Times New Roman"/>
                <a:cs typeface="Times New Roman"/>
              </a:rPr>
              <a:t>с</a:t>
            </a:r>
            <a:r>
              <a:rPr lang="ru-RU" sz="1100" b="1" kern="0" spc="-5" dirty="0">
                <a:effectLst/>
                <a:latin typeface="Times New Roman"/>
                <a:cs typeface="Times New Roman"/>
              </a:rPr>
              <a:t> </a:t>
            </a:r>
            <a:r>
              <a:rPr lang="ru-RU" sz="1100" b="1" kern="0" spc="-15" dirty="0">
                <a:effectLst/>
                <a:latin typeface="Times New Roman"/>
                <a:cs typeface="Times New Roman"/>
              </a:rPr>
              <a:t>учетом</a:t>
            </a:r>
            <a:r>
              <a:rPr lang="ru-RU" sz="1100" b="1" kern="0" spc="-20" dirty="0">
                <a:effectLst/>
                <a:latin typeface="Times New Roman"/>
                <a:cs typeface="Times New Roman"/>
              </a:rPr>
              <a:t> </a:t>
            </a:r>
            <a:r>
              <a:rPr lang="ru-RU" sz="1100" b="1" kern="0" spc="-5" dirty="0">
                <a:effectLst/>
                <a:latin typeface="Times New Roman"/>
                <a:cs typeface="Times New Roman"/>
              </a:rPr>
              <a:t>интересов</a:t>
            </a:r>
            <a:r>
              <a:rPr lang="ru-RU" sz="1100" b="1" kern="0" spc="5" dirty="0">
                <a:effectLst/>
                <a:latin typeface="Times New Roman"/>
                <a:cs typeface="Times New Roman"/>
              </a:rPr>
              <a:t> </a:t>
            </a:r>
            <a:r>
              <a:rPr lang="ru-RU" sz="1100" b="1" kern="0" spc="-5" dirty="0">
                <a:effectLst/>
                <a:latin typeface="Times New Roman"/>
                <a:cs typeface="Times New Roman"/>
              </a:rPr>
              <a:t>целевых</a:t>
            </a:r>
            <a:r>
              <a:rPr lang="ru-RU" sz="1100" b="1" kern="0" spc="-10" dirty="0">
                <a:effectLst/>
                <a:latin typeface="Times New Roman"/>
                <a:cs typeface="Times New Roman"/>
              </a:rPr>
              <a:t> групп </a:t>
            </a:r>
            <a:r>
              <a:rPr lang="ru-RU" sz="1100" b="1" kern="0" spc="-434" dirty="0">
                <a:effectLst/>
                <a:latin typeface="Times New Roman"/>
                <a:cs typeface="Times New Roman"/>
              </a:rPr>
              <a:t> </a:t>
            </a:r>
            <a:r>
              <a:rPr lang="ru-RU" sz="1100" b="1" kern="0" spc="-15" dirty="0">
                <a:effectLst/>
                <a:latin typeface="Times New Roman"/>
                <a:cs typeface="Times New Roman"/>
              </a:rPr>
              <a:t>пользователей,</a:t>
            </a:r>
            <a:r>
              <a:rPr lang="ru-RU" sz="1100" b="1" kern="0" spc="15" dirty="0">
                <a:effectLst/>
                <a:latin typeface="Times New Roman"/>
                <a:cs typeface="Times New Roman"/>
              </a:rPr>
              <a:t> </a:t>
            </a:r>
            <a:r>
              <a:rPr lang="ru-RU" sz="1100" b="1" kern="0" spc="-5" dirty="0">
                <a:effectLst/>
                <a:latin typeface="Times New Roman"/>
                <a:cs typeface="Times New Roman"/>
              </a:rPr>
              <a:t>на</a:t>
            </a:r>
            <a:r>
              <a:rPr lang="ru-RU" sz="1100" b="1" kern="0" dirty="0">
                <a:effectLst/>
                <a:latin typeface="Times New Roman"/>
                <a:cs typeface="Times New Roman"/>
              </a:rPr>
              <a:t> </a:t>
            </a:r>
            <a:r>
              <a:rPr lang="ru-RU" sz="1100" b="1" kern="0" spc="-15" dirty="0">
                <a:effectLst/>
                <a:latin typeface="Times New Roman"/>
                <a:cs typeface="Times New Roman"/>
              </a:rPr>
              <a:t>которые</a:t>
            </a:r>
            <a:r>
              <a:rPr lang="ru-RU" sz="1100" b="1" kern="0" spc="10" dirty="0">
                <a:effectLst/>
                <a:latin typeface="Times New Roman"/>
                <a:cs typeface="Times New Roman"/>
              </a:rPr>
              <a:t> </a:t>
            </a:r>
            <a:r>
              <a:rPr lang="ru-RU" sz="1100" b="1" kern="0" spc="-10" dirty="0">
                <a:effectLst/>
                <a:latin typeface="Times New Roman"/>
                <a:cs typeface="Times New Roman"/>
              </a:rPr>
              <a:t>направлены </a:t>
            </a:r>
            <a:r>
              <a:rPr lang="ru-RU" sz="1100" b="1" kern="0" spc="-5" dirty="0">
                <a:effectLst/>
                <a:latin typeface="Times New Roman"/>
                <a:cs typeface="Times New Roman"/>
              </a:rPr>
              <a:t> </a:t>
            </a:r>
            <a:r>
              <a:rPr lang="ru-RU" sz="1100" b="1" kern="0" spc="-10" dirty="0">
                <a:effectLst/>
                <a:latin typeface="Times New Roman"/>
                <a:cs typeface="Times New Roman"/>
              </a:rPr>
              <a:t>мероприятия</a:t>
            </a:r>
            <a:r>
              <a:rPr lang="ru-RU" sz="1100" b="1" kern="0" spc="25" dirty="0">
                <a:effectLst/>
                <a:latin typeface="Times New Roman"/>
                <a:cs typeface="Times New Roman"/>
              </a:rPr>
              <a:t> </a:t>
            </a:r>
            <a:r>
              <a:rPr lang="ru-RU" sz="1200" b="1" kern="0" spc="-5" dirty="0">
                <a:effectLst/>
                <a:latin typeface="Times New Roman"/>
                <a:cs typeface="Times New Roman"/>
              </a:rPr>
              <a:t>муниципальных</a:t>
            </a:r>
            <a:r>
              <a:rPr lang="ru-RU" sz="1200" b="1" kern="0" spc="15" dirty="0">
                <a:effectLst/>
                <a:latin typeface="Times New Roman"/>
                <a:cs typeface="Times New Roman"/>
              </a:rPr>
              <a:t> </a:t>
            </a:r>
            <a:r>
              <a:rPr lang="ru-RU" sz="1200" b="1" kern="0" spc="-5" dirty="0">
                <a:effectLst/>
                <a:latin typeface="Times New Roman"/>
                <a:cs typeface="Times New Roman"/>
              </a:rPr>
              <a:t>программ на </a:t>
            </a:r>
            <a:r>
              <a:rPr lang="ru-RU" sz="1200" b="1" kern="0" dirty="0" smtClean="0">
                <a:effectLst/>
                <a:latin typeface="Times New Roman"/>
                <a:cs typeface="Times New Roman"/>
              </a:rPr>
              <a:t>2022 год</a:t>
            </a:r>
            <a:endParaRPr lang="ru-RU" sz="1200" dirty="0"/>
          </a:p>
        </p:txBody>
      </p:sp>
      <p:pic>
        <p:nvPicPr>
          <p:cNvPr id="4" name="Рисунок 3"/>
          <p:cNvPicPr>
            <a:picLocks noChangeAspect="1"/>
          </p:cNvPicPr>
          <p:nvPr/>
        </p:nvPicPr>
        <p:blipFill>
          <a:blip r:embed="rId2"/>
          <a:stretch>
            <a:fillRect/>
          </a:stretch>
        </p:blipFill>
        <p:spPr>
          <a:xfrm>
            <a:off x="0" y="361238"/>
            <a:ext cx="9163939" cy="6496762"/>
          </a:xfrm>
          <a:prstGeom prst="rect">
            <a:avLst/>
          </a:prstGeom>
        </p:spPr>
      </p:pic>
    </p:spTree>
    <p:extLst>
      <p:ext uri="{BB962C8B-B14F-4D97-AF65-F5344CB8AC3E}">
        <p14:creationId xmlns:p14="http://schemas.microsoft.com/office/powerpoint/2010/main" val="322366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780928"/>
            <a:ext cx="7128792" cy="4032448"/>
          </a:xfrm>
          <a:prstGeom prst="rect">
            <a:avLst/>
          </a:prstGeom>
          <a:ln>
            <a:noFill/>
          </a:ln>
          <a:effectLst>
            <a:softEdge rad="112500"/>
          </a:effectLst>
        </p:spPr>
      </p:pic>
      <p:sp>
        <p:nvSpPr>
          <p:cNvPr id="2" name="Заголовок 1"/>
          <p:cNvSpPr>
            <a:spLocks noGrp="1"/>
          </p:cNvSpPr>
          <p:nvPr>
            <p:ph type="title"/>
          </p:nvPr>
        </p:nvSpPr>
        <p:spPr>
          <a:xfrm>
            <a:off x="179512" y="3814"/>
            <a:ext cx="8964488" cy="1224136"/>
          </a:xfrm>
        </p:spPr>
        <p:txBody>
          <a:bodyPr>
            <a:normAutofit/>
          </a:bodyPr>
          <a:lstStyle/>
          <a:p>
            <a:r>
              <a:rPr lang="ru-RU" sz="2400" b="1" dirty="0" smtClean="0"/>
              <a:t>        Информация об общественно значимых проектах,   реализуемых на территории городского округа Зарайск </a:t>
            </a:r>
            <a:br>
              <a:rPr lang="ru-RU" sz="2400" b="1" dirty="0" smtClean="0"/>
            </a:br>
            <a:r>
              <a:rPr lang="ru-RU" sz="2400" b="1" dirty="0" smtClean="0"/>
              <a:t>                         в 2022-2024 годах              </a:t>
            </a:r>
            <a:r>
              <a:rPr lang="ru-RU" sz="1100" dirty="0" smtClean="0">
                <a:solidFill>
                  <a:schemeClr val="tx1"/>
                </a:solidFill>
                <a:effectLst/>
              </a:rPr>
              <a:t>(тыс.руб.)</a:t>
            </a:r>
            <a:endParaRPr lang="ru-RU" sz="2400" dirty="0">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47556943"/>
              </p:ext>
            </p:extLst>
          </p:nvPr>
        </p:nvGraphicFramePr>
        <p:xfrm>
          <a:off x="539552" y="1203369"/>
          <a:ext cx="8208912" cy="2195099"/>
        </p:xfrm>
        <a:graphic>
          <a:graphicData uri="http://schemas.openxmlformats.org/drawingml/2006/table">
            <a:tbl>
              <a:tblPr firstRow="1" bandRow="1">
                <a:tableStyleId>{00A15C55-8517-42AA-B614-E9B94910E393}</a:tableStyleId>
              </a:tblPr>
              <a:tblGrid>
                <a:gridCol w="2836142"/>
                <a:gridCol w="1052290"/>
                <a:gridCol w="1085530"/>
                <a:gridCol w="1068910"/>
                <a:gridCol w="1068910"/>
                <a:gridCol w="1097130"/>
              </a:tblGrid>
              <a:tr h="1250219">
                <a:tc>
                  <a:txBody>
                    <a:bodyPr/>
                    <a:lstStyle/>
                    <a:p>
                      <a:pPr algn="ctr"/>
                      <a:r>
                        <a:rPr lang="ru-RU" sz="1200" dirty="0" smtClean="0">
                          <a:solidFill>
                            <a:schemeClr val="tx1"/>
                          </a:solidFill>
                        </a:rPr>
                        <a:t>Наименование проекта и место реализации</a:t>
                      </a:r>
                      <a:endParaRPr lang="ru-RU" sz="1200" dirty="0">
                        <a:solidFill>
                          <a:schemeClr val="tx1"/>
                        </a:solidFill>
                      </a:endParaRPr>
                    </a:p>
                  </a:txBody>
                  <a:tcPr anchor="ctr"/>
                </a:tc>
                <a:tc>
                  <a:txBody>
                    <a:bodyPr/>
                    <a:lstStyle/>
                    <a:p>
                      <a:pPr algn="ctr"/>
                      <a:r>
                        <a:rPr lang="ru-RU" sz="1200" dirty="0" smtClean="0">
                          <a:solidFill>
                            <a:schemeClr val="tx1"/>
                          </a:solidFill>
                        </a:rPr>
                        <a:t>Срок ввода</a:t>
                      </a:r>
                      <a:endParaRPr lang="ru-RU" sz="1200" dirty="0">
                        <a:solidFill>
                          <a:schemeClr val="tx1"/>
                        </a:solidFill>
                      </a:endParaRPr>
                    </a:p>
                  </a:txBody>
                  <a:tcPr anchor="ctr"/>
                </a:tc>
                <a:tc>
                  <a:txBody>
                    <a:bodyPr/>
                    <a:lstStyle/>
                    <a:p>
                      <a:pPr algn="ctr"/>
                      <a:r>
                        <a:rPr lang="ru-RU" sz="1200" dirty="0" smtClean="0">
                          <a:solidFill>
                            <a:schemeClr val="tx1"/>
                          </a:solidFill>
                        </a:rPr>
                        <a:t>План на 2022</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nchor="ctr"/>
                </a:tc>
                <a:tc>
                  <a:txBody>
                    <a:bodyPr/>
                    <a:lstStyle/>
                    <a:p>
                      <a:pPr algn="ctr"/>
                      <a:r>
                        <a:rPr lang="ru-RU" sz="1200" dirty="0" smtClean="0">
                          <a:solidFill>
                            <a:schemeClr val="tx1"/>
                          </a:solidFill>
                        </a:rPr>
                        <a:t>План на 2023 год</a:t>
                      </a:r>
                      <a:endParaRPr lang="ru-RU" sz="1200" dirty="0">
                        <a:solidFill>
                          <a:schemeClr val="tx1"/>
                        </a:solidFill>
                      </a:endParaRPr>
                    </a:p>
                  </a:txBody>
                  <a:tcPr anchor="ctr"/>
                </a:tc>
                <a:tc>
                  <a:txBody>
                    <a:bodyPr/>
                    <a:lstStyle/>
                    <a:p>
                      <a:pPr algn="ctr"/>
                      <a:r>
                        <a:rPr lang="ru-RU" sz="1200" dirty="0" smtClean="0">
                          <a:solidFill>
                            <a:schemeClr val="tx1"/>
                          </a:solidFill>
                        </a:rPr>
                        <a:t>План</a:t>
                      </a:r>
                      <a:r>
                        <a:rPr lang="ru-RU" sz="1200" baseline="0" dirty="0" smtClean="0">
                          <a:solidFill>
                            <a:schemeClr val="tx1"/>
                          </a:solidFill>
                        </a:rPr>
                        <a:t> на 2024 год</a:t>
                      </a:r>
                      <a:endParaRPr lang="ru-RU" sz="1200" dirty="0">
                        <a:solidFill>
                          <a:schemeClr val="tx1"/>
                        </a:solidFill>
                      </a:endParaRPr>
                    </a:p>
                  </a:txBody>
                  <a:tcPr anchor="ctr"/>
                </a:tc>
                <a:tc>
                  <a:txBody>
                    <a:bodyPr/>
                    <a:lstStyle/>
                    <a:p>
                      <a:pPr algn="ctr"/>
                      <a:r>
                        <a:rPr lang="ru-RU" sz="1200" dirty="0" smtClean="0">
                          <a:solidFill>
                            <a:schemeClr val="tx1"/>
                          </a:solidFill>
                        </a:rPr>
                        <a:t>Результаты от реализации проекта</a:t>
                      </a:r>
                      <a:endParaRPr lang="ru-RU" sz="1200" dirty="0">
                        <a:solidFill>
                          <a:schemeClr val="tx1"/>
                        </a:solidFill>
                      </a:endParaRPr>
                    </a:p>
                  </a:txBody>
                  <a:tcPr anchor="ctr"/>
                </a:tc>
              </a:tr>
              <a:tr h="903404">
                <a:tc>
                  <a:txBody>
                    <a:bodyPr/>
                    <a:lstStyle/>
                    <a:p>
                      <a:pPr algn="ctr"/>
                      <a:r>
                        <a:rPr lang="ru-RU" sz="1400" dirty="0" smtClean="0">
                          <a:solidFill>
                            <a:schemeClr val="tx1"/>
                          </a:solidFill>
                        </a:rPr>
                        <a:t>Школа</a:t>
                      </a:r>
                      <a:r>
                        <a:rPr lang="ru-RU" sz="1400" baseline="0" dirty="0" smtClean="0">
                          <a:solidFill>
                            <a:schemeClr val="tx1"/>
                          </a:solidFill>
                        </a:rPr>
                        <a:t> на 825 мест по адресу: Московская область, г.о. Зарайск, вблизи ул. Московская. </a:t>
                      </a:r>
                      <a:endParaRPr lang="ru-RU" sz="1400" dirty="0">
                        <a:solidFill>
                          <a:schemeClr val="tx1"/>
                        </a:solidFill>
                      </a:endParaRPr>
                    </a:p>
                  </a:txBody>
                  <a:tcPr/>
                </a:tc>
                <a:tc>
                  <a:txBody>
                    <a:bodyPr/>
                    <a:lstStyle/>
                    <a:p>
                      <a:pPr algn="ctr"/>
                      <a:r>
                        <a:rPr lang="ru-RU" sz="1400" dirty="0" smtClean="0">
                          <a:solidFill>
                            <a:schemeClr val="tx1"/>
                          </a:solidFill>
                        </a:rPr>
                        <a:t>2024 год</a:t>
                      </a:r>
                      <a:endParaRPr lang="ru-RU" sz="1400" dirty="0">
                        <a:solidFill>
                          <a:schemeClr val="tx1"/>
                        </a:solidFill>
                      </a:endParaRPr>
                    </a:p>
                  </a:txBody>
                  <a:tcPr/>
                </a:tc>
                <a:tc>
                  <a:txBody>
                    <a:bodyPr/>
                    <a:lstStyle/>
                    <a:p>
                      <a:pPr algn="ctr"/>
                      <a:r>
                        <a:rPr lang="ru-RU" sz="1400" dirty="0" smtClean="0">
                          <a:solidFill>
                            <a:schemeClr val="tx1"/>
                          </a:solidFill>
                        </a:rPr>
                        <a:t>100</a:t>
                      </a:r>
                      <a:r>
                        <a:rPr lang="ru-RU" sz="1400" baseline="0" dirty="0" smtClean="0">
                          <a:solidFill>
                            <a:schemeClr val="tx1"/>
                          </a:solidFill>
                        </a:rPr>
                        <a:t> 000</a:t>
                      </a:r>
                      <a:r>
                        <a:rPr lang="ru-RU" sz="1400" dirty="0" smtClean="0">
                          <a:solidFill>
                            <a:schemeClr val="tx1"/>
                          </a:solidFill>
                        </a:rPr>
                        <a:t>,00</a:t>
                      </a:r>
                      <a:endParaRPr lang="ru-RU" sz="1400" dirty="0">
                        <a:solidFill>
                          <a:schemeClr val="tx1"/>
                        </a:solidFill>
                      </a:endParaRPr>
                    </a:p>
                  </a:txBody>
                  <a:tcPr/>
                </a:tc>
                <a:tc>
                  <a:txBody>
                    <a:bodyPr/>
                    <a:lstStyle/>
                    <a:p>
                      <a:pPr algn="ctr"/>
                      <a:r>
                        <a:rPr lang="ru-RU" sz="1400" dirty="0" smtClean="0">
                          <a:solidFill>
                            <a:schemeClr val="tx1"/>
                          </a:solidFill>
                        </a:rPr>
                        <a:t>620</a:t>
                      </a:r>
                      <a:r>
                        <a:rPr lang="ru-RU" sz="1400" baseline="0" dirty="0" smtClean="0">
                          <a:solidFill>
                            <a:schemeClr val="tx1"/>
                          </a:solidFill>
                        </a:rPr>
                        <a:t> 380</a:t>
                      </a:r>
                      <a:r>
                        <a:rPr lang="ru-RU" sz="1400" dirty="0" smtClean="0">
                          <a:solidFill>
                            <a:schemeClr val="tx1"/>
                          </a:solidFill>
                        </a:rPr>
                        <a:t>,00</a:t>
                      </a:r>
                      <a:endParaRPr lang="ru-RU" sz="1400" dirty="0">
                        <a:solidFill>
                          <a:schemeClr val="tx1"/>
                        </a:solidFill>
                      </a:endParaRPr>
                    </a:p>
                  </a:txBody>
                  <a:tcPr/>
                </a:tc>
                <a:tc>
                  <a:txBody>
                    <a:bodyPr/>
                    <a:lstStyle/>
                    <a:p>
                      <a:pPr algn="ctr"/>
                      <a:r>
                        <a:rPr lang="ru-RU" sz="1400" dirty="0" smtClean="0">
                          <a:solidFill>
                            <a:schemeClr val="tx1"/>
                          </a:solidFill>
                        </a:rPr>
                        <a:t>655 122,00</a:t>
                      </a:r>
                      <a:endParaRPr lang="ru-RU" sz="1400" dirty="0">
                        <a:solidFill>
                          <a:schemeClr val="tx1"/>
                        </a:solidFill>
                      </a:endParaRPr>
                    </a:p>
                  </a:txBody>
                  <a:tcPr/>
                </a:tc>
                <a:tc>
                  <a:txBody>
                    <a:bodyPr/>
                    <a:lstStyle/>
                    <a:p>
                      <a:pPr algn="ctr"/>
                      <a:r>
                        <a:rPr lang="ru-RU" sz="1400" b="0" dirty="0" smtClean="0">
                          <a:solidFill>
                            <a:schemeClr val="tx1"/>
                          </a:solidFill>
                        </a:rPr>
                        <a:t>будет построена школа</a:t>
                      </a:r>
                      <a:r>
                        <a:rPr lang="ru-RU" sz="1400" b="0" baseline="0" dirty="0" smtClean="0">
                          <a:solidFill>
                            <a:schemeClr val="tx1"/>
                          </a:solidFill>
                        </a:rPr>
                        <a:t> </a:t>
                      </a:r>
                      <a:r>
                        <a:rPr lang="ru-RU" sz="1400" b="0" baseline="0" dirty="0" smtClean="0">
                          <a:solidFill>
                            <a:schemeClr val="tx1"/>
                          </a:solidFill>
                        </a:rPr>
                        <a:t>на 825 мест</a:t>
                      </a:r>
                      <a:endParaRPr lang="ru-RU" sz="1400" b="0" dirty="0">
                        <a:solidFill>
                          <a:schemeClr val="tx1"/>
                        </a:solidFill>
                      </a:endParaRPr>
                    </a:p>
                  </a:txBody>
                  <a:tcPr/>
                </a:tc>
              </a:tr>
            </a:tbl>
          </a:graphicData>
        </a:graphic>
      </p:graphicFrame>
    </p:spTree>
    <p:extLst>
      <p:ext uri="{BB962C8B-B14F-4D97-AF65-F5344CB8AC3E}">
        <p14:creationId xmlns:p14="http://schemas.microsoft.com/office/powerpoint/2010/main" val="318291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158" y="-99392"/>
            <a:ext cx="8856984" cy="648072"/>
          </a:xfrm>
        </p:spPr>
        <p:txBody>
          <a:bodyPr>
            <a:normAutofit/>
          </a:bodyPr>
          <a:lstStyle/>
          <a:p>
            <a:r>
              <a:rPr lang="ru-RU" sz="2400" b="1" u="sng" dirty="0" smtClean="0"/>
              <a:t>Контактная информация</a:t>
            </a:r>
            <a:endParaRPr lang="ru-RU" sz="2400" b="1" u="sng" dirty="0"/>
          </a:p>
        </p:txBody>
      </p:sp>
      <p:sp>
        <p:nvSpPr>
          <p:cNvPr id="4" name="Прямоугольник 3"/>
          <p:cNvSpPr/>
          <p:nvPr/>
        </p:nvSpPr>
        <p:spPr>
          <a:xfrm>
            <a:off x="611560" y="404664"/>
            <a:ext cx="7704856" cy="3708708"/>
          </a:xfrm>
          <a:prstGeom prst="rect">
            <a:avLst/>
          </a:prstGeom>
        </p:spPr>
        <p:txBody>
          <a:bodyPr wrap="square">
            <a:spAutoFit/>
          </a:bodyPr>
          <a:lstStyle/>
          <a:p>
            <a:pPr marL="3810" lvl="0" algn="ctr">
              <a:spcBef>
                <a:spcPts val="100"/>
              </a:spcBef>
            </a:pPr>
            <a:r>
              <a:rPr lang="ru-RU" u="sng" spc="-25" dirty="0">
                <a:solidFill>
                  <a:prstClr val="black"/>
                </a:solidFill>
                <a:latin typeface="Times New Roman"/>
                <a:cs typeface="Times New Roman"/>
              </a:rPr>
              <a:t>«Бюджет</a:t>
            </a:r>
            <a:r>
              <a:rPr lang="ru-RU" u="sng" spc="-10" dirty="0">
                <a:solidFill>
                  <a:prstClr val="black"/>
                </a:solidFill>
                <a:latin typeface="Times New Roman"/>
                <a:cs typeface="Times New Roman"/>
              </a:rPr>
              <a:t> </a:t>
            </a:r>
            <a:r>
              <a:rPr lang="ru-RU" u="sng" dirty="0">
                <a:solidFill>
                  <a:prstClr val="black"/>
                </a:solidFill>
                <a:latin typeface="Times New Roman"/>
                <a:cs typeface="Times New Roman"/>
              </a:rPr>
              <a:t>для</a:t>
            </a:r>
            <a:r>
              <a:rPr lang="ru-RU" u="sng" spc="-20" dirty="0">
                <a:solidFill>
                  <a:prstClr val="black"/>
                </a:solidFill>
                <a:latin typeface="Times New Roman"/>
                <a:cs typeface="Times New Roman"/>
              </a:rPr>
              <a:t> </a:t>
            </a:r>
            <a:r>
              <a:rPr lang="ru-RU" u="sng" dirty="0">
                <a:solidFill>
                  <a:prstClr val="black"/>
                </a:solidFill>
                <a:latin typeface="Times New Roman"/>
                <a:cs typeface="Times New Roman"/>
              </a:rPr>
              <a:t>граждан»</a:t>
            </a:r>
          </a:p>
          <a:p>
            <a:pPr marL="635" lvl="0" algn="ctr"/>
            <a:r>
              <a:rPr lang="ru-RU" spc="-20" dirty="0">
                <a:solidFill>
                  <a:prstClr val="black"/>
                </a:solidFill>
                <a:latin typeface="Times New Roman"/>
                <a:cs typeface="Times New Roman"/>
              </a:rPr>
              <a:t>подготовлен</a:t>
            </a:r>
            <a:r>
              <a:rPr lang="ru-RU" spc="-10" dirty="0">
                <a:solidFill>
                  <a:prstClr val="black"/>
                </a:solidFill>
                <a:latin typeface="Times New Roman"/>
                <a:cs typeface="Times New Roman"/>
              </a:rPr>
              <a:t> </a:t>
            </a:r>
            <a:r>
              <a:rPr lang="ru-RU" spc="-5" dirty="0">
                <a:solidFill>
                  <a:prstClr val="black"/>
                </a:solidFill>
                <a:latin typeface="Times New Roman"/>
                <a:cs typeface="Times New Roman"/>
              </a:rPr>
              <a:t>Финансовым</a:t>
            </a:r>
            <a:r>
              <a:rPr lang="ru-RU" spc="-10" dirty="0">
                <a:solidFill>
                  <a:prstClr val="black"/>
                </a:solidFill>
                <a:latin typeface="Times New Roman"/>
                <a:cs typeface="Times New Roman"/>
              </a:rPr>
              <a:t> </a:t>
            </a:r>
            <a:r>
              <a:rPr lang="ru-RU" spc="-5" dirty="0">
                <a:solidFill>
                  <a:prstClr val="black"/>
                </a:solidFill>
                <a:latin typeface="Times New Roman"/>
                <a:cs typeface="Times New Roman"/>
              </a:rPr>
              <a:t>управлением</a:t>
            </a:r>
            <a:endParaRPr lang="ru-RU" dirty="0">
              <a:solidFill>
                <a:prstClr val="black"/>
              </a:solidFill>
              <a:latin typeface="Times New Roman"/>
              <a:cs typeface="Times New Roman"/>
            </a:endParaRPr>
          </a:p>
          <a:p>
            <a:pPr marL="635" lvl="0" algn="ctr"/>
            <a:r>
              <a:rPr lang="ru-RU" dirty="0">
                <a:solidFill>
                  <a:prstClr val="black"/>
                </a:solidFill>
                <a:latin typeface="Times New Roman"/>
                <a:cs typeface="Times New Roman"/>
              </a:rPr>
              <a:t>администрации</a:t>
            </a:r>
            <a:r>
              <a:rPr lang="ru-RU" spc="-20" dirty="0">
                <a:solidFill>
                  <a:prstClr val="black"/>
                </a:solidFill>
                <a:latin typeface="Times New Roman"/>
                <a:cs typeface="Times New Roman"/>
              </a:rPr>
              <a:t> </a:t>
            </a:r>
            <a:r>
              <a:rPr lang="ru-RU" spc="-25" dirty="0">
                <a:solidFill>
                  <a:prstClr val="black"/>
                </a:solidFill>
                <a:latin typeface="Times New Roman"/>
                <a:cs typeface="Times New Roman"/>
              </a:rPr>
              <a:t>городского</a:t>
            </a:r>
            <a:r>
              <a:rPr lang="ru-RU" spc="-10" dirty="0">
                <a:solidFill>
                  <a:prstClr val="black"/>
                </a:solidFill>
                <a:latin typeface="Times New Roman"/>
                <a:cs typeface="Times New Roman"/>
              </a:rPr>
              <a:t> </a:t>
            </a:r>
            <a:r>
              <a:rPr lang="ru-RU" spc="-5" dirty="0" smtClean="0">
                <a:solidFill>
                  <a:prstClr val="black"/>
                </a:solidFill>
                <a:latin typeface="Times New Roman"/>
                <a:cs typeface="Times New Roman"/>
              </a:rPr>
              <a:t>округа Зарайск</a:t>
            </a:r>
            <a:r>
              <a:rPr lang="ru-RU" spc="-45" dirty="0" smtClean="0">
                <a:solidFill>
                  <a:prstClr val="black"/>
                </a:solidFill>
                <a:latin typeface="Times New Roman"/>
                <a:cs typeface="Times New Roman"/>
              </a:rPr>
              <a:t> </a:t>
            </a:r>
            <a:r>
              <a:rPr lang="ru-RU" spc="-20" dirty="0">
                <a:solidFill>
                  <a:prstClr val="black"/>
                </a:solidFill>
                <a:latin typeface="Times New Roman"/>
                <a:cs typeface="Times New Roman"/>
              </a:rPr>
              <a:t>Московской</a:t>
            </a:r>
            <a:r>
              <a:rPr lang="ru-RU" dirty="0">
                <a:solidFill>
                  <a:prstClr val="black"/>
                </a:solidFill>
                <a:latin typeface="Times New Roman"/>
                <a:cs typeface="Times New Roman"/>
              </a:rPr>
              <a:t> </a:t>
            </a:r>
            <a:r>
              <a:rPr lang="ru-RU" spc="-10" dirty="0">
                <a:solidFill>
                  <a:prstClr val="black"/>
                </a:solidFill>
                <a:latin typeface="Times New Roman"/>
                <a:cs typeface="Times New Roman"/>
              </a:rPr>
              <a:t>области</a:t>
            </a:r>
            <a:endParaRPr lang="ru-RU" dirty="0">
              <a:solidFill>
                <a:prstClr val="black"/>
              </a:solidFill>
              <a:latin typeface="Times New Roman"/>
              <a:cs typeface="Times New Roman"/>
            </a:endParaRPr>
          </a:p>
          <a:p>
            <a:pPr lvl="0">
              <a:spcBef>
                <a:spcPts val="35"/>
              </a:spcBef>
            </a:pPr>
            <a:endParaRPr lang="ru-RU" sz="1850" dirty="0">
              <a:solidFill>
                <a:prstClr val="black"/>
              </a:solidFill>
              <a:latin typeface="Times New Roman"/>
              <a:cs typeface="Times New Roman"/>
            </a:endParaRPr>
          </a:p>
          <a:p>
            <a:pPr marL="12065" marR="5080" lvl="0" algn="ctr"/>
            <a:r>
              <a:rPr lang="ru-RU" dirty="0">
                <a:solidFill>
                  <a:prstClr val="black"/>
                </a:solidFill>
                <a:latin typeface="Times New Roman"/>
                <a:cs typeface="Times New Roman"/>
              </a:rPr>
              <a:t>Финансовое </a:t>
            </a:r>
            <a:r>
              <a:rPr lang="ru-RU" spc="-5" dirty="0">
                <a:solidFill>
                  <a:prstClr val="black"/>
                </a:solidFill>
                <a:latin typeface="Times New Roman"/>
                <a:cs typeface="Times New Roman"/>
              </a:rPr>
              <a:t>управление Администрации </a:t>
            </a:r>
            <a:r>
              <a:rPr lang="ru-RU" spc="-25" dirty="0">
                <a:solidFill>
                  <a:prstClr val="black"/>
                </a:solidFill>
                <a:latin typeface="Times New Roman"/>
                <a:cs typeface="Times New Roman"/>
              </a:rPr>
              <a:t>городского </a:t>
            </a:r>
            <a:r>
              <a:rPr lang="ru-RU" spc="-5" dirty="0">
                <a:solidFill>
                  <a:prstClr val="black"/>
                </a:solidFill>
                <a:latin typeface="Times New Roman"/>
                <a:cs typeface="Times New Roman"/>
              </a:rPr>
              <a:t>округа </a:t>
            </a:r>
            <a:r>
              <a:rPr lang="ru-RU" spc="-5" dirty="0" smtClean="0">
                <a:solidFill>
                  <a:prstClr val="black"/>
                </a:solidFill>
                <a:latin typeface="Times New Roman"/>
                <a:cs typeface="Times New Roman"/>
              </a:rPr>
              <a:t>Зарайск </a:t>
            </a:r>
            <a:r>
              <a:rPr lang="ru-RU" spc="-20" dirty="0">
                <a:solidFill>
                  <a:prstClr val="black"/>
                </a:solidFill>
                <a:latin typeface="Times New Roman"/>
                <a:cs typeface="Times New Roman"/>
              </a:rPr>
              <a:t>Московской </a:t>
            </a:r>
            <a:r>
              <a:rPr lang="ru-RU" spc="-434" dirty="0">
                <a:solidFill>
                  <a:prstClr val="black"/>
                </a:solidFill>
                <a:latin typeface="Times New Roman"/>
                <a:cs typeface="Times New Roman"/>
              </a:rPr>
              <a:t> </a:t>
            </a:r>
            <a:r>
              <a:rPr lang="ru-RU" spc="-10" dirty="0">
                <a:solidFill>
                  <a:prstClr val="black"/>
                </a:solidFill>
                <a:latin typeface="Times New Roman"/>
                <a:cs typeface="Times New Roman"/>
              </a:rPr>
              <a:t>области</a:t>
            </a:r>
            <a:r>
              <a:rPr lang="ru-RU" spc="-15" dirty="0">
                <a:solidFill>
                  <a:prstClr val="black"/>
                </a:solidFill>
                <a:latin typeface="Times New Roman"/>
                <a:cs typeface="Times New Roman"/>
              </a:rPr>
              <a:t> находится </a:t>
            </a:r>
            <a:r>
              <a:rPr lang="ru-RU" spc="-5" dirty="0">
                <a:solidFill>
                  <a:prstClr val="black"/>
                </a:solidFill>
                <a:latin typeface="Times New Roman"/>
                <a:cs typeface="Times New Roman"/>
              </a:rPr>
              <a:t>по </a:t>
            </a:r>
            <a:r>
              <a:rPr lang="ru-RU" dirty="0">
                <a:solidFill>
                  <a:prstClr val="black"/>
                </a:solidFill>
                <a:latin typeface="Times New Roman"/>
                <a:cs typeface="Times New Roman"/>
              </a:rPr>
              <a:t>адресу:</a:t>
            </a:r>
          </a:p>
          <a:p>
            <a:pPr marL="1270" lvl="0" algn="ctr"/>
            <a:r>
              <a:rPr lang="ru-RU" spc="-200" dirty="0" smtClean="0">
                <a:solidFill>
                  <a:prstClr val="black"/>
                </a:solidFill>
                <a:latin typeface="Times New Roman"/>
                <a:cs typeface="Times New Roman"/>
              </a:rPr>
              <a:t>г</a:t>
            </a:r>
            <a:r>
              <a:rPr lang="ru-RU" dirty="0" smtClean="0">
                <a:solidFill>
                  <a:prstClr val="black"/>
                </a:solidFill>
                <a:latin typeface="Times New Roman"/>
                <a:cs typeface="Times New Roman"/>
              </a:rPr>
              <a:t>.</a:t>
            </a:r>
            <a:r>
              <a:rPr lang="ru-RU" spc="-5" dirty="0" smtClean="0">
                <a:solidFill>
                  <a:prstClr val="black"/>
                </a:solidFill>
                <a:latin typeface="Times New Roman"/>
                <a:cs typeface="Times New Roman"/>
              </a:rPr>
              <a:t> </a:t>
            </a:r>
            <a:r>
              <a:rPr lang="ru-RU" dirty="0" smtClean="0">
                <a:solidFill>
                  <a:prstClr val="black"/>
                </a:solidFill>
                <a:latin typeface="Times New Roman"/>
                <a:cs typeface="Times New Roman"/>
              </a:rPr>
              <a:t>Зарайск,</a:t>
            </a:r>
            <a:r>
              <a:rPr lang="ru-RU" spc="-30" dirty="0" smtClean="0">
                <a:solidFill>
                  <a:prstClr val="black"/>
                </a:solidFill>
                <a:latin typeface="Times New Roman"/>
                <a:cs typeface="Times New Roman"/>
              </a:rPr>
              <a:t> </a:t>
            </a:r>
            <a:r>
              <a:rPr lang="ru-RU" spc="-60" dirty="0">
                <a:solidFill>
                  <a:prstClr val="black"/>
                </a:solidFill>
                <a:latin typeface="Times New Roman"/>
                <a:cs typeface="Times New Roman"/>
              </a:rPr>
              <a:t>у</a:t>
            </a:r>
            <a:r>
              <a:rPr lang="ru-RU" dirty="0">
                <a:solidFill>
                  <a:prstClr val="black"/>
                </a:solidFill>
                <a:latin typeface="Times New Roman"/>
                <a:cs typeface="Times New Roman"/>
              </a:rPr>
              <a:t>л.</a:t>
            </a:r>
            <a:r>
              <a:rPr lang="ru-RU" spc="-15" dirty="0">
                <a:solidFill>
                  <a:prstClr val="black"/>
                </a:solidFill>
                <a:latin typeface="Times New Roman"/>
                <a:cs typeface="Times New Roman"/>
              </a:rPr>
              <a:t> </a:t>
            </a:r>
            <a:r>
              <a:rPr lang="ru-RU" spc="-10" dirty="0" smtClean="0">
                <a:solidFill>
                  <a:prstClr val="black"/>
                </a:solidFill>
                <a:latin typeface="Times New Roman"/>
                <a:cs typeface="Times New Roman"/>
              </a:rPr>
              <a:t>Советская</a:t>
            </a:r>
            <a:r>
              <a:rPr lang="ru-RU" dirty="0" smtClean="0">
                <a:solidFill>
                  <a:prstClr val="black"/>
                </a:solidFill>
                <a:latin typeface="Times New Roman"/>
                <a:cs typeface="Times New Roman"/>
              </a:rPr>
              <a:t>, </a:t>
            </a:r>
            <a:r>
              <a:rPr lang="ru-RU" dirty="0">
                <a:solidFill>
                  <a:prstClr val="black"/>
                </a:solidFill>
                <a:latin typeface="Times New Roman"/>
                <a:cs typeface="Times New Roman"/>
              </a:rPr>
              <a:t>д. </a:t>
            </a:r>
            <a:r>
              <a:rPr lang="ru-RU" dirty="0" smtClean="0">
                <a:solidFill>
                  <a:prstClr val="black"/>
                </a:solidFill>
                <a:latin typeface="Times New Roman"/>
                <a:cs typeface="Times New Roman"/>
              </a:rPr>
              <a:t>23</a:t>
            </a:r>
            <a:endParaRPr lang="ru-RU" dirty="0">
              <a:solidFill>
                <a:prstClr val="black"/>
              </a:solidFill>
              <a:latin typeface="Times New Roman"/>
              <a:cs typeface="Times New Roman"/>
            </a:endParaRPr>
          </a:p>
          <a:p>
            <a:pPr marL="58419" lvl="0" algn="ctr"/>
            <a:r>
              <a:rPr lang="ru-RU" spc="-10" dirty="0">
                <a:solidFill>
                  <a:prstClr val="black"/>
                </a:solidFill>
                <a:latin typeface="Times New Roman"/>
                <a:cs typeface="Times New Roman"/>
              </a:rPr>
              <a:t>Телефон</a:t>
            </a:r>
            <a:r>
              <a:rPr lang="ru-RU" spc="-15" dirty="0">
                <a:solidFill>
                  <a:prstClr val="black"/>
                </a:solidFill>
                <a:latin typeface="Times New Roman"/>
                <a:cs typeface="Times New Roman"/>
              </a:rPr>
              <a:t> </a:t>
            </a:r>
            <a:r>
              <a:rPr lang="ru-RU" dirty="0" smtClean="0">
                <a:solidFill>
                  <a:prstClr val="black"/>
                </a:solidFill>
                <a:latin typeface="Times New Roman"/>
                <a:cs typeface="Times New Roman"/>
              </a:rPr>
              <a:t>8-49666-2-48-37, </a:t>
            </a:r>
            <a:r>
              <a:rPr lang="ru-RU" spc="-5" dirty="0">
                <a:solidFill>
                  <a:prstClr val="black"/>
                </a:solidFill>
                <a:latin typeface="Times New Roman"/>
                <a:cs typeface="Times New Roman"/>
              </a:rPr>
              <a:t>электронная</a:t>
            </a:r>
            <a:r>
              <a:rPr lang="ru-RU" spc="10" dirty="0">
                <a:solidFill>
                  <a:prstClr val="black"/>
                </a:solidFill>
                <a:latin typeface="Times New Roman"/>
                <a:cs typeface="Times New Roman"/>
              </a:rPr>
              <a:t> </a:t>
            </a:r>
            <a:r>
              <a:rPr lang="ru-RU" spc="-10" dirty="0">
                <a:solidFill>
                  <a:prstClr val="black"/>
                </a:solidFill>
                <a:latin typeface="Times New Roman"/>
                <a:cs typeface="Times New Roman"/>
              </a:rPr>
              <a:t>почта</a:t>
            </a:r>
            <a:r>
              <a:rPr lang="ru-RU" dirty="0">
                <a:solidFill>
                  <a:prstClr val="black"/>
                </a:solidFill>
                <a:latin typeface="Times New Roman"/>
                <a:cs typeface="Times New Roman"/>
              </a:rPr>
              <a:t> </a:t>
            </a:r>
            <a:r>
              <a:rPr lang="en-US" spc="-5" dirty="0" smtClean="0">
                <a:solidFill>
                  <a:prstClr val="black"/>
                </a:solidFill>
                <a:latin typeface="Times New Roman"/>
                <a:cs typeface="Times New Roman"/>
              </a:rPr>
              <a:t>zarfu@mail.ru</a:t>
            </a:r>
            <a:endParaRPr lang="ru-RU" dirty="0">
              <a:solidFill>
                <a:prstClr val="black"/>
              </a:solidFill>
              <a:latin typeface="Times New Roman"/>
              <a:cs typeface="Times New Roman"/>
            </a:endParaRPr>
          </a:p>
          <a:p>
            <a:pPr marL="1270" lvl="0" algn="ctr"/>
            <a:r>
              <a:rPr lang="ru-RU" spc="-20" dirty="0">
                <a:solidFill>
                  <a:prstClr val="black"/>
                </a:solidFill>
                <a:latin typeface="Times New Roman"/>
                <a:cs typeface="Times New Roman"/>
              </a:rPr>
              <a:t>График</a:t>
            </a:r>
            <a:r>
              <a:rPr lang="ru-RU" spc="-25" dirty="0">
                <a:solidFill>
                  <a:prstClr val="black"/>
                </a:solidFill>
                <a:latin typeface="Times New Roman"/>
                <a:cs typeface="Times New Roman"/>
              </a:rPr>
              <a:t> </a:t>
            </a:r>
            <a:r>
              <a:rPr lang="ru-RU" spc="-5" dirty="0">
                <a:solidFill>
                  <a:prstClr val="black"/>
                </a:solidFill>
                <a:latin typeface="Times New Roman"/>
                <a:cs typeface="Times New Roman"/>
              </a:rPr>
              <a:t>работы: </a:t>
            </a:r>
            <a:r>
              <a:rPr lang="ru-RU" spc="-25" dirty="0">
                <a:solidFill>
                  <a:prstClr val="black"/>
                </a:solidFill>
                <a:latin typeface="Times New Roman"/>
                <a:cs typeface="Times New Roman"/>
              </a:rPr>
              <a:t>пн.-пт.</a:t>
            </a:r>
            <a:r>
              <a:rPr lang="ru-RU" spc="-20" dirty="0">
                <a:solidFill>
                  <a:prstClr val="black"/>
                </a:solidFill>
                <a:latin typeface="Times New Roman"/>
                <a:cs typeface="Times New Roman"/>
              </a:rPr>
              <a:t> </a:t>
            </a:r>
            <a:r>
              <a:rPr lang="ru-RU" dirty="0">
                <a:solidFill>
                  <a:prstClr val="black"/>
                </a:solidFill>
                <a:latin typeface="Times New Roman"/>
                <a:cs typeface="Times New Roman"/>
              </a:rPr>
              <a:t>С </a:t>
            </a:r>
            <a:r>
              <a:rPr lang="en-US" spc="-5" dirty="0" smtClean="0">
                <a:solidFill>
                  <a:prstClr val="black"/>
                </a:solidFill>
                <a:latin typeface="Times New Roman"/>
                <a:cs typeface="Times New Roman"/>
              </a:rPr>
              <a:t>8</a:t>
            </a:r>
            <a:r>
              <a:rPr lang="ru-RU" spc="-5" dirty="0" smtClean="0">
                <a:solidFill>
                  <a:prstClr val="black"/>
                </a:solidFill>
                <a:latin typeface="Times New Roman"/>
                <a:cs typeface="Times New Roman"/>
              </a:rPr>
              <a:t>-00</a:t>
            </a:r>
            <a:r>
              <a:rPr lang="ru-RU" spc="-15" dirty="0" smtClean="0">
                <a:solidFill>
                  <a:prstClr val="black"/>
                </a:solidFill>
                <a:latin typeface="Times New Roman"/>
                <a:cs typeface="Times New Roman"/>
              </a:rPr>
              <a:t> </a:t>
            </a:r>
            <a:r>
              <a:rPr lang="ru-RU" spc="-5" dirty="0">
                <a:solidFill>
                  <a:prstClr val="black"/>
                </a:solidFill>
                <a:latin typeface="Times New Roman"/>
                <a:cs typeface="Times New Roman"/>
              </a:rPr>
              <a:t>до</a:t>
            </a:r>
            <a:r>
              <a:rPr lang="ru-RU" dirty="0">
                <a:solidFill>
                  <a:prstClr val="black"/>
                </a:solidFill>
                <a:latin typeface="Times New Roman"/>
                <a:cs typeface="Times New Roman"/>
              </a:rPr>
              <a:t> </a:t>
            </a:r>
            <a:r>
              <a:rPr lang="ru-RU" dirty="0" smtClean="0">
                <a:solidFill>
                  <a:prstClr val="black"/>
                </a:solidFill>
                <a:latin typeface="Times New Roman"/>
                <a:cs typeface="Times New Roman"/>
              </a:rPr>
              <a:t>1</a:t>
            </a:r>
            <a:r>
              <a:rPr lang="en-US" dirty="0" smtClean="0">
                <a:solidFill>
                  <a:prstClr val="black"/>
                </a:solidFill>
                <a:latin typeface="Times New Roman"/>
                <a:cs typeface="Times New Roman"/>
              </a:rPr>
              <a:t>7</a:t>
            </a:r>
            <a:r>
              <a:rPr lang="ru-RU" dirty="0" smtClean="0">
                <a:solidFill>
                  <a:prstClr val="black"/>
                </a:solidFill>
                <a:latin typeface="Times New Roman"/>
                <a:cs typeface="Times New Roman"/>
              </a:rPr>
              <a:t>-00</a:t>
            </a:r>
            <a:r>
              <a:rPr lang="ru-RU" dirty="0">
                <a:solidFill>
                  <a:prstClr val="black"/>
                </a:solidFill>
                <a:latin typeface="Times New Roman"/>
                <a:cs typeface="Times New Roman"/>
              </a:rPr>
              <a:t>;</a:t>
            </a:r>
          </a:p>
          <a:p>
            <a:pPr marL="3175" lvl="0" algn="ctr"/>
            <a:r>
              <a:rPr lang="ru-RU" spc="-15" dirty="0">
                <a:solidFill>
                  <a:prstClr val="black"/>
                </a:solidFill>
                <a:latin typeface="Times New Roman"/>
                <a:cs typeface="Times New Roman"/>
              </a:rPr>
              <a:t>обед</a:t>
            </a:r>
            <a:r>
              <a:rPr lang="ru-RU" spc="-30" dirty="0">
                <a:solidFill>
                  <a:prstClr val="black"/>
                </a:solidFill>
                <a:latin typeface="Times New Roman"/>
                <a:cs typeface="Times New Roman"/>
              </a:rPr>
              <a:t> </a:t>
            </a:r>
            <a:r>
              <a:rPr lang="ru-RU" dirty="0">
                <a:solidFill>
                  <a:prstClr val="black"/>
                </a:solidFill>
                <a:latin typeface="Times New Roman"/>
                <a:cs typeface="Times New Roman"/>
              </a:rPr>
              <a:t>с</a:t>
            </a:r>
            <a:r>
              <a:rPr lang="ru-RU" spc="-15" dirty="0">
                <a:solidFill>
                  <a:prstClr val="black"/>
                </a:solidFill>
                <a:latin typeface="Times New Roman"/>
                <a:cs typeface="Times New Roman"/>
              </a:rPr>
              <a:t> </a:t>
            </a:r>
            <a:r>
              <a:rPr lang="ru-RU" dirty="0" smtClean="0">
                <a:solidFill>
                  <a:prstClr val="black"/>
                </a:solidFill>
                <a:latin typeface="Times New Roman"/>
                <a:cs typeface="Times New Roman"/>
              </a:rPr>
              <a:t>1</a:t>
            </a:r>
            <a:r>
              <a:rPr lang="en-US" dirty="0" smtClean="0">
                <a:solidFill>
                  <a:prstClr val="black"/>
                </a:solidFill>
                <a:latin typeface="Times New Roman"/>
                <a:cs typeface="Times New Roman"/>
              </a:rPr>
              <a:t>2</a:t>
            </a:r>
            <a:r>
              <a:rPr lang="ru-RU" dirty="0" smtClean="0">
                <a:solidFill>
                  <a:prstClr val="black"/>
                </a:solidFill>
                <a:latin typeface="Times New Roman"/>
                <a:cs typeface="Times New Roman"/>
              </a:rPr>
              <a:t>-00</a:t>
            </a:r>
            <a:r>
              <a:rPr lang="ru-RU" spc="-15" dirty="0" smtClean="0">
                <a:solidFill>
                  <a:prstClr val="black"/>
                </a:solidFill>
                <a:latin typeface="Times New Roman"/>
                <a:cs typeface="Times New Roman"/>
              </a:rPr>
              <a:t> </a:t>
            </a:r>
            <a:r>
              <a:rPr lang="ru-RU" dirty="0">
                <a:solidFill>
                  <a:prstClr val="black"/>
                </a:solidFill>
                <a:latin typeface="Times New Roman"/>
                <a:cs typeface="Times New Roman"/>
              </a:rPr>
              <a:t>до</a:t>
            </a:r>
            <a:r>
              <a:rPr lang="ru-RU" spc="-15" dirty="0">
                <a:solidFill>
                  <a:prstClr val="black"/>
                </a:solidFill>
                <a:latin typeface="Times New Roman"/>
                <a:cs typeface="Times New Roman"/>
              </a:rPr>
              <a:t> </a:t>
            </a:r>
            <a:r>
              <a:rPr lang="ru-RU" dirty="0" smtClean="0">
                <a:solidFill>
                  <a:prstClr val="black"/>
                </a:solidFill>
                <a:latin typeface="Times New Roman"/>
                <a:cs typeface="Times New Roman"/>
              </a:rPr>
              <a:t>1</a:t>
            </a:r>
            <a:r>
              <a:rPr lang="en-US" dirty="0" smtClean="0">
                <a:solidFill>
                  <a:prstClr val="black"/>
                </a:solidFill>
                <a:latin typeface="Times New Roman"/>
                <a:cs typeface="Times New Roman"/>
              </a:rPr>
              <a:t>3</a:t>
            </a:r>
            <a:r>
              <a:rPr lang="ru-RU" dirty="0" smtClean="0">
                <a:solidFill>
                  <a:prstClr val="black"/>
                </a:solidFill>
                <a:latin typeface="Times New Roman"/>
                <a:cs typeface="Times New Roman"/>
              </a:rPr>
              <a:t>-00</a:t>
            </a:r>
            <a:endParaRPr lang="ru-RU" dirty="0">
              <a:solidFill>
                <a:prstClr val="black"/>
              </a:solidFill>
              <a:latin typeface="Times New Roman"/>
              <a:cs typeface="Times New Roman"/>
            </a:endParaRPr>
          </a:p>
          <a:p>
            <a:pPr lvl="0">
              <a:spcBef>
                <a:spcPts val="35"/>
              </a:spcBef>
            </a:pPr>
            <a:endParaRPr lang="ru-RU" sz="1850" dirty="0">
              <a:solidFill>
                <a:prstClr val="black"/>
              </a:solidFill>
              <a:latin typeface="Times New Roman"/>
              <a:cs typeface="Times New Roman"/>
            </a:endParaRPr>
          </a:p>
          <a:p>
            <a:pPr marL="259079" marR="254635" lvl="0" algn="ctr"/>
            <a:r>
              <a:rPr lang="ru-RU" spc="-5" dirty="0">
                <a:solidFill>
                  <a:prstClr val="black"/>
                </a:solidFill>
                <a:latin typeface="Times New Roman"/>
                <a:cs typeface="Times New Roman"/>
              </a:rPr>
              <a:t>Личный прием </a:t>
            </a:r>
            <a:r>
              <a:rPr lang="ru-RU" dirty="0">
                <a:solidFill>
                  <a:prstClr val="black"/>
                </a:solidFill>
                <a:latin typeface="Times New Roman"/>
                <a:cs typeface="Times New Roman"/>
              </a:rPr>
              <a:t>граждан </a:t>
            </a:r>
            <a:r>
              <a:rPr lang="ru-RU" spc="5" dirty="0">
                <a:solidFill>
                  <a:prstClr val="black"/>
                </a:solidFill>
                <a:latin typeface="Times New Roman"/>
                <a:cs typeface="Times New Roman"/>
              </a:rPr>
              <a:t>осуществляется </a:t>
            </a:r>
            <a:r>
              <a:rPr lang="ru-RU" spc="-10" dirty="0">
                <a:solidFill>
                  <a:prstClr val="black"/>
                </a:solidFill>
                <a:latin typeface="Times New Roman"/>
                <a:cs typeface="Times New Roman"/>
              </a:rPr>
              <a:t>согласно </a:t>
            </a:r>
            <a:r>
              <a:rPr lang="ru-RU" spc="-5" dirty="0">
                <a:solidFill>
                  <a:prstClr val="black"/>
                </a:solidFill>
                <a:latin typeface="Times New Roman"/>
                <a:cs typeface="Times New Roman"/>
              </a:rPr>
              <a:t>графику работы</a:t>
            </a:r>
            <a:r>
              <a:rPr lang="ru-RU" dirty="0">
                <a:solidFill>
                  <a:prstClr val="black"/>
                </a:solidFill>
                <a:latin typeface="Times New Roman"/>
                <a:cs typeface="Times New Roman"/>
              </a:rPr>
              <a:t> </a:t>
            </a:r>
            <a:r>
              <a:rPr lang="ru-RU" spc="-10" dirty="0">
                <a:solidFill>
                  <a:prstClr val="black"/>
                </a:solidFill>
                <a:latin typeface="Times New Roman"/>
                <a:cs typeface="Times New Roman"/>
              </a:rPr>
              <a:t>Финансового </a:t>
            </a:r>
            <a:r>
              <a:rPr lang="ru-RU" spc="-434" dirty="0">
                <a:solidFill>
                  <a:prstClr val="black"/>
                </a:solidFill>
                <a:latin typeface="Times New Roman"/>
                <a:cs typeface="Times New Roman"/>
              </a:rPr>
              <a:t> </a:t>
            </a:r>
            <a:r>
              <a:rPr lang="ru-RU" spc="-5" dirty="0">
                <a:solidFill>
                  <a:prstClr val="black"/>
                </a:solidFill>
                <a:latin typeface="Times New Roman"/>
                <a:cs typeface="Times New Roman"/>
              </a:rPr>
              <a:t>управления</a:t>
            </a:r>
            <a:endParaRPr lang="ru-RU" dirty="0">
              <a:solidFill>
                <a:prstClr val="black"/>
              </a:solidFill>
              <a:latin typeface="Times New Roman"/>
              <a:cs typeface="Times New Roman"/>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149080"/>
            <a:ext cx="7394454" cy="2708920"/>
          </a:xfrm>
          <a:prstGeom prst="rect">
            <a:avLst/>
          </a:prstGeom>
          <a:ln>
            <a:noFill/>
          </a:ln>
          <a:effectLst>
            <a:softEdge rad="112500"/>
          </a:effectLst>
        </p:spPr>
      </p:pic>
    </p:spTree>
    <p:extLst>
      <p:ext uri="{BB962C8B-B14F-4D97-AF65-F5344CB8AC3E}">
        <p14:creationId xmlns:p14="http://schemas.microsoft.com/office/powerpoint/2010/main" val="279980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88640"/>
            <a:ext cx="8856984" cy="1224136"/>
          </a:xfrm>
        </p:spPr>
        <p:txBody>
          <a:bodyPr>
            <a:normAutofit fontScale="90000"/>
          </a:bodyPr>
          <a:lstStyle/>
          <a:p>
            <a:r>
              <a:rPr lang="ru-RU" sz="2800" b="1" dirty="0" smtClean="0"/>
              <a:t>Основы формирования бюджета городского округа Зарайск </a:t>
            </a:r>
            <a:br>
              <a:rPr lang="ru-RU" sz="2800" b="1" dirty="0" smtClean="0"/>
            </a:br>
            <a:r>
              <a:rPr lang="ru-RU" sz="2800" b="1" dirty="0" smtClean="0"/>
              <a:t>на 2022 год и на плановый период 2023 и 2024 годов</a:t>
            </a:r>
            <a:endParaRPr lang="ru-RU" sz="2800" b="1" dirty="0"/>
          </a:p>
        </p:txBody>
      </p:sp>
      <p:sp>
        <p:nvSpPr>
          <p:cNvPr id="6" name="Прямоугольник 5"/>
          <p:cNvSpPr/>
          <p:nvPr/>
        </p:nvSpPr>
        <p:spPr>
          <a:xfrm>
            <a:off x="971600" y="1700808"/>
            <a:ext cx="6912768" cy="887422"/>
          </a:xfrm>
          <a:prstGeom prst="rect">
            <a:avLst/>
          </a:prstGeom>
        </p:spPr>
        <p:txBody>
          <a:bodyPr wrap="square">
            <a:spAutoFit/>
          </a:bodyPr>
          <a:lstStyle/>
          <a:p>
            <a:pPr marL="298450" lvl="0" indent="-285750">
              <a:spcBef>
                <a:spcPts val="95"/>
              </a:spcBef>
              <a:buFont typeface="Wingdings" panose="05000000000000000000" pitchFamily="2" charset="2"/>
              <a:buChar char="Ø"/>
            </a:pPr>
            <a:r>
              <a:rPr lang="ru-RU" spc="-15" dirty="0">
                <a:solidFill>
                  <a:prstClr val="black"/>
                </a:solidFill>
                <a:latin typeface="Times New Roman"/>
                <a:cs typeface="Times New Roman"/>
              </a:rPr>
              <a:t>Требования</a:t>
            </a:r>
            <a:r>
              <a:rPr lang="ru-RU" spc="5" dirty="0">
                <a:solidFill>
                  <a:prstClr val="black"/>
                </a:solidFill>
                <a:latin typeface="Times New Roman"/>
                <a:cs typeface="Times New Roman"/>
              </a:rPr>
              <a:t> </a:t>
            </a:r>
            <a:r>
              <a:rPr lang="ru-RU" spc="-20" dirty="0">
                <a:solidFill>
                  <a:prstClr val="black"/>
                </a:solidFill>
                <a:latin typeface="Times New Roman"/>
                <a:cs typeface="Times New Roman"/>
              </a:rPr>
              <a:t>Бюджетного</a:t>
            </a:r>
            <a:r>
              <a:rPr lang="ru-RU" spc="35" dirty="0">
                <a:solidFill>
                  <a:prstClr val="black"/>
                </a:solidFill>
                <a:latin typeface="Times New Roman"/>
                <a:cs typeface="Times New Roman"/>
              </a:rPr>
              <a:t> </a:t>
            </a:r>
            <a:r>
              <a:rPr lang="ru-RU" spc="-25" dirty="0">
                <a:solidFill>
                  <a:prstClr val="black"/>
                </a:solidFill>
                <a:latin typeface="Times New Roman"/>
                <a:cs typeface="Times New Roman"/>
              </a:rPr>
              <a:t>Кодекса</a:t>
            </a:r>
            <a:r>
              <a:rPr lang="ru-RU" spc="5" dirty="0">
                <a:solidFill>
                  <a:prstClr val="black"/>
                </a:solidFill>
                <a:latin typeface="Times New Roman"/>
                <a:cs typeface="Times New Roman"/>
              </a:rPr>
              <a:t> </a:t>
            </a:r>
            <a:r>
              <a:rPr lang="ru-RU" spc="-15" dirty="0">
                <a:solidFill>
                  <a:prstClr val="black"/>
                </a:solidFill>
                <a:latin typeface="Times New Roman"/>
                <a:cs typeface="Times New Roman"/>
              </a:rPr>
              <a:t>Российской</a:t>
            </a:r>
            <a:r>
              <a:rPr lang="ru-RU" spc="15" dirty="0">
                <a:solidFill>
                  <a:prstClr val="black"/>
                </a:solidFill>
                <a:latin typeface="Times New Roman"/>
                <a:cs typeface="Times New Roman"/>
              </a:rPr>
              <a:t> </a:t>
            </a:r>
            <a:r>
              <a:rPr lang="ru-RU" spc="-10" dirty="0" smtClean="0">
                <a:solidFill>
                  <a:prstClr val="black"/>
                </a:solidFill>
                <a:latin typeface="Times New Roman"/>
                <a:cs typeface="Times New Roman"/>
              </a:rPr>
              <a:t>Федерации</a:t>
            </a:r>
          </a:p>
          <a:p>
            <a:pPr marL="12700" lvl="0">
              <a:spcBef>
                <a:spcPts val="95"/>
              </a:spcBef>
            </a:pPr>
            <a:endParaRPr lang="ru-RU" sz="1600" spc="-10" dirty="0" smtClean="0">
              <a:solidFill>
                <a:prstClr val="black"/>
              </a:solidFill>
              <a:latin typeface="Times New Roman"/>
              <a:cs typeface="Times New Roman"/>
            </a:endParaRPr>
          </a:p>
          <a:p>
            <a:pPr marL="298450" lvl="0" indent="-285750">
              <a:spcBef>
                <a:spcPts val="95"/>
              </a:spcBef>
              <a:buFont typeface="Wingdings" panose="05000000000000000000" pitchFamily="2" charset="2"/>
              <a:buChar char="Ø"/>
            </a:pPr>
            <a:endParaRPr lang="ru-RU" sz="1600" dirty="0">
              <a:solidFill>
                <a:prstClr val="black"/>
              </a:solidFill>
              <a:latin typeface="Times New Roman"/>
              <a:cs typeface="Times New Roman"/>
            </a:endParaRPr>
          </a:p>
        </p:txBody>
      </p:sp>
      <p:sp>
        <p:nvSpPr>
          <p:cNvPr id="7" name="Прямоугольник 6"/>
          <p:cNvSpPr/>
          <p:nvPr/>
        </p:nvSpPr>
        <p:spPr>
          <a:xfrm>
            <a:off x="35496" y="2290965"/>
            <a:ext cx="7332873" cy="553998"/>
          </a:xfrm>
          <a:prstGeom prst="rect">
            <a:avLst/>
          </a:prstGeom>
        </p:spPr>
        <p:txBody>
          <a:bodyPr wrap="square">
            <a:spAutoFit/>
          </a:bodyPr>
          <a:lstStyle/>
          <a:p>
            <a:pPr marL="285750" lvl="0" indent="-285750" algn="ctr">
              <a:lnSpc>
                <a:spcPts val="1800"/>
              </a:lnSpc>
              <a:spcBef>
                <a:spcPts val="95"/>
              </a:spcBef>
              <a:buFont typeface="Wingdings" panose="05000000000000000000" pitchFamily="2" charset="2"/>
              <a:buChar char="Ø"/>
            </a:pPr>
            <a:r>
              <a:rPr lang="ru-RU" sz="1600" spc="-10" dirty="0" smtClean="0">
                <a:solidFill>
                  <a:prstClr val="black"/>
                </a:solidFill>
                <a:latin typeface="Times New Roman"/>
                <a:cs typeface="Times New Roman"/>
              </a:rPr>
              <a:t> </a:t>
            </a:r>
            <a:r>
              <a:rPr lang="ru-RU" spc="-10" dirty="0" smtClean="0">
                <a:solidFill>
                  <a:prstClr val="black"/>
                </a:solidFill>
                <a:latin typeface="Times New Roman"/>
                <a:cs typeface="Times New Roman"/>
              </a:rPr>
              <a:t>Муниципальные</a:t>
            </a:r>
            <a:r>
              <a:rPr lang="ru-RU" spc="50" dirty="0" smtClean="0">
                <a:solidFill>
                  <a:prstClr val="black"/>
                </a:solidFill>
                <a:latin typeface="Times New Roman"/>
                <a:cs typeface="Times New Roman"/>
              </a:rPr>
              <a:t> </a:t>
            </a:r>
            <a:r>
              <a:rPr lang="ru-RU" spc="-5" dirty="0">
                <a:solidFill>
                  <a:prstClr val="black"/>
                </a:solidFill>
                <a:latin typeface="Times New Roman"/>
                <a:cs typeface="Times New Roman"/>
              </a:rPr>
              <a:t>программы</a:t>
            </a:r>
            <a:r>
              <a:rPr lang="ru-RU" dirty="0">
                <a:solidFill>
                  <a:prstClr val="black"/>
                </a:solidFill>
                <a:latin typeface="Times New Roman"/>
                <a:cs typeface="Times New Roman"/>
              </a:rPr>
              <a:t> </a:t>
            </a:r>
            <a:r>
              <a:rPr lang="ru-RU" spc="-25" dirty="0">
                <a:solidFill>
                  <a:prstClr val="black"/>
                </a:solidFill>
                <a:latin typeface="Times New Roman"/>
                <a:cs typeface="Times New Roman"/>
              </a:rPr>
              <a:t>городского</a:t>
            </a:r>
            <a:r>
              <a:rPr lang="ru-RU" spc="-35" dirty="0">
                <a:solidFill>
                  <a:prstClr val="black"/>
                </a:solidFill>
                <a:latin typeface="Times New Roman"/>
                <a:cs typeface="Times New Roman"/>
              </a:rPr>
              <a:t> </a:t>
            </a:r>
            <a:r>
              <a:rPr lang="ru-RU" spc="-10" dirty="0" smtClean="0">
                <a:solidFill>
                  <a:prstClr val="black"/>
                </a:solidFill>
                <a:latin typeface="Times New Roman"/>
                <a:cs typeface="Times New Roman"/>
              </a:rPr>
              <a:t>Зарайск на</a:t>
            </a:r>
            <a:endParaRPr lang="ru-RU" dirty="0">
              <a:solidFill>
                <a:prstClr val="black"/>
              </a:solidFill>
              <a:latin typeface="Times New Roman"/>
              <a:cs typeface="Times New Roman"/>
            </a:endParaRPr>
          </a:p>
          <a:p>
            <a:pPr lvl="0" algn="ctr">
              <a:lnSpc>
                <a:spcPts val="1800"/>
              </a:lnSpc>
            </a:pPr>
            <a:r>
              <a:rPr lang="ru-RU" spc="-5" dirty="0">
                <a:solidFill>
                  <a:prstClr val="black"/>
                </a:solidFill>
                <a:latin typeface="Times New Roman"/>
                <a:cs typeface="Times New Roman"/>
              </a:rPr>
              <a:t>2020-2024</a:t>
            </a:r>
            <a:r>
              <a:rPr lang="ru-RU" spc="-50" dirty="0">
                <a:solidFill>
                  <a:prstClr val="black"/>
                </a:solidFill>
                <a:latin typeface="Times New Roman"/>
                <a:cs typeface="Times New Roman"/>
              </a:rPr>
              <a:t> </a:t>
            </a:r>
            <a:r>
              <a:rPr lang="ru-RU" spc="-25" dirty="0">
                <a:solidFill>
                  <a:prstClr val="black"/>
                </a:solidFill>
                <a:latin typeface="Times New Roman"/>
                <a:cs typeface="Times New Roman"/>
              </a:rPr>
              <a:t>годы</a:t>
            </a:r>
            <a:endParaRPr lang="ru-RU" dirty="0">
              <a:solidFill>
                <a:prstClr val="black"/>
              </a:solidFill>
              <a:latin typeface="Times New Roman"/>
              <a:cs typeface="Times New Roman"/>
            </a:endParaRPr>
          </a:p>
        </p:txBody>
      </p:sp>
      <p:sp>
        <p:nvSpPr>
          <p:cNvPr id="8" name="Прямоугольник 7"/>
          <p:cNvSpPr/>
          <p:nvPr/>
        </p:nvSpPr>
        <p:spPr>
          <a:xfrm>
            <a:off x="683568" y="3101695"/>
            <a:ext cx="6552728" cy="805349"/>
          </a:xfrm>
          <a:prstGeom prst="rect">
            <a:avLst/>
          </a:prstGeom>
        </p:spPr>
        <p:txBody>
          <a:bodyPr wrap="square">
            <a:spAutoFit/>
          </a:bodyPr>
          <a:lstStyle/>
          <a:p>
            <a:pPr marL="297815" marR="5080" lvl="0" indent="-285750" algn="ctr">
              <a:lnSpc>
                <a:spcPts val="1680"/>
              </a:lnSpc>
              <a:spcBef>
                <a:spcPts val="350"/>
              </a:spcBef>
              <a:buFont typeface="Wingdings" panose="05000000000000000000" pitchFamily="2" charset="2"/>
              <a:buChar char="Ø"/>
            </a:pPr>
            <a:r>
              <a:rPr lang="ru-RU" spc="-5" dirty="0">
                <a:solidFill>
                  <a:prstClr val="black"/>
                </a:solidFill>
                <a:latin typeface="Times New Roman"/>
                <a:cs typeface="Times New Roman"/>
              </a:rPr>
              <a:t>Прогноз</a:t>
            </a:r>
            <a:r>
              <a:rPr lang="ru-RU" spc="5" dirty="0">
                <a:solidFill>
                  <a:prstClr val="black"/>
                </a:solidFill>
                <a:latin typeface="Times New Roman"/>
                <a:cs typeface="Times New Roman"/>
              </a:rPr>
              <a:t> </a:t>
            </a:r>
            <a:r>
              <a:rPr lang="ru-RU" spc="-15" dirty="0">
                <a:solidFill>
                  <a:prstClr val="black"/>
                </a:solidFill>
                <a:latin typeface="Times New Roman"/>
                <a:cs typeface="Times New Roman"/>
              </a:rPr>
              <a:t>социально-экономического</a:t>
            </a:r>
            <a:r>
              <a:rPr lang="ru-RU" spc="50" dirty="0">
                <a:solidFill>
                  <a:prstClr val="black"/>
                </a:solidFill>
                <a:latin typeface="Times New Roman"/>
                <a:cs typeface="Times New Roman"/>
              </a:rPr>
              <a:t> </a:t>
            </a:r>
            <a:r>
              <a:rPr lang="ru-RU" spc="-5" dirty="0">
                <a:solidFill>
                  <a:prstClr val="black"/>
                </a:solidFill>
                <a:latin typeface="Times New Roman"/>
                <a:cs typeface="Times New Roman"/>
              </a:rPr>
              <a:t>развития</a:t>
            </a:r>
            <a:r>
              <a:rPr lang="ru-RU" spc="15" dirty="0">
                <a:solidFill>
                  <a:prstClr val="black"/>
                </a:solidFill>
                <a:latin typeface="Times New Roman"/>
                <a:cs typeface="Times New Roman"/>
              </a:rPr>
              <a:t> </a:t>
            </a:r>
            <a:r>
              <a:rPr lang="ru-RU" spc="-25" dirty="0">
                <a:solidFill>
                  <a:prstClr val="black"/>
                </a:solidFill>
                <a:latin typeface="Times New Roman"/>
                <a:cs typeface="Times New Roman"/>
              </a:rPr>
              <a:t>городского</a:t>
            </a:r>
            <a:r>
              <a:rPr lang="ru-RU" spc="-10" dirty="0">
                <a:solidFill>
                  <a:prstClr val="black"/>
                </a:solidFill>
                <a:latin typeface="Times New Roman"/>
                <a:cs typeface="Times New Roman"/>
              </a:rPr>
              <a:t> округа </a:t>
            </a:r>
            <a:r>
              <a:rPr lang="ru-RU" spc="-385" dirty="0">
                <a:solidFill>
                  <a:prstClr val="black"/>
                </a:solidFill>
                <a:latin typeface="Times New Roman"/>
                <a:cs typeface="Times New Roman"/>
              </a:rPr>
              <a:t> </a:t>
            </a:r>
            <a:r>
              <a:rPr lang="ru-RU" spc="-5" dirty="0" smtClean="0">
                <a:solidFill>
                  <a:prstClr val="black"/>
                </a:solidFill>
                <a:latin typeface="Times New Roman"/>
                <a:cs typeface="Times New Roman"/>
              </a:rPr>
              <a:t>Зарайск</a:t>
            </a:r>
            <a:r>
              <a:rPr lang="ru-RU" spc="-55" dirty="0" smtClean="0">
                <a:solidFill>
                  <a:prstClr val="black"/>
                </a:solidFill>
                <a:latin typeface="Times New Roman"/>
                <a:cs typeface="Times New Roman"/>
              </a:rPr>
              <a:t> </a:t>
            </a:r>
            <a:r>
              <a:rPr lang="ru-RU" spc="-5" dirty="0">
                <a:solidFill>
                  <a:prstClr val="black"/>
                </a:solidFill>
                <a:latin typeface="Times New Roman"/>
                <a:cs typeface="Times New Roman"/>
              </a:rPr>
              <a:t>на</a:t>
            </a:r>
            <a:r>
              <a:rPr lang="ru-RU" dirty="0">
                <a:solidFill>
                  <a:prstClr val="black"/>
                </a:solidFill>
                <a:latin typeface="Times New Roman"/>
                <a:cs typeface="Times New Roman"/>
              </a:rPr>
              <a:t> </a:t>
            </a:r>
            <a:r>
              <a:rPr lang="ru-RU" spc="-5" dirty="0" smtClean="0">
                <a:solidFill>
                  <a:prstClr val="black"/>
                </a:solidFill>
                <a:latin typeface="Times New Roman"/>
                <a:cs typeface="Times New Roman"/>
              </a:rPr>
              <a:t>2022-2024</a:t>
            </a:r>
            <a:r>
              <a:rPr lang="ru-RU" spc="-25" dirty="0" smtClean="0">
                <a:solidFill>
                  <a:prstClr val="black"/>
                </a:solidFill>
                <a:latin typeface="Times New Roman"/>
                <a:cs typeface="Times New Roman"/>
              </a:rPr>
              <a:t> </a:t>
            </a:r>
            <a:r>
              <a:rPr lang="ru-RU" spc="-25" dirty="0">
                <a:solidFill>
                  <a:prstClr val="black"/>
                </a:solidFill>
                <a:latin typeface="Times New Roman"/>
                <a:cs typeface="Times New Roman"/>
              </a:rPr>
              <a:t>годы</a:t>
            </a:r>
            <a:endParaRPr lang="ru-RU" dirty="0">
              <a:solidFill>
                <a:prstClr val="black"/>
              </a:solidFill>
              <a:latin typeface="Times New Roman"/>
              <a:cs typeface="Times New Roman"/>
            </a:endParaRPr>
          </a:p>
          <a:p>
            <a:pPr lvl="0"/>
            <a:endParaRPr lang="ru-RU" dirty="0">
              <a:solidFill>
                <a:prstClr val="black"/>
              </a:solidFill>
              <a:latin typeface="Times New Roman"/>
              <a:cs typeface="Times New Roman"/>
            </a:endParaRPr>
          </a:p>
        </p:txBody>
      </p:sp>
      <p:sp>
        <p:nvSpPr>
          <p:cNvPr id="9" name="Прямоугольник 8"/>
          <p:cNvSpPr/>
          <p:nvPr/>
        </p:nvSpPr>
        <p:spPr>
          <a:xfrm>
            <a:off x="611560" y="3866562"/>
            <a:ext cx="7920880" cy="762645"/>
          </a:xfrm>
          <a:prstGeom prst="rect">
            <a:avLst/>
          </a:prstGeom>
        </p:spPr>
        <p:txBody>
          <a:bodyPr wrap="square">
            <a:spAutoFit/>
          </a:bodyPr>
          <a:lstStyle/>
          <a:p>
            <a:pPr marL="590550" marR="248285" lvl="0" indent="-285750" algn="ctr">
              <a:lnSpc>
                <a:spcPct val="120600"/>
              </a:lnSpc>
              <a:spcBef>
                <a:spcPts val="5"/>
              </a:spcBef>
              <a:buFont typeface="Wingdings" panose="05000000000000000000" pitchFamily="2" charset="2"/>
              <a:buChar char="Ø"/>
            </a:pPr>
            <a:r>
              <a:rPr lang="ru-RU" sz="1600" spc="-10" dirty="0" smtClean="0">
                <a:solidFill>
                  <a:prstClr val="black"/>
                </a:solidFill>
                <a:latin typeface="Times New Roman"/>
                <a:cs typeface="Times New Roman"/>
              </a:rPr>
              <a:t> </a:t>
            </a:r>
            <a:r>
              <a:rPr lang="ru-RU" spc="-10" dirty="0" smtClean="0">
                <a:solidFill>
                  <a:prstClr val="black"/>
                </a:solidFill>
                <a:latin typeface="Times New Roman"/>
                <a:cs typeface="Times New Roman"/>
              </a:rPr>
              <a:t>Основные</a:t>
            </a:r>
            <a:r>
              <a:rPr lang="ru-RU" spc="15" dirty="0" smtClean="0">
                <a:solidFill>
                  <a:prstClr val="black"/>
                </a:solidFill>
                <a:latin typeface="Times New Roman"/>
                <a:cs typeface="Times New Roman"/>
              </a:rPr>
              <a:t> </a:t>
            </a:r>
            <a:r>
              <a:rPr lang="ru-RU" spc="-10" dirty="0">
                <a:solidFill>
                  <a:prstClr val="black"/>
                </a:solidFill>
                <a:latin typeface="Times New Roman"/>
                <a:cs typeface="Times New Roman"/>
              </a:rPr>
              <a:t>направления</a:t>
            </a:r>
            <a:r>
              <a:rPr lang="ru-RU" spc="20" dirty="0">
                <a:solidFill>
                  <a:prstClr val="black"/>
                </a:solidFill>
                <a:latin typeface="Times New Roman"/>
                <a:cs typeface="Times New Roman"/>
              </a:rPr>
              <a:t> </a:t>
            </a:r>
            <a:r>
              <a:rPr lang="ru-RU" spc="-15" dirty="0">
                <a:solidFill>
                  <a:prstClr val="black"/>
                </a:solidFill>
                <a:latin typeface="Times New Roman"/>
                <a:cs typeface="Times New Roman"/>
              </a:rPr>
              <a:t>бюджетной</a:t>
            </a:r>
            <a:r>
              <a:rPr lang="ru-RU" spc="15" dirty="0">
                <a:solidFill>
                  <a:prstClr val="black"/>
                </a:solidFill>
                <a:latin typeface="Times New Roman"/>
                <a:cs typeface="Times New Roman"/>
              </a:rPr>
              <a:t> </a:t>
            </a:r>
            <a:r>
              <a:rPr lang="ru-RU" spc="-5" dirty="0">
                <a:solidFill>
                  <a:prstClr val="black"/>
                </a:solidFill>
                <a:latin typeface="Times New Roman"/>
                <a:cs typeface="Times New Roman"/>
              </a:rPr>
              <a:t>и</a:t>
            </a:r>
            <a:r>
              <a:rPr lang="ru-RU" dirty="0">
                <a:solidFill>
                  <a:prstClr val="black"/>
                </a:solidFill>
                <a:latin typeface="Times New Roman"/>
                <a:cs typeface="Times New Roman"/>
              </a:rPr>
              <a:t> </a:t>
            </a:r>
            <a:r>
              <a:rPr lang="ru-RU" spc="-10" dirty="0">
                <a:solidFill>
                  <a:prstClr val="black"/>
                </a:solidFill>
                <a:latin typeface="Times New Roman"/>
                <a:cs typeface="Times New Roman"/>
              </a:rPr>
              <a:t>налоговой</a:t>
            </a:r>
            <a:r>
              <a:rPr lang="ru-RU" spc="-5" dirty="0">
                <a:solidFill>
                  <a:prstClr val="black"/>
                </a:solidFill>
                <a:latin typeface="Times New Roman"/>
                <a:cs typeface="Times New Roman"/>
              </a:rPr>
              <a:t> </a:t>
            </a:r>
            <a:r>
              <a:rPr lang="ru-RU" spc="-10" dirty="0">
                <a:solidFill>
                  <a:prstClr val="black"/>
                </a:solidFill>
                <a:latin typeface="Times New Roman"/>
                <a:cs typeface="Times New Roman"/>
              </a:rPr>
              <a:t>политики </a:t>
            </a:r>
            <a:r>
              <a:rPr lang="ru-RU" spc="-385" dirty="0">
                <a:solidFill>
                  <a:prstClr val="black"/>
                </a:solidFill>
                <a:latin typeface="Times New Roman"/>
                <a:cs typeface="Times New Roman"/>
              </a:rPr>
              <a:t> </a:t>
            </a:r>
            <a:r>
              <a:rPr lang="ru-RU" spc="-25" dirty="0">
                <a:solidFill>
                  <a:prstClr val="black"/>
                </a:solidFill>
                <a:latin typeface="Times New Roman"/>
                <a:cs typeface="Times New Roman"/>
              </a:rPr>
              <a:t>городского </a:t>
            </a:r>
            <a:r>
              <a:rPr lang="ru-RU" spc="-10" dirty="0">
                <a:solidFill>
                  <a:prstClr val="black"/>
                </a:solidFill>
                <a:latin typeface="Times New Roman"/>
                <a:cs typeface="Times New Roman"/>
              </a:rPr>
              <a:t>округа</a:t>
            </a:r>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Зарайск</a:t>
            </a:r>
            <a:r>
              <a:rPr lang="ru-RU" spc="-40" dirty="0" smtClean="0">
                <a:solidFill>
                  <a:prstClr val="black"/>
                </a:solidFill>
                <a:latin typeface="Times New Roman"/>
                <a:cs typeface="Times New Roman"/>
              </a:rPr>
              <a:t> </a:t>
            </a:r>
            <a:r>
              <a:rPr lang="ru-RU" spc="-5" dirty="0">
                <a:solidFill>
                  <a:prstClr val="black"/>
                </a:solidFill>
                <a:latin typeface="Times New Roman"/>
                <a:cs typeface="Times New Roman"/>
              </a:rPr>
              <a:t>на</a:t>
            </a:r>
            <a:r>
              <a:rPr lang="ru-RU" spc="-10" dirty="0">
                <a:solidFill>
                  <a:prstClr val="black"/>
                </a:solidFill>
                <a:latin typeface="Times New Roman"/>
                <a:cs typeface="Times New Roman"/>
              </a:rPr>
              <a:t> </a:t>
            </a:r>
            <a:r>
              <a:rPr lang="ru-RU" spc="-5" dirty="0" smtClean="0">
                <a:solidFill>
                  <a:prstClr val="black"/>
                </a:solidFill>
                <a:latin typeface="Times New Roman"/>
                <a:cs typeface="Times New Roman"/>
              </a:rPr>
              <a:t>2022-2024</a:t>
            </a:r>
            <a:r>
              <a:rPr lang="ru-RU" spc="-15" dirty="0" smtClean="0">
                <a:solidFill>
                  <a:prstClr val="black"/>
                </a:solidFill>
                <a:latin typeface="Times New Roman"/>
                <a:cs typeface="Times New Roman"/>
              </a:rPr>
              <a:t> </a:t>
            </a:r>
            <a:r>
              <a:rPr lang="ru-RU" spc="-25" dirty="0">
                <a:solidFill>
                  <a:prstClr val="black"/>
                </a:solidFill>
                <a:latin typeface="Times New Roman"/>
                <a:cs typeface="Times New Roman"/>
              </a:rPr>
              <a:t>годы</a:t>
            </a:r>
            <a:endParaRPr lang="ru-RU" dirty="0">
              <a:solidFill>
                <a:prstClr val="black"/>
              </a:solidFill>
              <a:latin typeface="Times New Roman"/>
              <a:cs typeface="Times New Roman"/>
            </a:endParaRPr>
          </a:p>
        </p:txBody>
      </p:sp>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826" t="16401" r="826" b="43700"/>
          <a:stretch/>
        </p:blipFill>
        <p:spPr>
          <a:xfrm>
            <a:off x="3350952" y="4790142"/>
            <a:ext cx="2174182" cy="1180270"/>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906" y="5435438"/>
            <a:ext cx="3429000" cy="1047750"/>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5494768"/>
            <a:ext cx="1880517" cy="1203789"/>
          </a:xfrm>
          <a:prstGeom prst="rect">
            <a:avLst/>
          </a:prstGeom>
        </p:spPr>
      </p:pic>
    </p:spTree>
    <p:extLst>
      <p:ext uri="{BB962C8B-B14F-4D97-AF65-F5344CB8AC3E}">
        <p14:creationId xmlns:p14="http://schemas.microsoft.com/office/powerpoint/2010/main" val="204040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692696"/>
          </a:xfrm>
        </p:spPr>
        <p:txBody>
          <a:bodyPr>
            <a:normAutofit fontScale="90000"/>
          </a:bodyPr>
          <a:lstStyle/>
          <a:p>
            <a:r>
              <a:rPr lang="ru-RU" sz="2800" b="1" dirty="0" smtClean="0"/>
              <a:t>Основные показатели социально-экономического развития городского округа Зарайск</a:t>
            </a:r>
            <a:endParaRPr lang="ru-RU" sz="2800" b="1" dirty="0"/>
          </a:p>
        </p:txBody>
      </p:sp>
      <p:graphicFrame>
        <p:nvGraphicFramePr>
          <p:cNvPr id="8" name="Таблица 7"/>
          <p:cNvGraphicFramePr>
            <a:graphicFrameLocks noGrp="1"/>
          </p:cNvGraphicFramePr>
          <p:nvPr>
            <p:extLst>
              <p:ext uri="{D42A27DB-BD31-4B8C-83A1-F6EECF244321}">
                <p14:modId xmlns:p14="http://schemas.microsoft.com/office/powerpoint/2010/main" val="888408603"/>
              </p:ext>
            </p:extLst>
          </p:nvPr>
        </p:nvGraphicFramePr>
        <p:xfrm>
          <a:off x="8358" y="836712"/>
          <a:ext cx="9135642" cy="5989431"/>
        </p:xfrm>
        <a:graphic>
          <a:graphicData uri="http://schemas.openxmlformats.org/drawingml/2006/table">
            <a:tbl>
              <a:tblPr>
                <a:tableStyleId>{D7AC3CCA-C797-4891-BE02-D94E43425B78}</a:tableStyleId>
              </a:tblPr>
              <a:tblGrid>
                <a:gridCol w="2044340"/>
                <a:gridCol w="863118"/>
                <a:gridCol w="504056"/>
                <a:gridCol w="504056"/>
                <a:gridCol w="576064"/>
                <a:gridCol w="576064"/>
                <a:gridCol w="1053234"/>
                <a:gridCol w="797708"/>
                <a:gridCol w="740727"/>
                <a:gridCol w="740727"/>
                <a:gridCol w="735548"/>
              </a:tblGrid>
              <a:tr h="167964">
                <a:tc rowSpan="2">
                  <a:txBody>
                    <a:bodyPr/>
                    <a:lstStyle/>
                    <a:p>
                      <a:pPr algn="ctr" fontAlgn="ctr"/>
                      <a:r>
                        <a:rPr lang="ru-RU" sz="1000" b="1" u="none" strike="noStrike" dirty="0">
                          <a:effectLst/>
                        </a:rPr>
                        <a:t>Показатели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rowSpan="2">
                  <a:txBody>
                    <a:bodyPr/>
                    <a:lstStyle/>
                    <a:p>
                      <a:pPr algn="ctr" fontAlgn="ctr"/>
                      <a:r>
                        <a:rPr lang="ru-RU" sz="1000" b="1" u="none" strike="noStrike" dirty="0" smtClean="0">
                          <a:effectLst/>
                        </a:rPr>
                        <a:t>Ед. измерения</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gridSpan="2">
                  <a:txBody>
                    <a:bodyPr/>
                    <a:lstStyle/>
                    <a:p>
                      <a:pPr algn="ctr" fontAlgn="b"/>
                      <a:r>
                        <a:rPr lang="ru-RU" sz="1000" b="1" u="none" strike="noStrike" dirty="0">
                          <a:effectLst/>
                        </a:rPr>
                        <a:t>Отчет</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c>
                  <a:txBody>
                    <a:bodyPr/>
                    <a:lstStyle/>
                    <a:p>
                      <a:pPr algn="ctr" fontAlgn="b"/>
                      <a:r>
                        <a:rPr lang="ru-RU" sz="1000" b="1" u="none" strike="noStrike" dirty="0" smtClean="0">
                          <a:effectLst/>
                        </a:rPr>
                        <a:t>План</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gridSpan="2">
                  <a:txBody>
                    <a:bodyPr/>
                    <a:lstStyle/>
                    <a:p>
                      <a:pPr algn="ctr" fontAlgn="b"/>
                      <a:r>
                        <a:rPr lang="ru-RU" sz="1000" b="1" u="none" strike="noStrike" dirty="0">
                          <a:effectLst/>
                        </a:rPr>
                        <a:t>2022 год</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c gridSpan="2">
                  <a:txBody>
                    <a:bodyPr/>
                    <a:lstStyle/>
                    <a:p>
                      <a:pPr algn="ctr" fontAlgn="b"/>
                      <a:r>
                        <a:rPr lang="ru-RU" sz="1000" b="1" u="none" strike="noStrike" dirty="0">
                          <a:effectLst/>
                        </a:rPr>
                        <a:t>2023 год</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c gridSpan="2">
                  <a:txBody>
                    <a:bodyPr/>
                    <a:lstStyle/>
                    <a:p>
                      <a:pPr algn="ctr" fontAlgn="b"/>
                      <a:r>
                        <a:rPr lang="ru-RU" sz="1000" b="1" u="none" strike="noStrike" dirty="0">
                          <a:effectLst/>
                        </a:rPr>
                        <a:t>2024 год</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r>
              <a:tr h="657859">
                <a:tc vMerge="1">
                  <a:txBody>
                    <a:bodyPr/>
                    <a:lstStyle/>
                    <a:p>
                      <a:endParaRPr lang="ru-RU"/>
                    </a:p>
                  </a:txBody>
                  <a:tcPr/>
                </a:tc>
                <a:tc vMerge="1">
                  <a:txBody>
                    <a:bodyPr/>
                    <a:lstStyle/>
                    <a:p>
                      <a:endParaRPr lang="ru-RU"/>
                    </a:p>
                  </a:txBody>
                  <a:tcPr/>
                </a:tc>
                <a:tc>
                  <a:txBody>
                    <a:bodyPr/>
                    <a:lstStyle/>
                    <a:p>
                      <a:pPr algn="ctr" fontAlgn="ctr"/>
                      <a:r>
                        <a:rPr lang="ru-RU" sz="1000" b="1" u="none" strike="noStrike" dirty="0">
                          <a:effectLst/>
                        </a:rPr>
                        <a:t>2019</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2020</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2021</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1 (консервативный)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2            (базовый)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1 (консервативный)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2            (базовый)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1 (консервативный)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2            (базовый)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r>
              <a:tr h="331262">
                <a:tc>
                  <a:txBody>
                    <a:bodyPr/>
                    <a:lstStyle/>
                    <a:p>
                      <a:pPr algn="l" fontAlgn="ctr"/>
                      <a:r>
                        <a:rPr lang="ru-RU" sz="1000" b="1" u="none" strike="noStrike" dirty="0">
                          <a:effectLst/>
                        </a:rPr>
                        <a:t>1. Демографические показатели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r>
              <a:tr h="331262">
                <a:tc>
                  <a:txBody>
                    <a:bodyPr/>
                    <a:lstStyle/>
                    <a:p>
                      <a:pPr algn="l" fontAlgn="b"/>
                      <a:r>
                        <a:rPr lang="ru-RU" sz="1000" u="none" strike="noStrike">
                          <a:effectLst/>
                        </a:rPr>
                        <a:t>Численность постоянного населения (на конец года)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человек</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38742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38534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38274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37861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37977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37398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37674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36926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37363</a:t>
                      </a:r>
                      <a:endParaRPr lang="ru-RU" sz="1000" b="0" i="0" u="none" strike="noStrike" dirty="0">
                        <a:solidFill>
                          <a:srgbClr val="000000"/>
                        </a:solidFill>
                        <a:effectLst/>
                        <a:latin typeface="Calibri" panose="020F0502020204030204" pitchFamily="34" charset="0"/>
                      </a:endParaRPr>
                    </a:p>
                  </a:txBody>
                  <a:tcPr marL="4354" marR="4354" marT="4354" marB="0" anchor="b"/>
                </a:tc>
              </a:tr>
              <a:tr h="373135">
                <a:tc>
                  <a:txBody>
                    <a:bodyPr/>
                    <a:lstStyle/>
                    <a:p>
                      <a:pPr algn="l" fontAlgn="b"/>
                      <a:r>
                        <a:rPr lang="ru-RU" sz="1000" u="none" strike="noStrike">
                          <a:effectLst/>
                        </a:rPr>
                        <a:t>по численности постоянного населения, в том числе в возрасте:</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167964">
                <a:tc>
                  <a:txBody>
                    <a:bodyPr/>
                    <a:lstStyle/>
                    <a:p>
                      <a:pPr algn="ctr" fontAlgn="b"/>
                      <a:r>
                        <a:rPr lang="ru-RU" sz="1000" u="none" strike="noStrike">
                          <a:effectLst/>
                        </a:rPr>
                        <a:t>до 3 лет</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человек</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1270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1156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941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754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787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731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792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727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816</a:t>
                      </a:r>
                      <a:endParaRPr lang="ru-RU" sz="1000" b="0" i="0" u="none" strike="noStrike">
                        <a:solidFill>
                          <a:srgbClr val="000000"/>
                        </a:solidFill>
                        <a:effectLst/>
                        <a:latin typeface="Calibri" panose="020F0502020204030204" pitchFamily="34" charset="0"/>
                      </a:endParaRPr>
                    </a:p>
                  </a:txBody>
                  <a:tcPr marL="4354" marR="4354" marT="4354" marB="0" anchor="b"/>
                </a:tc>
              </a:tr>
              <a:tr h="167964">
                <a:tc>
                  <a:txBody>
                    <a:bodyPr/>
                    <a:lstStyle/>
                    <a:p>
                      <a:pPr algn="ctr" fontAlgn="b"/>
                      <a:r>
                        <a:rPr lang="ru-RU" sz="1000" u="none" strike="noStrike">
                          <a:effectLst/>
                        </a:rPr>
                        <a:t>от 3 до 7 лет</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человек</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2178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2122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2189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2153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2158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1997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2008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1813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1828</a:t>
                      </a:r>
                      <a:endParaRPr lang="ru-RU" sz="1000" b="0" i="0" u="none" strike="noStrike">
                        <a:solidFill>
                          <a:srgbClr val="000000"/>
                        </a:solidFill>
                        <a:effectLst/>
                        <a:latin typeface="Calibri" panose="020F0502020204030204" pitchFamily="34" charset="0"/>
                      </a:endParaRPr>
                    </a:p>
                  </a:txBody>
                  <a:tcPr marL="4354" marR="4354" marT="4354" marB="0" anchor="b"/>
                </a:tc>
              </a:tr>
              <a:tr h="167964">
                <a:tc>
                  <a:txBody>
                    <a:bodyPr/>
                    <a:lstStyle/>
                    <a:p>
                      <a:pPr algn="ctr" fontAlgn="b"/>
                      <a:r>
                        <a:rPr lang="ru-RU" sz="1000" u="none" strike="noStrike">
                          <a:effectLst/>
                        </a:rPr>
                        <a:t>от 7 до 17 лет</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человек</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4462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4433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4414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4362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4373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4353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4378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4307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4346</a:t>
                      </a:r>
                      <a:endParaRPr lang="ru-RU" sz="1000" b="0" i="0" u="none" strike="noStrike">
                        <a:solidFill>
                          <a:srgbClr val="000000"/>
                        </a:solidFill>
                        <a:effectLst/>
                        <a:latin typeface="Calibri" panose="020F0502020204030204" pitchFamily="34" charset="0"/>
                      </a:endParaRPr>
                    </a:p>
                  </a:txBody>
                  <a:tcPr marL="4354" marR="4354" marT="4354" marB="0" anchor="b"/>
                </a:tc>
              </a:tr>
              <a:tr h="251964">
                <a:tc>
                  <a:txBody>
                    <a:bodyPr/>
                    <a:lstStyle/>
                    <a:p>
                      <a:pPr algn="l" fontAlgn="ctr"/>
                      <a:r>
                        <a:rPr lang="ru-RU" sz="1000" b="1" u="none" strike="noStrike" dirty="0">
                          <a:effectLst/>
                        </a:rPr>
                        <a:t>2. Промышленное производство</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1487118">
                <a:tc>
                  <a:txBody>
                    <a:bodyPr/>
                    <a:lstStyle/>
                    <a:p>
                      <a:pPr algn="l" fontAlgn="b"/>
                      <a:r>
                        <a:rPr lang="ru-RU" sz="1000" u="none" strike="noStrike">
                          <a:effectLst/>
                        </a:rPr>
                        <a:t>Объем отгруженных товаров собственного прозводства, выполненных работ и услуг собственными силами по промыленным видам деятельности по крупным и средним организациям (без организаций с численностью работающих менее 15 человек)</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млн. руб. в ценах соответсвующих лет</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a:effectLst/>
                        </a:rPr>
                        <a:t>4076.1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746.9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1203.3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1215.3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1228.6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1231.1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1259.1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1250.8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1294.5</a:t>
                      </a:r>
                      <a:endParaRPr lang="ru-RU" sz="1000" b="0" i="0" u="none" strike="noStrike">
                        <a:solidFill>
                          <a:srgbClr val="000000"/>
                        </a:solidFill>
                        <a:effectLst/>
                        <a:latin typeface="Calibri" panose="020F0502020204030204" pitchFamily="34" charset="0"/>
                      </a:endParaRPr>
                    </a:p>
                  </a:txBody>
                  <a:tcPr marL="4354" marR="4354" marT="4354" marB="0" anchor="b"/>
                </a:tc>
              </a:tr>
              <a:tr h="236216">
                <a:tc>
                  <a:txBody>
                    <a:bodyPr/>
                    <a:lstStyle/>
                    <a:p>
                      <a:pPr algn="l" fontAlgn="ctr"/>
                      <a:r>
                        <a:rPr lang="ru-RU" sz="1000" b="1" u="none" strike="noStrike" dirty="0">
                          <a:effectLst/>
                        </a:rPr>
                        <a:t>3. Транспорт</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657859">
                <a:tc>
                  <a:txBody>
                    <a:bodyPr/>
                    <a:lstStyle/>
                    <a:p>
                      <a:pPr algn="l" fontAlgn="b"/>
                      <a:r>
                        <a:rPr lang="ru-RU" sz="1000" u="none" strike="noStrike">
                          <a:effectLst/>
                        </a:rPr>
                        <a:t>Протяженность автомобильных дорог общего пользования с твердым типом покрытия местного значения</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километр</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108.2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114.1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125.08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132.94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134.65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139.76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145.22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144.31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156.79</a:t>
                      </a:r>
                      <a:endParaRPr lang="ru-RU" sz="1000" b="0" i="0" u="none" strike="noStrike">
                        <a:solidFill>
                          <a:srgbClr val="000000"/>
                        </a:solidFill>
                        <a:effectLst/>
                        <a:latin typeface="Calibri" panose="020F0502020204030204" pitchFamily="34" charset="0"/>
                      </a:endParaRPr>
                    </a:p>
                  </a:txBody>
                  <a:tcPr marL="4354" marR="4354" marT="4354" marB="0" anchor="b"/>
                </a:tc>
              </a:tr>
              <a:tr h="494561">
                <a:tc>
                  <a:txBody>
                    <a:bodyPr/>
                    <a:lstStyle/>
                    <a:p>
                      <a:pPr algn="l" fontAlgn="ctr"/>
                      <a:r>
                        <a:rPr lang="ru-RU" sz="1000" b="1" u="none" strike="noStrike" dirty="0">
                          <a:effectLst/>
                        </a:rPr>
                        <a:t>4. Малое и среднее предпринимательство, включая микропредприятия</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496339">
                <a:tc>
                  <a:txBody>
                    <a:bodyPr/>
                    <a:lstStyle/>
                    <a:p>
                      <a:pPr algn="l" fontAlgn="b"/>
                      <a:r>
                        <a:rPr lang="ru-RU" sz="1000" u="none" strike="noStrike">
                          <a:effectLst/>
                        </a:rPr>
                        <a:t>Число малых и средних предприятий, включая микропредприятия (на конец года)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единица</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173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163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159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161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161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166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165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175</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347053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1" y="0"/>
            <a:ext cx="8856984" cy="620688"/>
          </a:xfrm>
        </p:spPr>
        <p:txBody>
          <a:bodyPr>
            <a:normAutofit fontScale="90000"/>
          </a:bodyPr>
          <a:lstStyle/>
          <a:p>
            <a:r>
              <a:rPr lang="ru-RU" sz="2800" b="1" dirty="0">
                <a:solidFill>
                  <a:srgbClr val="5DCEAF">
                    <a:lumMod val="50000"/>
                  </a:srgbClr>
                </a:solidFill>
              </a:rPr>
              <a:t>Основные показатели социально-экономического развития городского округа Зарайск</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873077775"/>
              </p:ext>
            </p:extLst>
          </p:nvPr>
        </p:nvGraphicFramePr>
        <p:xfrm>
          <a:off x="0" y="692696"/>
          <a:ext cx="9159039" cy="6165303"/>
        </p:xfrm>
        <a:graphic>
          <a:graphicData uri="http://schemas.openxmlformats.org/drawingml/2006/table">
            <a:tbl>
              <a:tblPr>
                <a:tableStyleId>{D7AC3CCA-C797-4891-BE02-D94E43425B78}</a:tableStyleId>
              </a:tblPr>
              <a:tblGrid>
                <a:gridCol w="2206369"/>
                <a:gridCol w="819935"/>
                <a:gridCol w="465576"/>
                <a:gridCol w="576064"/>
                <a:gridCol w="432048"/>
                <a:gridCol w="504056"/>
                <a:gridCol w="893888"/>
                <a:gridCol w="864658"/>
                <a:gridCol w="799436"/>
                <a:gridCol w="799436"/>
                <a:gridCol w="797573"/>
              </a:tblGrid>
              <a:tr h="160352">
                <a:tc>
                  <a:txBody>
                    <a:bodyPr/>
                    <a:lstStyle/>
                    <a:p>
                      <a:pPr algn="l" fontAlgn="ctr"/>
                      <a:r>
                        <a:rPr lang="ru-RU" sz="1000" b="1" u="none" strike="noStrike" dirty="0">
                          <a:effectLst/>
                        </a:rPr>
                        <a:t>5. Инвестиции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939841">
                <a:tc>
                  <a:txBody>
                    <a:bodyPr/>
                    <a:lstStyle/>
                    <a:p>
                      <a:pPr algn="l" fontAlgn="b"/>
                      <a:r>
                        <a:rPr lang="ru-RU" sz="1000" u="none" strike="noStrike" dirty="0">
                          <a:effectLst/>
                        </a:rPr>
                        <a:t>Инвестиции в основной капитал за счет всех источников финансирования (без субъектов малого предпринимательства и объемов инвестиций, не наблюдаемых прямыми статистическими методами), всего</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smtClean="0">
                          <a:effectLst/>
                        </a:rPr>
                        <a:t>млн. рублей</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1380.83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1979.01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974.95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992.6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1004.2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1010.5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1034.32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1027.7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1064.36</a:t>
                      </a:r>
                      <a:endParaRPr lang="ru-RU" sz="1000" b="0" i="0" u="none" strike="noStrike">
                        <a:solidFill>
                          <a:srgbClr val="000000"/>
                        </a:solidFill>
                        <a:effectLst/>
                        <a:latin typeface="Calibri" panose="020F0502020204030204" pitchFamily="34" charset="0"/>
                      </a:endParaRPr>
                    </a:p>
                  </a:txBody>
                  <a:tcPr marL="4354" marR="4354" marT="4354" marB="0" anchor="b"/>
                </a:tc>
              </a:tr>
              <a:tr h="316249">
                <a:tc>
                  <a:txBody>
                    <a:bodyPr/>
                    <a:lstStyle/>
                    <a:p>
                      <a:pPr algn="l" fontAlgn="ctr"/>
                      <a:r>
                        <a:rPr lang="ru-RU" sz="1000" b="1" u="none" strike="noStrike" dirty="0">
                          <a:effectLst/>
                        </a:rPr>
                        <a:t>6. Строительство и </a:t>
                      </a:r>
                      <a:r>
                        <a:rPr lang="ru-RU" sz="1000" b="1" u="none" strike="noStrike" dirty="0" smtClean="0">
                          <a:effectLst/>
                        </a:rPr>
                        <a:t>жилищно-коммунальное </a:t>
                      </a:r>
                      <a:r>
                        <a:rPr lang="ru-RU" sz="1000" b="1" u="none" strike="noStrike" dirty="0">
                          <a:effectLst/>
                        </a:rPr>
                        <a:t>хозяйство</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939841">
                <a:tc>
                  <a:txBody>
                    <a:bodyPr/>
                    <a:lstStyle/>
                    <a:p>
                      <a:pPr algn="l" fontAlgn="b"/>
                      <a:r>
                        <a:rPr lang="ru-RU" sz="1000" u="none" strike="noStrike">
                          <a:effectLst/>
                        </a:rPr>
                        <a:t>Объем работ, выполненных по виду экономической деятельности "Строительство" (раздел F) по крупным и средним организациям (без организаций с численностью работающих менее 15 человек)</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млн. рублей </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a:t>
                      </a:r>
                      <a:endParaRPr lang="ru-RU" sz="1000" b="0" i="0" u="none" strike="noStrike">
                        <a:solidFill>
                          <a:srgbClr val="000000"/>
                        </a:solidFill>
                        <a:effectLst/>
                        <a:latin typeface="Calibri" panose="020F0502020204030204" pitchFamily="34" charset="0"/>
                      </a:endParaRPr>
                    </a:p>
                  </a:txBody>
                  <a:tcPr marL="4354" marR="4354" marT="4354" marB="0" anchor="b"/>
                </a:tc>
              </a:tr>
              <a:tr h="472147">
                <a:tc>
                  <a:txBody>
                    <a:bodyPr/>
                    <a:lstStyle/>
                    <a:p>
                      <a:pPr algn="l" fontAlgn="b"/>
                      <a:r>
                        <a:rPr lang="ru-RU" sz="1000" u="none" strike="noStrike">
                          <a:effectLst/>
                        </a:rPr>
                        <a:t>Объем жилищного строительства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тыс. кв. м. общей площади</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15.05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14.85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15.37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14.50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15.00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14.70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15.00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16.00</a:t>
                      </a:r>
                      <a:endParaRPr lang="ru-RU" sz="1000" b="0" i="0" u="none" strike="noStrike">
                        <a:solidFill>
                          <a:srgbClr val="000000"/>
                        </a:solidFill>
                        <a:effectLst/>
                        <a:latin typeface="Calibri" panose="020F0502020204030204" pitchFamily="34" charset="0"/>
                      </a:endParaRPr>
                    </a:p>
                  </a:txBody>
                  <a:tcPr marL="4354" marR="4354" marT="4354" marB="0" anchor="b"/>
                </a:tc>
              </a:tr>
              <a:tr h="316249">
                <a:tc>
                  <a:txBody>
                    <a:bodyPr/>
                    <a:lstStyle/>
                    <a:p>
                      <a:pPr algn="l" fontAlgn="b"/>
                      <a:r>
                        <a:rPr lang="ru-RU" sz="1000" u="none" strike="noStrike">
                          <a:effectLst/>
                        </a:rPr>
                        <a:t>Уровень обеспеченности населения жильем (на конец года)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кв.м. на человека</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27.78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25.17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25.74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26.40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26.34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27.12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26.96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27.88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27.61</a:t>
                      </a:r>
                      <a:endParaRPr lang="ru-RU" sz="1000" b="0" i="0" u="none" strike="noStrike">
                        <a:solidFill>
                          <a:srgbClr val="000000"/>
                        </a:solidFill>
                        <a:effectLst/>
                        <a:latin typeface="Calibri" panose="020F0502020204030204" pitchFamily="34" charset="0"/>
                      </a:endParaRPr>
                    </a:p>
                  </a:txBody>
                  <a:tcPr marL="4354" marR="4354" marT="4354" marB="0" anchor="b"/>
                </a:tc>
              </a:tr>
              <a:tr h="192195">
                <a:tc>
                  <a:txBody>
                    <a:bodyPr/>
                    <a:lstStyle/>
                    <a:p>
                      <a:pPr algn="l" fontAlgn="ctr"/>
                      <a:r>
                        <a:rPr lang="ru-RU" sz="1000" b="1" u="none" strike="noStrike" dirty="0">
                          <a:effectLst/>
                        </a:rPr>
                        <a:t>7. Труд и заработная плата</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160352">
                <a:tc>
                  <a:txBody>
                    <a:bodyPr/>
                    <a:lstStyle/>
                    <a:p>
                      <a:pPr algn="l" fontAlgn="b"/>
                      <a:r>
                        <a:rPr lang="ru-RU" sz="1000" u="none" strike="noStrike">
                          <a:effectLst/>
                        </a:rPr>
                        <a:t>Количество созданных рабочих мест</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единица</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139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110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110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120</a:t>
                      </a:r>
                      <a:endParaRPr lang="ru-RU" sz="1000" b="0" i="0" u="none" strike="noStrike">
                        <a:solidFill>
                          <a:srgbClr val="000000"/>
                        </a:solidFill>
                        <a:effectLst/>
                        <a:latin typeface="Calibri" panose="020F0502020204030204" pitchFamily="34" charset="0"/>
                      </a:endParaRPr>
                    </a:p>
                  </a:txBody>
                  <a:tcPr marL="4354" marR="4354" marT="4354" marB="0" anchor="b"/>
                </a:tc>
              </a:tr>
              <a:tr h="472147">
                <a:tc>
                  <a:txBody>
                    <a:bodyPr/>
                    <a:lstStyle/>
                    <a:p>
                      <a:pPr algn="l" fontAlgn="b"/>
                      <a:r>
                        <a:rPr lang="ru-RU" sz="1000" u="none" strike="noStrike">
                          <a:effectLst/>
                        </a:rPr>
                        <a:t>Численность официально зарегистрированных безработных на конец года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человек</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778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1158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750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735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685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675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600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640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382</a:t>
                      </a:r>
                      <a:endParaRPr lang="ru-RU" sz="1000" b="0" i="0" u="none" strike="noStrike">
                        <a:solidFill>
                          <a:srgbClr val="000000"/>
                        </a:solidFill>
                        <a:effectLst/>
                        <a:latin typeface="Calibri" panose="020F0502020204030204" pitchFamily="34" charset="0"/>
                      </a:endParaRPr>
                    </a:p>
                  </a:txBody>
                  <a:tcPr marL="4354" marR="4354" marT="4354" marB="0" anchor="b"/>
                </a:tc>
              </a:tr>
              <a:tr h="316249">
                <a:tc>
                  <a:txBody>
                    <a:bodyPr/>
                    <a:lstStyle/>
                    <a:p>
                      <a:pPr algn="l" fontAlgn="b"/>
                      <a:r>
                        <a:rPr lang="ru-RU" sz="1000" u="none" strike="noStrike">
                          <a:effectLst/>
                        </a:rPr>
                        <a:t>Фонд начисленной заработной платы всех работников</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млн. рублей </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3641.7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3691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3767.2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3823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3955.4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3947.5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4182.2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4091.2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4442.9</a:t>
                      </a:r>
                      <a:endParaRPr lang="ru-RU" sz="1000" b="0" i="0" u="none" strike="noStrike">
                        <a:solidFill>
                          <a:srgbClr val="000000"/>
                        </a:solidFill>
                        <a:effectLst/>
                        <a:latin typeface="Calibri" panose="020F0502020204030204" pitchFamily="34" charset="0"/>
                      </a:endParaRPr>
                    </a:p>
                  </a:txBody>
                  <a:tcPr marL="4354" marR="4354" marT="4354" marB="0" anchor="b"/>
                </a:tc>
              </a:tr>
              <a:tr h="628045">
                <a:tc>
                  <a:txBody>
                    <a:bodyPr/>
                    <a:lstStyle/>
                    <a:p>
                      <a:pPr algn="l" fontAlgn="b"/>
                      <a:r>
                        <a:rPr lang="ru-RU" sz="1000" u="none" strike="noStrike">
                          <a:effectLst/>
                        </a:rPr>
                        <a:t>Среднемесячная номинальная  начисленная заработная плата работников (по полному кругу организаций)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рубль</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36277.2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41118.3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43372.9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44550.9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45502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45854.2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47860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47312.4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50215.9</a:t>
                      </a:r>
                      <a:endParaRPr lang="ru-RU" sz="1000" b="0" i="0" u="none" strike="noStrike">
                        <a:solidFill>
                          <a:srgbClr val="000000"/>
                        </a:solidFill>
                        <a:effectLst/>
                        <a:latin typeface="Calibri" panose="020F0502020204030204" pitchFamily="34" charset="0"/>
                      </a:endParaRPr>
                    </a:p>
                  </a:txBody>
                  <a:tcPr marL="4354" marR="4354" marT="4354" marB="0" anchor="b"/>
                </a:tc>
              </a:tr>
              <a:tr h="1251636">
                <a:tc>
                  <a:txBody>
                    <a:bodyPr/>
                    <a:lstStyle/>
                    <a:p>
                      <a:pPr algn="l" fontAlgn="b"/>
                      <a:r>
                        <a:rPr lang="ru-RU" sz="1000" u="none" strike="noStrike" dirty="0">
                          <a:effectLst/>
                        </a:rPr>
                        <a:t>Среднемесячная заработная плата отдельных категорий работников социальной сферы и науки и отношение средней заработной платы отдельных категорий работников социальной сферы и науки к среднемесячному доходу от трудовой деятельности по Московской области:</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57648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1" y="0"/>
            <a:ext cx="8856984" cy="836712"/>
          </a:xfrm>
        </p:spPr>
        <p:txBody>
          <a:bodyPr>
            <a:normAutofit fontScale="90000"/>
          </a:bodyPr>
          <a:lstStyle/>
          <a:p>
            <a:r>
              <a:rPr lang="ru-RU" sz="2800" b="1" dirty="0">
                <a:solidFill>
                  <a:srgbClr val="5DCEAF">
                    <a:lumMod val="50000"/>
                  </a:srgbClr>
                </a:solidFill>
              </a:rPr>
              <a:t>Основные показатели социально-экономического развития городского округа Зарайск</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636389410"/>
              </p:ext>
            </p:extLst>
          </p:nvPr>
        </p:nvGraphicFramePr>
        <p:xfrm>
          <a:off x="20859" y="828607"/>
          <a:ext cx="9123140" cy="6029393"/>
        </p:xfrm>
        <a:graphic>
          <a:graphicData uri="http://schemas.openxmlformats.org/drawingml/2006/table">
            <a:tbl>
              <a:tblPr>
                <a:tableStyleId>{D7AC3CCA-C797-4891-BE02-D94E43425B78}</a:tableStyleId>
              </a:tblPr>
              <a:tblGrid>
                <a:gridCol w="2197720"/>
                <a:gridCol w="816721"/>
                <a:gridCol w="528588"/>
                <a:gridCol w="504056"/>
                <a:gridCol w="504056"/>
                <a:gridCol w="504056"/>
                <a:gridCol w="576064"/>
                <a:gridCol w="1104827"/>
                <a:gridCol w="796303"/>
                <a:gridCol w="796303"/>
                <a:gridCol w="794446"/>
              </a:tblGrid>
              <a:tr h="159117">
                <a:tc>
                  <a:txBody>
                    <a:bodyPr/>
                    <a:lstStyle/>
                    <a:p>
                      <a:pPr algn="l" fontAlgn="b"/>
                      <a:r>
                        <a:rPr lang="ru-RU" sz="1000" i="1" u="none" strike="noStrike" dirty="0">
                          <a:effectLst/>
                        </a:rPr>
                        <a:t>Образование</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dirty="0">
                          <a:effectLst/>
                        </a:rPr>
                        <a:t>Среднемесячная номинальная начисленная заработная плата: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a:effectLst/>
                        </a:rPr>
                        <a:t>педагогических работников общеобразовательных организаций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рубль</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50184.5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51114.9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53119.4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53119.4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53650.6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55969.1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56516.1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59383.2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60259.9</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a:effectLst/>
                        </a:rPr>
                        <a:t>педагогических работников дошкольных организаций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рубль</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51691.6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48079.7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54499.6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54499.6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55044.6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54499.6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55044.6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54499.6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55044.6</a:t>
                      </a:r>
                      <a:endParaRPr lang="ru-RU" sz="1000" b="0" i="0" u="none" strike="noStrike">
                        <a:solidFill>
                          <a:srgbClr val="000000"/>
                        </a:solidFill>
                        <a:effectLst/>
                        <a:latin typeface="Calibri" panose="020F0502020204030204" pitchFamily="34" charset="0"/>
                      </a:endParaRPr>
                    </a:p>
                  </a:txBody>
                  <a:tcPr marL="4354" marR="4354" marT="4354" marB="0" anchor="b"/>
                </a:tc>
              </a:tr>
              <a:tr h="468511">
                <a:tc>
                  <a:txBody>
                    <a:bodyPr/>
                    <a:lstStyle/>
                    <a:p>
                      <a:pPr algn="l" fontAlgn="b"/>
                      <a:r>
                        <a:rPr lang="ru-RU" sz="1000" u="none" strike="noStrike">
                          <a:effectLst/>
                        </a:rPr>
                        <a:t>педагогических работников организаций дополнительного образования детей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рубль</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59389.3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57917.8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61237.7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61237.7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61850.1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61237.7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61850.1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61237.7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61850.1</a:t>
                      </a:r>
                      <a:endParaRPr lang="ru-RU" sz="1000" b="0" i="0" u="none" strike="noStrike">
                        <a:solidFill>
                          <a:srgbClr val="000000"/>
                        </a:solidFill>
                        <a:effectLst/>
                        <a:latin typeface="Calibri" panose="020F0502020204030204" pitchFamily="34" charset="0"/>
                      </a:endParaRPr>
                    </a:p>
                  </a:txBody>
                  <a:tcPr marL="4354" marR="4354" marT="4354" marB="0" anchor="b"/>
                </a:tc>
              </a:tr>
              <a:tr h="159117">
                <a:tc>
                  <a:txBody>
                    <a:bodyPr/>
                    <a:lstStyle/>
                    <a:p>
                      <a:pPr algn="l" fontAlgn="b"/>
                      <a:r>
                        <a:rPr lang="ru-RU" sz="1000" i="1" u="none" strike="noStrike" dirty="0">
                          <a:effectLst/>
                        </a:rPr>
                        <a:t>Культура</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623208">
                <a:tc>
                  <a:txBody>
                    <a:bodyPr/>
                    <a:lstStyle/>
                    <a:p>
                      <a:pPr algn="l" fontAlgn="b"/>
                      <a:r>
                        <a:rPr lang="ru-RU" sz="1000" u="none" strike="noStrike">
                          <a:effectLst/>
                        </a:rPr>
                        <a:t>Среднемесячная номинальная начисленная заработная плата работников муниципальных учреждений культуры</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рубль</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53167.8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49624.7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51145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52808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53188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56192</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56839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59896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60983</a:t>
                      </a:r>
                      <a:endParaRPr lang="ru-RU" sz="1000" b="0" i="0" u="none" strike="noStrike">
                        <a:solidFill>
                          <a:srgbClr val="000000"/>
                        </a:solidFill>
                        <a:effectLst/>
                        <a:latin typeface="Calibri" panose="020F0502020204030204" pitchFamily="34" charset="0"/>
                      </a:endParaRPr>
                    </a:p>
                  </a:txBody>
                  <a:tcPr marL="4354" marR="4354" marT="4354" marB="0" anchor="b"/>
                </a:tc>
              </a:tr>
              <a:tr h="230466">
                <a:tc>
                  <a:txBody>
                    <a:bodyPr/>
                    <a:lstStyle/>
                    <a:p>
                      <a:pPr algn="l" fontAlgn="ctr"/>
                      <a:r>
                        <a:rPr lang="ru-RU" sz="1000" b="1" u="none" strike="noStrike" dirty="0">
                          <a:effectLst/>
                        </a:rPr>
                        <a:t>8. Торговля и услуги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313814">
                <a:tc>
                  <a:txBody>
                    <a:bodyPr/>
                    <a:lstStyle/>
                    <a:p>
                      <a:pPr algn="l" fontAlgn="b"/>
                      <a:r>
                        <a:rPr lang="ru-RU" sz="1000" u="none" strike="noStrike" dirty="0">
                          <a:effectLst/>
                        </a:rPr>
                        <a:t>Обеспеченность населения площадью торговых объектов</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dirty="0">
                          <a:effectLst/>
                        </a:rPr>
                        <a:t>кв. метр на 1000 чел.</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976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991.3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1005.1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1021.9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1075.4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1044.4</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1099.8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1057.5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1127.4</a:t>
                      </a:r>
                      <a:endParaRPr lang="ru-RU" sz="1000" b="0" i="0" u="none" strike="noStrike">
                        <a:solidFill>
                          <a:srgbClr val="000000"/>
                        </a:solidFill>
                        <a:effectLst/>
                        <a:latin typeface="Calibri" panose="020F0502020204030204" pitchFamily="34" charset="0"/>
                      </a:endParaRPr>
                    </a:p>
                  </a:txBody>
                  <a:tcPr marL="4354" marR="4354" marT="4354" marB="0" anchor="b"/>
                </a:tc>
              </a:tr>
              <a:tr h="468511">
                <a:tc>
                  <a:txBody>
                    <a:bodyPr/>
                    <a:lstStyle/>
                    <a:p>
                      <a:pPr algn="l" fontAlgn="b"/>
                      <a:r>
                        <a:rPr lang="ru-RU" sz="1000" u="none" strike="noStrike">
                          <a:effectLst/>
                        </a:rPr>
                        <a:t>Площадь торговых объектов предприятий розничной торговли (на конец года)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dirty="0">
                          <a:effectLst/>
                        </a:rPr>
                        <a:t>тыс.кв.м.</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38.3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38.6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38.9</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39.3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41.6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39.3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42.3</a:t>
                      </a:r>
                      <a:endParaRPr lang="ru-RU" sz="1000" b="0" i="0" u="none" strike="noStrike">
                        <a:solidFill>
                          <a:srgbClr val="000000"/>
                        </a:solidFill>
                        <a:effectLst/>
                        <a:latin typeface="Calibri" panose="020F0502020204030204" pitchFamily="34" charset="0"/>
                      </a:endParaRPr>
                    </a:p>
                  </a:txBody>
                  <a:tcPr marL="4354" marR="4354" marT="4354" marB="0" anchor="b"/>
                </a:tc>
              </a:tr>
              <a:tr h="623208">
                <a:tc>
                  <a:txBody>
                    <a:bodyPr/>
                    <a:lstStyle/>
                    <a:p>
                      <a:pPr algn="l" fontAlgn="b"/>
                      <a:r>
                        <a:rPr lang="ru-RU" sz="1000" u="none" strike="noStrike">
                          <a:effectLst/>
                        </a:rPr>
                        <a:t>Оборот розничной торговли по крупным и средним организациям (без организаций с численностью работающих менее 15 человек)</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a:effectLst/>
                        </a:rPr>
                        <a:t>в ценах соответствующих лет</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млн.рублей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2022.5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2476.3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2813.7</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3002.3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3005.3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3212.8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3231.8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3444.8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3488.8</a:t>
                      </a:r>
                      <a:endParaRPr lang="ru-RU" sz="1000" b="0" i="0" u="none" strike="noStrike">
                        <a:solidFill>
                          <a:srgbClr val="000000"/>
                        </a:solidFill>
                        <a:effectLst/>
                        <a:latin typeface="Calibri" panose="020F0502020204030204" pitchFamily="34" charset="0"/>
                      </a:endParaRPr>
                    </a:p>
                  </a:txBody>
                  <a:tcPr marL="4354" marR="4354" marT="4354" marB="0" anchor="b"/>
                </a:tc>
              </a:tr>
              <a:tr h="322652">
                <a:tc>
                  <a:txBody>
                    <a:bodyPr/>
                    <a:lstStyle/>
                    <a:p>
                      <a:pPr algn="l" fontAlgn="ctr"/>
                      <a:r>
                        <a:rPr lang="ru-RU" sz="1000" b="1" u="none" strike="noStrike" dirty="0">
                          <a:effectLst/>
                        </a:rPr>
                        <a:t>9. Образование</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159117">
                <a:tc>
                  <a:txBody>
                    <a:bodyPr/>
                    <a:lstStyle/>
                    <a:p>
                      <a:pPr algn="l" fontAlgn="b"/>
                      <a:r>
                        <a:rPr lang="ru-RU" sz="1000" i="1" u="none" strike="noStrike" dirty="0">
                          <a:effectLst/>
                        </a:rPr>
                        <a:t>Дошкольное образование:</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777905">
                <a:tc>
                  <a:txBody>
                    <a:bodyPr/>
                    <a:lstStyle/>
                    <a:p>
                      <a:pPr algn="l" fontAlgn="b"/>
                      <a:r>
                        <a:rPr lang="ru-RU" sz="1000" u="none" strike="noStrike">
                          <a:effectLst/>
                        </a:rPr>
                        <a:t>Количество дошкольных образовательных муниципальных организаций, реализующих образовательные программы дошкольного образования</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единица</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21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354" marR="4354" marT="4354" marB="0" anchor="b"/>
                </a:tc>
              </a:tr>
              <a:tr h="468511">
                <a:tc>
                  <a:txBody>
                    <a:bodyPr/>
                    <a:lstStyle/>
                    <a:p>
                      <a:pPr algn="l" fontAlgn="b"/>
                      <a:r>
                        <a:rPr lang="ru-RU" sz="1000" u="none" strike="noStrike">
                          <a:effectLst/>
                        </a:rPr>
                        <a:t>Число мест в дошкольных муниципальных образовательных организациях</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единица</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2038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2038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2038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2038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2038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2038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2038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2038</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2038</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149616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1" y="0"/>
            <a:ext cx="8856984" cy="1224136"/>
          </a:xfrm>
        </p:spPr>
        <p:txBody>
          <a:bodyPr/>
          <a:lstStyle/>
          <a:p>
            <a:r>
              <a:rPr lang="ru-RU" sz="2800" b="1" dirty="0">
                <a:solidFill>
                  <a:srgbClr val="5DCEAF">
                    <a:lumMod val="50000"/>
                  </a:srgbClr>
                </a:solidFill>
              </a:rPr>
              <a:t>Основные показатели социально-экономического развития городского округа Зарайск</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605650524"/>
              </p:ext>
            </p:extLst>
          </p:nvPr>
        </p:nvGraphicFramePr>
        <p:xfrm>
          <a:off x="0" y="1340768"/>
          <a:ext cx="9144000" cy="2520281"/>
        </p:xfrm>
        <a:graphic>
          <a:graphicData uri="http://schemas.openxmlformats.org/drawingml/2006/table">
            <a:tbl>
              <a:tblPr>
                <a:tableStyleId>{D7AC3CCA-C797-4891-BE02-D94E43425B78}</a:tableStyleId>
              </a:tblPr>
              <a:tblGrid>
                <a:gridCol w="2202746"/>
                <a:gridCol w="818589"/>
                <a:gridCol w="357202"/>
                <a:gridCol w="357202"/>
                <a:gridCol w="357202"/>
                <a:gridCol w="729287"/>
                <a:gridCol w="1066024"/>
                <a:gridCol w="863238"/>
                <a:gridCol w="798124"/>
                <a:gridCol w="798124"/>
                <a:gridCol w="796262"/>
              </a:tblGrid>
              <a:tr h="183664">
                <a:tc>
                  <a:txBody>
                    <a:bodyPr/>
                    <a:lstStyle/>
                    <a:p>
                      <a:pPr algn="l" fontAlgn="b"/>
                      <a:r>
                        <a:rPr lang="ru-RU" sz="1000" i="1" u="none" strike="noStrike" dirty="0">
                          <a:effectLst/>
                        </a:rPr>
                        <a:t>Общее образование:</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540789">
                <a:tc>
                  <a:txBody>
                    <a:bodyPr/>
                    <a:lstStyle/>
                    <a:p>
                      <a:pPr algn="l" fontAlgn="b"/>
                      <a:r>
                        <a:rPr lang="ru-RU" sz="1000" u="none" strike="noStrike">
                          <a:effectLst/>
                        </a:rPr>
                        <a:t>Количество общеобразовательных муниципальных общеобразовательных организациях</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единица</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11</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6</a:t>
                      </a:r>
                      <a:endParaRPr lang="ru-RU" sz="1000" b="0" i="0" u="none" strike="noStrike">
                        <a:solidFill>
                          <a:srgbClr val="000000"/>
                        </a:solidFill>
                        <a:effectLst/>
                        <a:latin typeface="Calibri" panose="020F0502020204030204" pitchFamily="34" charset="0"/>
                      </a:endParaRPr>
                    </a:p>
                  </a:txBody>
                  <a:tcPr marL="4354" marR="4354" marT="4354" marB="0" anchor="b"/>
                </a:tc>
              </a:tr>
              <a:tr h="540789">
                <a:tc>
                  <a:txBody>
                    <a:bodyPr/>
                    <a:lstStyle/>
                    <a:p>
                      <a:pPr algn="l" fontAlgn="b"/>
                      <a:r>
                        <a:rPr lang="ru-RU" sz="1000" u="none" strike="noStrike">
                          <a:effectLst/>
                        </a:rPr>
                        <a:t>Количесвто общеобразовательных муниципальных образовательных организаций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единица</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3750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3750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3750</a:t>
                      </a:r>
                      <a:endParaRPr lang="ru-RU" sz="1000" b="0" i="0" u="none" strike="noStrike">
                        <a:solidFill>
                          <a:srgbClr val="000000"/>
                        </a:solidFill>
                        <a:effectLst/>
                        <a:latin typeface="Calibri" panose="020F0502020204030204" pitchFamily="34" charset="0"/>
                      </a:endParaRPr>
                    </a:p>
                  </a:txBody>
                  <a:tcPr marL="4354" marR="4354" marT="4354" marB="0" anchor="b"/>
                </a:tc>
              </a:tr>
              <a:tr h="1255039">
                <a:tc>
                  <a:txBody>
                    <a:bodyPr/>
                    <a:lstStyle/>
                    <a:p>
                      <a:pPr algn="l" fontAlgn="b"/>
                      <a:r>
                        <a:rPr lang="ru-RU" sz="1000" u="none" strike="noStrike">
                          <a:effectLst/>
                        </a:rPr>
                        <a:t>Доля обучающихся в государственных (муниципальных) общеобразовательных организациях, заимающихся в одну смену, в общей численности обучающихся в государственных (муниципальных) общеобразовательных организациях</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процент</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97.3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97.3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97.3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97.3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97.3</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a:effectLst/>
                        </a:rPr>
                        <a:t>100</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25173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83" y="260648"/>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 </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2022-2024</a:t>
            </a:r>
            <a:r>
              <a:rPr lang="ru-RU" sz="2400" b="1" kern="0" spc="-15" dirty="0" smtClean="0">
                <a:effectLst/>
                <a:latin typeface="Times New Roman"/>
                <a:cs typeface="Times New Roman"/>
              </a:rPr>
              <a:t> </a:t>
            </a:r>
            <a:r>
              <a:rPr lang="ru-RU" sz="2400" b="1" kern="0" spc="-25" dirty="0">
                <a:effectLst/>
                <a:latin typeface="Times New Roman"/>
                <a:cs typeface="Times New Roman"/>
              </a:rPr>
              <a:t>годы</a:t>
            </a:r>
            <a:endParaRPr lang="ru-RU" sz="2400" dirty="0"/>
          </a:p>
        </p:txBody>
      </p:sp>
      <p:sp>
        <p:nvSpPr>
          <p:cNvPr id="4" name="Прямоугольник 3"/>
          <p:cNvSpPr/>
          <p:nvPr/>
        </p:nvSpPr>
        <p:spPr>
          <a:xfrm>
            <a:off x="245707" y="1340768"/>
            <a:ext cx="8424936" cy="5544146"/>
          </a:xfrm>
          <a:prstGeom prst="rect">
            <a:avLst/>
          </a:prstGeom>
        </p:spPr>
        <p:txBody>
          <a:bodyPr wrap="square">
            <a:spAutoFit/>
          </a:bodyPr>
          <a:lstStyle/>
          <a:p>
            <a:pPr indent="355600">
              <a:lnSpc>
                <a:spcPct val="109000"/>
              </a:lnSpc>
              <a:spcAft>
                <a:spcPts val="0"/>
              </a:spcAft>
            </a:pPr>
            <a:r>
              <a:rPr lang="ru-RU" sz="1300" dirty="0" smtClean="0">
                <a:solidFill>
                  <a:srgbClr val="454647"/>
                </a:solidFill>
                <a:latin typeface="Times New Roman" panose="02020603050405020304" pitchFamily="18" charset="0"/>
                <a:ea typeface="Times New Roman" panose="02020603050405020304" pitchFamily="18" charset="0"/>
              </a:rPr>
              <a:t>Основные задачи бюджетной</a:t>
            </a:r>
            <a:r>
              <a:rPr lang="ru-RU" sz="1300" dirty="0">
                <a:solidFill>
                  <a:srgbClr val="454647"/>
                </a:solidFill>
                <a:latin typeface="Times New Roman" panose="02020603050405020304" pitchFamily="18" charset="0"/>
                <a:ea typeface="Times New Roman" panose="02020603050405020304" pitchFamily="18" charset="0"/>
              </a:rPr>
              <a:t>, налоговой и долговой политики городского округа Зарайск Московской области  на 2022 год и плановый период  2023 и 2024 годов  (далее – основные направления)  определены в соответствии с Бюджетным  кодексом Российской Федерации, Посланием Президента Российской Федерации Федеральному собранию Российской Федерации от 21.04.2021года,  Указом Президента Российской Федерации от 07.05.2018 № 204 «О национальных целях и стратегических задачах развития Российской Федерации на период до 2024 года», от 21.06.2020г. №474 «О национальных целях развития Российской Федерации на период до 2030 года», постановления Правительства РФ  от 2.04.2020г. №409 «О мерах по обеспечению устойчивого развития экономики», Стратегией пространственного развития  Российской Федерации на период до 2025года, утвержденной распоряжением Правительства Российской Федерации  от 13.02.2019г. №207-р,  Бюджетным прогнозом Московской области на долгосрочный период до 2028 года,  Положением о бюджетном процессе в городском округе Зарайск Московской области, утвержденным решением Совета депутатов городского округа Зарайск Московской области  от 26 октября 2017 года № 10/3, а также с учетом  прогноза социально-экономического развития городского округа Зарайск Московской области  на 2022-2024 годы</a:t>
            </a:r>
            <a:r>
              <a:rPr lang="ru-RU" sz="1300" dirty="0" smtClean="0">
                <a:solidFill>
                  <a:srgbClr val="454647"/>
                </a:solidFill>
                <a:latin typeface="Times New Roman" panose="02020603050405020304" pitchFamily="18" charset="0"/>
                <a:ea typeface="Times New Roman" panose="02020603050405020304" pitchFamily="18" charset="0"/>
              </a:rPr>
              <a:t>.</a:t>
            </a:r>
          </a:p>
          <a:p>
            <a:pPr indent="355600">
              <a:lnSpc>
                <a:spcPct val="109000"/>
              </a:lnSpc>
              <a:spcAft>
                <a:spcPts val="0"/>
              </a:spcAft>
            </a:pPr>
            <a:r>
              <a:rPr lang="ru-RU" sz="1300" dirty="0" smtClean="0">
                <a:solidFill>
                  <a:srgbClr val="454647"/>
                </a:solidFill>
                <a:latin typeface="Times New Roman" panose="02020603050405020304" pitchFamily="18" charset="0"/>
                <a:ea typeface="Times New Roman" panose="02020603050405020304" pitchFamily="18" charset="0"/>
              </a:rPr>
              <a:t>В городском  </a:t>
            </a:r>
            <a:r>
              <a:rPr lang="ru-RU" sz="1300" dirty="0">
                <a:solidFill>
                  <a:srgbClr val="454647"/>
                </a:solidFill>
                <a:latin typeface="Times New Roman" panose="02020603050405020304" pitchFamily="18" charset="0"/>
                <a:ea typeface="Times New Roman" panose="02020603050405020304" pitchFamily="18" charset="0"/>
              </a:rPr>
              <a:t>округе  Зарайск Московской области  (далее- городской округ) определены следующие приоритеты  бюджетной,  налоговой  и долговой политики в сфере управления муниципальными финансами:</a:t>
            </a:r>
          </a:p>
          <a:p>
            <a:pPr indent="355600">
              <a:lnSpc>
                <a:spcPct val="109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-обеспечение в городском округе   политики стабильности и бюджетной устойчивости; </a:t>
            </a:r>
          </a:p>
          <a:p>
            <a:pPr indent="355600">
              <a:lnSpc>
                <a:spcPct val="109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-участие в реализации  федеральных и национальных проектов;</a:t>
            </a:r>
          </a:p>
          <a:p>
            <a:pPr indent="355600">
              <a:lnSpc>
                <a:spcPct val="109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-проведение политики накопления финансовых резервов для исключения возможных  внешних воздействий на сб</a:t>
            </a:r>
            <a:r>
              <a:rPr lang="ru-RU" sz="1300" dirty="0">
                <a:solidFill>
                  <a:schemeClr val="bg1"/>
                </a:solidFill>
                <a:latin typeface="Times New Roman" panose="02020603050405020304" pitchFamily="18" charset="0"/>
                <a:ea typeface="Times New Roman" panose="02020603050405020304" pitchFamily="18" charset="0"/>
              </a:rPr>
              <a:t>алансир</a:t>
            </a:r>
            <a:r>
              <a:rPr lang="ru-RU" sz="1300" dirty="0">
                <a:solidFill>
                  <a:srgbClr val="454647"/>
                </a:solidFill>
                <a:latin typeface="Times New Roman" panose="02020603050405020304" pitchFamily="18" charset="0"/>
                <a:ea typeface="Times New Roman" panose="02020603050405020304" pitchFamily="18" charset="0"/>
              </a:rPr>
              <a:t>ованность и устойчивость бюджета городского округа;</a:t>
            </a:r>
          </a:p>
          <a:p>
            <a:pPr indent="355600">
              <a:lnSpc>
                <a:spcPct val="109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-использование  проектных принципов управления;</a:t>
            </a:r>
          </a:p>
          <a:p>
            <a:pPr indent="355600">
              <a:lnSpc>
                <a:spcPct val="109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-повышение качества управления  муниципальными  финансами  в общественном секторе;</a:t>
            </a:r>
          </a:p>
          <a:p>
            <a:pPr indent="355600">
              <a:lnSpc>
                <a:spcPct val="109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 проведение мониторинга качества управления муниципальными финансами, обеспечение открытости и прозрачности бюджетного процесса;</a:t>
            </a:r>
          </a:p>
          <a:p>
            <a:pPr indent="355600">
              <a:lnSpc>
                <a:spcPct val="109000"/>
              </a:lnSpc>
              <a:spcAft>
                <a:spcPts val="0"/>
              </a:spcAft>
            </a:pPr>
            <a:r>
              <a:rPr lang="ru-RU" sz="1300" dirty="0">
                <a:solidFill>
                  <a:srgbClr val="454647"/>
                </a:solidFill>
                <a:latin typeface="Times New Roman" panose="02020603050405020304" pitchFamily="18" charset="0"/>
                <a:ea typeface="Times New Roman" panose="02020603050405020304" pitchFamily="18" charset="0"/>
              </a:rPr>
              <a:t>-эффективное управление  муниципальным  долгом.</a:t>
            </a:r>
          </a:p>
          <a:p>
            <a:pPr indent="355600">
              <a:lnSpc>
                <a:spcPct val="109000"/>
              </a:lnSpc>
              <a:spcAft>
                <a:spcPts val="0"/>
              </a:spcAft>
            </a:pPr>
            <a:endParaRPr lang="ru-RU" sz="1300" dirty="0">
              <a:solidFill>
                <a:srgbClr val="454647"/>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34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f3962f843b5fbe2b7272967f78ea5102fe8c9e"/>
</p:tagLst>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15531</TotalTime>
  <Words>4293</Words>
  <Application>Microsoft Office PowerPoint</Application>
  <PresentationFormat>Экран (4:3)</PresentationFormat>
  <Paragraphs>1307</Paragraphs>
  <Slides>37</Slides>
  <Notes>6</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44" baseType="lpstr">
      <vt:lpstr>Arial</vt:lpstr>
      <vt:lpstr>Calibri</vt:lpstr>
      <vt:lpstr>Symbol</vt:lpstr>
      <vt:lpstr>Times New Roman</vt:lpstr>
      <vt:lpstr>Wingdings</vt:lpstr>
      <vt:lpstr>Тема Office</vt:lpstr>
      <vt:lpstr>Лист</vt:lpstr>
      <vt:lpstr>Презентация PowerPoint</vt:lpstr>
      <vt:lpstr>Глоссарий</vt:lpstr>
      <vt:lpstr>Презентация PowerPoint</vt:lpstr>
      <vt:lpstr>Основы формирования бюджета городского округа Зарайск  на 2022 год и на плановый период 2023 и 2024 годов</vt:lpstr>
      <vt:lpstr>Основные показатели социально-экономического развития городского округа Зарайск</vt:lpstr>
      <vt:lpstr>Основные показатели социально-экономического развития городского округа Зарайск</vt:lpstr>
      <vt:lpstr>Основные показатели социально-экономического развития городского округа Зарайск</vt:lpstr>
      <vt:lpstr>Основные показатели социально-экономического развития городского округа Зарайск</vt:lpstr>
      <vt:lpstr>Основные задачи  бюджетной и  налоговой политики городского округа  Зарайск на 2022-2024 годы</vt:lpstr>
      <vt:lpstr>Основные задачи бюджетной и  налоговой политики городского округа  Зарайск на 2022-2024 годы</vt:lpstr>
      <vt:lpstr>Основные задачи бюджетной и  налоговой политики городского округа  Зарайск на 2022-2024 годы</vt:lpstr>
      <vt:lpstr>Основные задачи бюджетной и  налоговой политики городского округа  Зарайск на 2022-2024 годы</vt:lpstr>
      <vt:lpstr>Основные задачи бюджетной и  налоговой политики городского округа  Зарайск на 2022-2024 годы</vt:lpstr>
      <vt:lpstr>Основные параметры бюджета городского округа Зарайск на 2020-2024 годы</vt:lpstr>
      <vt:lpstr>Структура доходов бюджета городского округа Зарайск на 2022 год</vt:lpstr>
      <vt:lpstr>Сведения о доходах бюджета городского округа Зарайск Московской области на 2022 год и плановый период 2023 и 2024 годов  в сравнении с ожидаемым исполнением за 2021 год и отчетом за 2020 год</vt:lpstr>
      <vt:lpstr>Доходы бюджета городского округа Зарайск в 2020-2024 годах </vt:lpstr>
      <vt:lpstr>Доходы бюджета городского округа Зарайск в 2021-2024 годах</vt:lpstr>
      <vt:lpstr>Межбюджетные трансферты, поступающие в  бюджет городского округа Зарайск из  бюджетов других уровней в 2020-2024 годах</vt:lpstr>
      <vt:lpstr>Удельный объем налоговых и неналоговых доходов бюджета городского округа Зарайск в расчете на душу населения 2022-2024 года</vt:lpstr>
      <vt:lpstr> Перечень налоговых льгот и ставок по местным налогам в 2021-2024 годах </vt:lpstr>
      <vt:lpstr> Объем выпадающих доходов в связи с предоставлением налоговых льгот в 2022 -2024 годах </vt:lpstr>
      <vt:lpstr>Расходы бюджета городского округа Зарайск в 2020-2024 годах </vt:lpstr>
      <vt:lpstr>Структура расходов бюджета городского округа Зарайск на 2022 год</vt:lpstr>
      <vt:lpstr>Расходы бюджета в разрезе муниципальных программ городского округа Зарайск</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Расходы бюджета с учетом интересов целевых групп  пользователей, на которые направлены  мероприятия муниципальных программ на 2022 год</vt:lpstr>
      <vt:lpstr>        Информация об общественно значимых проектах,   реализуемых на территории городского округа Зарайск                           в 2022-2024 годах              (тыс.руб.)</vt:lpstr>
      <vt:lpstr>Контактная информация</vt:lpstr>
    </vt:vector>
  </TitlesOfParts>
  <Company>presentation-creation.ru</Company>
  <LinksUpToDate>false</LinksUpToDate>
  <SharedDoc>false</SharedDoc>
  <HyperlinkBase>https://presentation-creation.ru/powerpoint-templates.html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Разноцветные боковые штрихи</dc:title>
  <dc:creator>obstinate</dc:creator>
  <dc:description>Шаблон презентации с сайта https://presentation-creation.ru/</dc:description>
  <cp:lastModifiedBy>user</cp:lastModifiedBy>
  <cp:revision>1542</cp:revision>
  <cp:lastPrinted>2021-11-10T10:45:30Z</cp:lastPrinted>
  <dcterms:created xsi:type="dcterms:W3CDTF">2018-02-25T09:09:03Z</dcterms:created>
  <dcterms:modified xsi:type="dcterms:W3CDTF">2022-04-12T07:01:19Z</dcterms:modified>
</cp:coreProperties>
</file>