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2" r:id="rId2"/>
    <p:sldId id="326" r:id="rId3"/>
    <p:sldId id="336" r:id="rId4"/>
    <p:sldId id="337" r:id="rId5"/>
    <p:sldId id="333" r:id="rId6"/>
    <p:sldId id="330" r:id="rId7"/>
    <p:sldId id="257" r:id="rId8"/>
    <p:sldId id="281" r:id="rId9"/>
    <p:sldId id="325" r:id="rId10"/>
    <p:sldId id="262" r:id="rId11"/>
    <p:sldId id="282" r:id="rId12"/>
    <p:sldId id="322" r:id="rId13"/>
    <p:sldId id="295" r:id="rId14"/>
    <p:sldId id="276" r:id="rId15"/>
    <p:sldId id="338" r:id="rId16"/>
    <p:sldId id="299" r:id="rId17"/>
    <p:sldId id="300" r:id="rId18"/>
    <p:sldId id="301" r:id="rId19"/>
    <p:sldId id="302" r:id="rId20"/>
    <p:sldId id="303" r:id="rId21"/>
    <p:sldId id="304" r:id="rId22"/>
    <p:sldId id="324" r:id="rId23"/>
    <p:sldId id="277" r:id="rId24"/>
    <p:sldId id="321" r:id="rId25"/>
    <p:sldId id="289" r:id="rId26"/>
    <p:sldId id="290" r:id="rId27"/>
    <p:sldId id="283" r:id="rId28"/>
    <p:sldId id="264" r:id="rId29"/>
    <p:sldId id="285" r:id="rId30"/>
    <p:sldId id="267" r:id="rId31"/>
    <p:sldId id="269" r:id="rId32"/>
    <p:sldId id="293" r:id="rId33"/>
    <p:sldId id="272" r:id="rId34"/>
    <p:sldId id="323" r:id="rId35"/>
    <p:sldId id="294" r:id="rId36"/>
    <p:sldId id="296" r:id="rId37"/>
    <p:sldId id="287" r:id="rId38"/>
    <p:sldId id="291" r:id="rId39"/>
    <p:sldId id="292" r:id="rId40"/>
    <p:sldId id="273" r:id="rId41"/>
    <p:sldId id="274" r:id="rId42"/>
    <p:sldId id="297" r:id="rId43"/>
    <p:sldId id="298" r:id="rId44"/>
    <p:sldId id="275" r:id="rId45"/>
    <p:sldId id="284" r:id="rId46"/>
    <p:sldId id="286" r:id="rId47"/>
    <p:sldId id="288" r:id="rId48"/>
    <p:sldId id="305" r:id="rId49"/>
    <p:sldId id="341" r:id="rId50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3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64759-E581-4260-8C5B-624DBFD753F8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FF07E-43C1-4C6C-AA58-84F5EC62F71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png"/><Relationship Id="rId7" Type="http://schemas.openxmlformats.org/officeDocument/2006/relationships/image" Target="../media/image10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jpe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2.png"/><Relationship Id="rId7" Type="http://schemas.openxmlformats.org/officeDocument/2006/relationships/image" Target="../media/image9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5" Type="http://schemas.openxmlformats.org/officeDocument/2006/relationships/image" Target="../media/image157.png"/><Relationship Id="rId10" Type="http://schemas.openxmlformats.org/officeDocument/2006/relationships/image" Target="../media/image149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1.png"/><Relationship Id="rId4" Type="http://schemas.openxmlformats.org/officeDocument/2006/relationships/image" Target="../media/image1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81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Relationship Id="rId9" Type="http://schemas.openxmlformats.org/officeDocument/2006/relationships/image" Target="../media/image2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-22860" y="0"/>
            <a:ext cx="1221486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866" y="257578"/>
            <a:ext cx="9485291" cy="6323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1050" cy="6834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88" t="30140"/>
          <a:stretch>
            <a:fillRect/>
          </a:stretch>
        </p:blipFill>
        <p:spPr>
          <a:xfrm>
            <a:off x="0" y="2076450"/>
            <a:ext cx="12230100" cy="47815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58"/>
          <a:stretch>
            <a:fillRect/>
          </a:stretch>
        </p:blipFill>
        <p:spPr>
          <a:xfrm>
            <a:off x="28575" y="1715947"/>
            <a:ext cx="12192000" cy="5118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49" y="1816552"/>
            <a:ext cx="3608025" cy="24041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27" y="986444"/>
            <a:ext cx="9385224" cy="729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6" t="4330"/>
          <a:stretch>
            <a:fillRect/>
          </a:stretch>
        </p:blipFill>
        <p:spPr>
          <a:xfrm>
            <a:off x="5745459" y="1794509"/>
            <a:ext cx="3661109" cy="23661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99" b="11458"/>
          <a:stretch>
            <a:fillRect/>
          </a:stretch>
        </p:blipFill>
        <p:spPr>
          <a:xfrm>
            <a:off x="7814978" y="4497348"/>
            <a:ext cx="3585756" cy="227691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C:\Users\Наталия\Desktop\Красноармейская\photo_2020-01-22_11-28-58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41" b="21136"/>
          <a:stretch>
            <a:fillRect/>
          </a:stretch>
        </p:blipFill>
        <p:spPr bwMode="auto">
          <a:xfrm>
            <a:off x="3043901" y="4557277"/>
            <a:ext cx="3520054" cy="211985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4479" y="660200"/>
            <a:ext cx="1125625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800" b="1" dirty="0">
                <a:solidFill>
                  <a:srgbClr val="5F636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Важной составляющей развития экономики </a:t>
            </a:r>
            <a:r>
              <a:rPr lang="ru-RU" sz="2800" b="1" dirty="0">
                <a:solidFill>
                  <a:srgbClr val="4D5156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являются </a:t>
            </a:r>
            <a:r>
              <a:rPr lang="ru-RU" sz="2800" b="1" dirty="0" smtClean="0">
                <a:solidFill>
                  <a:srgbClr val="5F6368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инвестиции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974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20" t="201" r="64594" b="89679"/>
          <a:stretch>
            <a:fillRect/>
          </a:stretch>
        </p:blipFill>
        <p:spPr>
          <a:xfrm>
            <a:off x="331469" y="0"/>
            <a:ext cx="2457451" cy="7200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7532" y="720091"/>
            <a:ext cx="3332644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640" y="2207894"/>
            <a:ext cx="4023360" cy="7296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98870" y="1989733"/>
            <a:ext cx="4638899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+ 19%  к 2019 г. </a:t>
            </a:r>
            <a:endParaRPr lang="ru-RU" sz="4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1691190"/>
            <a:ext cx="3098370" cy="30979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703" y="2023879"/>
            <a:ext cx="3075936" cy="2198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04" y="1691190"/>
            <a:ext cx="3098370" cy="309797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8748" y="2351254"/>
            <a:ext cx="2711929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розничной торговли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77689" y="2305383"/>
            <a:ext cx="2270760" cy="1440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5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 </a:t>
            </a:r>
            <a:endParaRPr lang="ru-RU" sz="4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млрд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04" y="5566410"/>
            <a:ext cx="11091806" cy="114792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44104" y="5352711"/>
            <a:ext cx="11320236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 оптовой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торговли                                </a:t>
            </a:r>
            <a:r>
              <a:rPr lang="ru-RU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2,7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млрд рублей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583604" y="6134673"/>
            <a:ext cx="1329690" cy="13081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46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5070" y="1013253"/>
            <a:ext cx="5773308" cy="675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96" y="4366697"/>
            <a:ext cx="1448445" cy="447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107" y="4366697"/>
            <a:ext cx="1670866" cy="447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760" y="835752"/>
            <a:ext cx="6013622" cy="40111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95" y="2736119"/>
            <a:ext cx="1448445" cy="10203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025" y="3576284"/>
            <a:ext cx="1449981" cy="1186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025" y="1847641"/>
            <a:ext cx="1449981" cy="14225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1" y="5629935"/>
            <a:ext cx="10330830" cy="9362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69" y="2094929"/>
            <a:ext cx="2555725" cy="20953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6" y="3909312"/>
            <a:ext cx="8034049" cy="5619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819356" y="3575669"/>
            <a:ext cx="23494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редприятий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б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ытового</a:t>
            </a: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обслуживания </a:t>
            </a:r>
            <a:endParaRPr lang="ru-RU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70459" y="2830671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100</a:t>
            </a:r>
            <a:endParaRPr lang="ru-RU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01540" y="25669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33</a:t>
            </a:r>
            <a:endParaRPr lang="ru-RU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648006" y="1973371"/>
            <a:ext cx="23544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объекта 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общественного </a:t>
            </a:r>
          </a:p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питания</a:t>
            </a:r>
            <a:endParaRPr lang="ru-RU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70" y="1561761"/>
            <a:ext cx="4747973" cy="255916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85779" y="5515733"/>
            <a:ext cx="20569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2020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</a:t>
            </a:r>
            <a:endParaRPr lang="ru-RU" sz="5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15534" y="5264525"/>
            <a:ext cx="8354894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открылось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более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25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</a:rPr>
              <a:t>новых объектов в сфере потребительского рынка и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услуг</a:t>
            </a:r>
            <a:endParaRPr lang="ru-RU" sz="280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98209" y="3742221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100</a:t>
            </a:r>
            <a:endParaRPr lang="ru-RU" sz="5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422959" y="2012922"/>
            <a:ext cx="9348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33</a:t>
            </a:r>
            <a:endParaRPr lang="ru-RU" sz="5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71484" y="5438001"/>
            <a:ext cx="45719" cy="123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52218" y="835752"/>
            <a:ext cx="7126631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 descr="C:\Documents and Settings\я\Рабочий стол\кафетерий бистро\ТРАКТИР\фотки\фото печь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35" y="1838674"/>
            <a:ext cx="3961190" cy="300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112\Desktop\Новая папка\photo_2021-05-12_09-40-5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219" y="1838674"/>
            <a:ext cx="3669145" cy="297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42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28" y="494783"/>
            <a:ext cx="11193999" cy="46390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33" y="5634860"/>
            <a:ext cx="9693409" cy="6572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383" y="-55824"/>
            <a:ext cx="1898405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 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068" y="1290812"/>
            <a:ext cx="7045356" cy="371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290"/>
          <a:stretch>
            <a:fillRect/>
          </a:stretch>
        </p:blipFill>
        <p:spPr>
          <a:xfrm>
            <a:off x="1035586" y="1377778"/>
            <a:ext cx="3015760" cy="363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2709" y="5686793"/>
            <a:ext cx="927620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Установлены  4 станции 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экологического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мониторинга 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07295" y="5468224"/>
            <a:ext cx="19303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4796" y="470951"/>
            <a:ext cx="4669740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КПО </a:t>
            </a: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«Экоград»</a:t>
            </a:r>
            <a:endParaRPr lang="ru-RU" sz="4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62"/>
            <a:ext cx="12225090" cy="6862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" t="29914" r="47288" b="57389"/>
          <a:stretch>
            <a:fillRect/>
          </a:stretch>
        </p:blipFill>
        <p:spPr>
          <a:xfrm>
            <a:off x="236668" y="1172350"/>
            <a:ext cx="7293685" cy="871370"/>
          </a:xfrm>
          <a:prstGeom prst="rect">
            <a:avLst/>
          </a:prstGeom>
        </p:spPr>
      </p:pic>
      <p:sp>
        <p:nvSpPr>
          <p:cNvPr id="6" name="Равнобедренный треугольник 5"/>
          <p:cNvSpPr/>
          <p:nvPr/>
        </p:nvSpPr>
        <p:spPr>
          <a:xfrm rot="10973756">
            <a:off x="5866339" y="2474260"/>
            <a:ext cx="2130014" cy="4227755"/>
          </a:xfrm>
          <a:prstGeom prst="triangle">
            <a:avLst>
              <a:gd name="adj" fmla="val 437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" t="29914" r="47288" b="57389"/>
          <a:stretch>
            <a:fillRect/>
          </a:stretch>
        </p:blipFill>
        <p:spPr>
          <a:xfrm>
            <a:off x="423689" y="2897944"/>
            <a:ext cx="6454587" cy="3774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267" r="858" b="46304"/>
          <a:stretch>
            <a:fillRect/>
          </a:stretch>
        </p:blipFill>
        <p:spPr>
          <a:xfrm>
            <a:off x="423689" y="890816"/>
            <a:ext cx="3875685" cy="264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" t="55671"/>
          <a:stretch>
            <a:fillRect/>
          </a:stretch>
        </p:blipFill>
        <p:spPr>
          <a:xfrm>
            <a:off x="1992588" y="3735022"/>
            <a:ext cx="4822279" cy="2702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34392" y="-266879"/>
            <a:ext cx="2644827" cy="89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Экология</a:t>
            </a:r>
            <a:endParaRPr lang="ru-RU" sz="44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30353" y="2423152"/>
            <a:ext cx="4468058" cy="345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Ликвидировано </a:t>
            </a:r>
          </a:p>
          <a:p>
            <a:pPr marL="571500" indent="-571500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несанкционированных свалок</a:t>
            </a:r>
            <a:endParaRPr lang="ru-RU" sz="3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62"/>
            <a:ext cx="12225090" cy="6862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" t="29914" r="47288" b="57389"/>
          <a:stretch>
            <a:fillRect/>
          </a:stretch>
        </p:blipFill>
        <p:spPr>
          <a:xfrm>
            <a:off x="236668" y="1172350"/>
            <a:ext cx="7293685" cy="871370"/>
          </a:xfrm>
          <a:prstGeom prst="rect">
            <a:avLst/>
          </a:prstGeom>
        </p:spPr>
      </p:pic>
      <p:sp>
        <p:nvSpPr>
          <p:cNvPr id="6" name="Равнобедренный треугольник 5"/>
          <p:cNvSpPr/>
          <p:nvPr/>
        </p:nvSpPr>
        <p:spPr>
          <a:xfrm rot="10973756">
            <a:off x="5866339" y="2474260"/>
            <a:ext cx="2130014" cy="4227755"/>
          </a:xfrm>
          <a:prstGeom prst="triangle">
            <a:avLst>
              <a:gd name="adj" fmla="val 437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" t="29914" r="47288" b="57389"/>
          <a:stretch>
            <a:fillRect/>
          </a:stretch>
        </p:blipFill>
        <p:spPr>
          <a:xfrm>
            <a:off x="423689" y="2897944"/>
            <a:ext cx="6454587" cy="37741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-290192"/>
            <a:ext cx="4482702" cy="89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  <a:endParaRPr lang="ru-RU" sz="44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58" y="712560"/>
            <a:ext cx="7328079" cy="48834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6334" y="2318276"/>
            <a:ext cx="6418756" cy="4273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057"/>
            <a:ext cx="12192000" cy="6908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71" y="405500"/>
            <a:ext cx="11441993" cy="4728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6" y="5589417"/>
            <a:ext cx="9987881" cy="8003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8414" y="307266"/>
            <a:ext cx="2227597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Туризм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143" y="5375403"/>
            <a:ext cx="1132533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центр «Мой бизнес»  на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 МБУ «Центр инвестиций и устойчивого развития городского округа Зарайск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" y="1241112"/>
            <a:ext cx="4862136" cy="36466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074" y="909224"/>
            <a:ext cx="5999285" cy="3997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961"/>
            <a:ext cx="12192000" cy="6906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7" y="641330"/>
            <a:ext cx="3030729" cy="11906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9358" y="407806"/>
            <a:ext cx="2807435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453" y="487510"/>
            <a:ext cx="3097798" cy="1861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38" y="4726236"/>
            <a:ext cx="11530213" cy="1858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7" y="4796083"/>
            <a:ext cx="3181161" cy="176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161665" y="5129320"/>
            <a:ext cx="5533177" cy="824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100 зарайцев </a:t>
            </a:r>
            <a:endParaRPr lang="ru-RU" sz="40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2453" y="2567991"/>
            <a:ext cx="3076244" cy="188481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01935" y="1532245"/>
            <a:ext cx="8218583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Мендюкинский </a:t>
            </a:r>
          </a:p>
          <a:p>
            <a:pPr marL="285750" indent="-285750" algn="ct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Макеевский СДК</a:t>
            </a:r>
          </a:p>
          <a:p>
            <a:pPr algn="ctr">
              <a:lnSpc>
                <a:spcPct val="130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признаны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победителями конкурса Московской области на получение денежного поощрения </a:t>
            </a:r>
          </a:p>
          <a:p>
            <a:pPr algn="just">
              <a:lnSpc>
                <a:spcPct val="130000"/>
              </a:lnSpc>
            </a:pP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336" y="-48961"/>
            <a:ext cx="12278335" cy="69069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07" y="641330"/>
            <a:ext cx="3030729" cy="11906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0808" y="497397"/>
            <a:ext cx="4030719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Волонтерство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5279" y="760578"/>
            <a:ext cx="4159202" cy="418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9441180" y="1831955"/>
            <a:ext cx="2501104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just">
              <a:lnSpc>
                <a:spcPct val="13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бескорыстную помощь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0808" y="5677674"/>
            <a:ext cx="6297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Лауреаты премии губернатора «Мы рядом»</a:t>
            </a:r>
            <a:endParaRPr lang="ru-R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77696" y="5257618"/>
            <a:ext cx="3178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Дмитрий  Филиппов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25694" y="5703837"/>
            <a:ext cx="3282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Дмитрий  Аверьянов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77696" y="6164017"/>
            <a:ext cx="2498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Елена  Зайцева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50" name="Picture 2" descr="C:\Users\112\Desktop\Новая папка\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08" y="1438901"/>
            <a:ext cx="3940060" cy="35028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48"/>
            <a:ext cx="12192000" cy="69463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98495" y="1725522"/>
            <a:ext cx="3826035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рамках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инициативного бюджетирования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ремонтные работы Протекинского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СДК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352" y="2718696"/>
            <a:ext cx="3607115" cy="24047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1522" y="595208"/>
            <a:ext cx="2807435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Культура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352" y="365548"/>
            <a:ext cx="3574938" cy="23266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15954" y="5512267"/>
            <a:ext cx="7963911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капитальный ремонт Каринского СДК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0109" y="5393164"/>
            <a:ext cx="20569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2021г</a:t>
            </a:r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522" y="1580093"/>
            <a:ext cx="20569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2020г</a:t>
            </a:r>
            <a:r>
              <a:rPr lang="ru-RU" sz="5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-22860" y="0"/>
            <a:ext cx="1221486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6215" y="2567225"/>
            <a:ext cx="923671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96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ПЕРЕМЕНЫ</a:t>
            </a:r>
          </a:p>
          <a:p>
            <a:pPr algn="ctr" fontAlgn="base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то, что волнует людей</a:t>
            </a:r>
            <a:endParaRPr lang="ru-RU" sz="4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12294825" cy="6898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91" y="1572429"/>
            <a:ext cx="1352550" cy="133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74" y="1420815"/>
            <a:ext cx="3392946" cy="370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94824" cy="7050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1522" y="-69307"/>
            <a:ext cx="1783437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</a:t>
            </a:r>
            <a:endParaRPr lang="ru-RU" sz="44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5"/>
          <a:stretch>
            <a:fillRect/>
          </a:stretch>
        </p:blipFill>
        <p:spPr>
          <a:xfrm>
            <a:off x="3760696" y="1411950"/>
            <a:ext cx="5025991" cy="370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566" b="4279"/>
          <a:stretch>
            <a:fillRect/>
          </a:stretch>
        </p:blipFill>
        <p:spPr>
          <a:xfrm>
            <a:off x="8786687" y="1346806"/>
            <a:ext cx="3050601" cy="370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82" y="5117892"/>
            <a:ext cx="12048817" cy="726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347"/>
            <a:ext cx="12192000" cy="6946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084" y="1652243"/>
            <a:ext cx="1781175" cy="1438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68" y="1365017"/>
            <a:ext cx="4833462" cy="310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9825" y="525603"/>
            <a:ext cx="1928605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773" y="865263"/>
            <a:ext cx="5777508" cy="360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922178" y="4470856"/>
            <a:ext cx="2760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ФК «Авангард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854" y="4532411"/>
            <a:ext cx="214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26262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ХК «Зарайск</a:t>
            </a:r>
            <a:r>
              <a:rPr lang="ru-RU" sz="2400" b="1" dirty="0">
                <a:solidFill>
                  <a:srgbClr val="26262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endParaRPr lang="ru-RU" sz="24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" b="1260"/>
          <a:stretch>
            <a:fillRect/>
          </a:stretch>
        </p:blipFill>
        <p:spPr>
          <a:xfrm>
            <a:off x="-1" y="6103"/>
            <a:ext cx="12192000" cy="6864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35" y="371342"/>
            <a:ext cx="11850129" cy="46651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825" y="525603"/>
            <a:ext cx="1928605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84"/>
          <a:stretch>
            <a:fillRect/>
          </a:stretch>
        </p:blipFill>
        <p:spPr>
          <a:xfrm>
            <a:off x="6275418" y="311974"/>
            <a:ext cx="2587457" cy="168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18" y="1476027"/>
            <a:ext cx="5414170" cy="352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03654" y="536135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Зарайском ледовом комплексе развивается новое направление –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пауэрлифтинг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34016" y="5809314"/>
            <a:ext cx="2137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 «Зарайск»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499654" y="5414068"/>
            <a:ext cx="45719" cy="1147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941" y="1932464"/>
            <a:ext cx="2359948" cy="1896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764" y="1945771"/>
            <a:ext cx="2541145" cy="192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325"/>
          <a:stretch>
            <a:fillRect/>
          </a:stretch>
        </p:blipFill>
        <p:spPr>
          <a:xfrm>
            <a:off x="7744634" y="3791566"/>
            <a:ext cx="2323456" cy="147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875" y="317460"/>
            <a:ext cx="3277772" cy="165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122" y="3765371"/>
            <a:ext cx="1222637" cy="155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21" y="426016"/>
            <a:ext cx="12338272" cy="6388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5085" y="1238408"/>
            <a:ext cx="6093040" cy="16809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01692" y="1303185"/>
            <a:ext cx="5909748" cy="14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 </a:t>
            </a:r>
          </a:p>
          <a:p>
            <a:pPr>
              <a:lnSpc>
                <a:spcPct val="107000"/>
              </a:lnSpc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учреждений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321" y="0"/>
            <a:ext cx="12222322" cy="8520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4172" y="-52949"/>
            <a:ext cx="3180935" cy="824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8" y="3699818"/>
            <a:ext cx="3969823" cy="26430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446" y="3699818"/>
            <a:ext cx="3865280" cy="26430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978" y="3699818"/>
            <a:ext cx="3865280" cy="264305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810" y="4014543"/>
            <a:ext cx="4029641" cy="190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endParaRPr lang="ru-RU" sz="5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дошкольных</a:t>
            </a:r>
          </a:p>
          <a:p>
            <a:pPr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учреждений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40943" y="4014543"/>
            <a:ext cx="3904147" cy="190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endParaRPr lang="ru-RU" sz="5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общеобразовательных </a:t>
            </a:r>
          </a:p>
          <a:p>
            <a:pPr algn="ctr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53558" y="3699818"/>
            <a:ext cx="386528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endParaRPr lang="ru-RU" sz="5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 </a:t>
            </a:r>
          </a:p>
          <a:p>
            <a:pPr algn="ctr">
              <a:lnSpc>
                <a:spcPct val="130000"/>
              </a:lnSpc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оп. образования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 rot="8244151" flipV="1">
            <a:off x="9320719" y="3090399"/>
            <a:ext cx="194766" cy="48196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0800000" flipV="1">
            <a:off x="6042454" y="3136932"/>
            <a:ext cx="148279" cy="45281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2761697" flipV="1">
            <a:off x="2414450" y="3064273"/>
            <a:ext cx="168885" cy="5271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33" y="1485899"/>
            <a:ext cx="5092786" cy="2363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05" y="5335029"/>
            <a:ext cx="10307337" cy="68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3" t="22284" r="503" b="19127"/>
          <a:stretch>
            <a:fillRect/>
          </a:stretch>
        </p:blipFill>
        <p:spPr>
          <a:xfrm>
            <a:off x="2142678" y="1268150"/>
            <a:ext cx="7977506" cy="350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09883" y="4905314"/>
            <a:ext cx="7763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3600" b="1" dirty="0">
                <a:latin typeface="Times New Roman" panose="02020603050405020304" pitchFamily="18" charset="0"/>
                <a:ea typeface="SimSun" panose="02010600030101010101" pitchFamily="2" charset="-122"/>
              </a:rPr>
              <a:t>4</a:t>
            </a:r>
            <a:r>
              <a:rPr lang="ru-RU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выпускника  получили 100 баллов по ЕГЭ</a:t>
            </a:r>
            <a:endParaRPr lang="ru-RU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288" y="5902643"/>
            <a:ext cx="10523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26</a:t>
            </a:r>
            <a:r>
              <a:rPr lang="ru-RU" sz="24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выпускников  9-ых классов получили аттестат с отличием</a:t>
            </a:r>
            <a:endParaRPr lang="ru-RU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288" y="5456952"/>
            <a:ext cx="8165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3200" b="1" dirty="0">
                <a:latin typeface="Times New Roman" panose="02020603050405020304" pitchFamily="18" charset="0"/>
                <a:ea typeface="SimSun" panose="02010600030101010101" pitchFamily="2" charset="-122"/>
              </a:rPr>
              <a:t>34 </a:t>
            </a:r>
            <a:r>
              <a:rPr lang="ru-RU" sz="2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одиннадцатиклассника стали медалистами</a:t>
            </a:r>
            <a:endParaRPr lang="ru-RU" sz="28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09273" y="1416141"/>
            <a:ext cx="4968607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№5 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вошел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ТОП-100 </a:t>
            </a:r>
          </a:p>
          <a:p>
            <a:pPr algn="just">
              <a:lnSpc>
                <a:spcPct val="13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учреждений</a:t>
            </a:r>
          </a:p>
          <a:p>
            <a:pPr algn="just">
              <a:lnSpc>
                <a:spcPct val="13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 области 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3947" y="5452427"/>
            <a:ext cx="1030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олучил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 на оборудование в размере 500 тысяч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345"/>
            <a:ext cx="12085504" cy="5073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024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02476" y="-115152"/>
            <a:ext cx="3180935" cy="824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40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94" r="513"/>
          <a:stretch>
            <a:fillRect/>
          </a:stretch>
        </p:blipFill>
        <p:spPr>
          <a:xfrm>
            <a:off x="402476" y="1188962"/>
            <a:ext cx="6136013" cy="348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687"/>
            <a:ext cx="12192001" cy="6852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55" y="690674"/>
            <a:ext cx="11825747" cy="41734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34761" y="1060839"/>
            <a:ext cx="4402355" cy="3027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 оздоровительный  лагерь  </a:t>
            </a:r>
          </a:p>
          <a:p>
            <a:pPr algn="ctr">
              <a:lnSpc>
                <a:spcPct val="107000"/>
              </a:lnSpc>
            </a:pP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«Осётр» -2020</a:t>
            </a:r>
            <a:endParaRPr lang="ru-RU" sz="36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02" y="832573"/>
            <a:ext cx="5936466" cy="3957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10003" y="5314370"/>
            <a:ext cx="33763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chemeClr val="bg1"/>
                </a:solidFill>
              </a:rPr>
              <a:t>2 смены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60170" y="5170283"/>
            <a:ext cx="45719" cy="12084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8977" y="5258515"/>
            <a:ext cx="2075180" cy="881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ru-RU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</a:t>
            </a:r>
            <a:endParaRPr lang="ru-RU" sz="3200" b="1" u="sng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20748" y="5314174"/>
            <a:ext cx="2075180" cy="881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ru-RU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</a:t>
            </a:r>
            <a:endParaRPr lang="ru-RU" sz="3200" b="1" u="sng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46284" y="5318544"/>
            <a:ext cx="28197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4400" dirty="0" smtClean="0">
                <a:solidFill>
                  <a:schemeClr val="bg1"/>
                </a:solidFill>
              </a:rPr>
              <a:t>3 смены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860" y="4164328"/>
            <a:ext cx="1988820" cy="438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0"/>
            <a:ext cx="12192000" cy="68694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7" y="137160"/>
            <a:ext cx="2016443" cy="388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7" y="6515100"/>
            <a:ext cx="2016443" cy="342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57" y="1084897"/>
            <a:ext cx="6825901" cy="3041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4587239"/>
            <a:ext cx="10979467" cy="11277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" y="2350768"/>
            <a:ext cx="10979467" cy="1127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52" y="564584"/>
            <a:ext cx="6169687" cy="12863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83683" y="1409171"/>
            <a:ext cx="4303166" cy="1120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Валовое производство</a:t>
            </a:r>
          </a:p>
          <a:p>
            <a:pPr>
              <a:lnSpc>
                <a:spcPct val="107000"/>
              </a:lnSpc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2020 года</a:t>
            </a:r>
            <a:endParaRPr lang="ru-RU" sz="3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57601" y="2927922"/>
            <a:ext cx="4061305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126 тыс тонн</a:t>
            </a:r>
            <a:endParaRPr lang="ru-RU" sz="4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74372" y="4802708"/>
            <a:ext cx="4917628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+ 47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 тонн 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2019 г </a:t>
            </a:r>
            <a:endParaRPr lang="ru-RU" sz="36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110" y="4168141"/>
            <a:ext cx="2495381" cy="5143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9" t="757" r="-163" b="-6387"/>
          <a:stretch>
            <a:fillRect/>
          </a:stretch>
        </p:blipFill>
        <p:spPr>
          <a:xfrm>
            <a:off x="0" y="1472478"/>
            <a:ext cx="6984440" cy="4756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35" t="9569" b="70322"/>
          <a:stretch>
            <a:fillRect/>
          </a:stretch>
        </p:blipFill>
        <p:spPr>
          <a:xfrm>
            <a:off x="180976" y="600074"/>
            <a:ext cx="7896224" cy="13811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8749" y="711995"/>
            <a:ext cx="5669052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Сельское хозяйство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029" y="5645644"/>
            <a:ext cx="1312545" cy="914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3243464"/>
            <a:ext cx="1847850" cy="11812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598327"/>
            <a:ext cx="8010525" cy="1546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8749" y="2581273"/>
            <a:ext cx="4508842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14041" y="3234652"/>
            <a:ext cx="1468287" cy="670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</a:p>
          <a:p>
            <a:pPr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млрд. рублей</a:t>
            </a: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0976" y="2830373"/>
            <a:ext cx="438511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производства и реализации молока </a:t>
            </a: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72" y="-3561"/>
            <a:ext cx="12192000" cy="68615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70" t="681" r="57841" b="93076"/>
          <a:stretch>
            <a:fillRect/>
          </a:stretch>
        </p:blipFill>
        <p:spPr>
          <a:xfrm>
            <a:off x="195786" y="10853"/>
            <a:ext cx="2752726" cy="4762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34" y="3358986"/>
            <a:ext cx="4138157" cy="11525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37" y="4793555"/>
            <a:ext cx="5681663" cy="12212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16" y="650261"/>
            <a:ext cx="1638300" cy="14859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-5495" y="474423"/>
            <a:ext cx="3691588" cy="2012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Сельское </a:t>
            </a:r>
          </a:p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хозяйство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90420" y="3169594"/>
            <a:ext cx="3183436" cy="863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производства </a:t>
            </a:r>
          </a:p>
          <a:p>
            <a:pPr>
              <a:lnSpc>
                <a:spcPct val="107000"/>
              </a:lnSpc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реализации моло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 </a:t>
            </a:r>
            <a:endParaRPr lang="ru-RU" sz="24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51059" y="3406219"/>
            <a:ext cx="341874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27,3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тыс  тонн 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0800000">
            <a:off x="5873822" y="1883824"/>
            <a:ext cx="142861" cy="634147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43534" y="4832190"/>
            <a:ext cx="3016467" cy="863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Поголовье крупного</a:t>
            </a:r>
          </a:p>
          <a:p>
            <a:pPr>
              <a:lnSpc>
                <a:spcPct val="107000"/>
              </a:lnSpc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рогатого скота </a:t>
            </a:r>
            <a:endParaRPr lang="ru-RU" sz="2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51059" y="5016884"/>
            <a:ext cx="2344420" cy="617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6779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голов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735" y="558894"/>
            <a:ext cx="4018625" cy="233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111" y="38282"/>
            <a:ext cx="1344164" cy="2667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317967" y="3427219"/>
            <a:ext cx="3615092" cy="882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+ 8%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 </a:t>
            </a:r>
            <a:endParaRPr lang="ru-RU" sz="36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685"/>
            <a:ext cx="12192000" cy="6903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66" y="221370"/>
            <a:ext cx="2175430" cy="400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66" y="1106621"/>
            <a:ext cx="1536452" cy="590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252" y="2236424"/>
            <a:ext cx="3468535" cy="215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917" y="2236424"/>
            <a:ext cx="3745794" cy="2159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81" y="5678908"/>
            <a:ext cx="5949224" cy="707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82" y="5519451"/>
            <a:ext cx="11369522" cy="11583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38" y="691997"/>
            <a:ext cx="6180406" cy="12863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65" y="1745141"/>
            <a:ext cx="11484683" cy="32343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016" y="915711"/>
            <a:ext cx="5468857" cy="3642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37" y="2461449"/>
            <a:ext cx="2154231" cy="16678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627" y="2026334"/>
            <a:ext cx="2184530" cy="213103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29531" y="4268649"/>
            <a:ext cx="1298241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</a:t>
            </a:r>
            <a:endParaRPr lang="ru-RU" sz="2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99458" y="4313553"/>
            <a:ext cx="1309461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</a:t>
            </a:r>
            <a:endParaRPr lang="ru-RU" sz="2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18514" y="2688112"/>
            <a:ext cx="1383712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446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  <a:endParaRPr lang="ru-RU" sz="3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79226" y="3103984"/>
            <a:ext cx="184731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endParaRPr lang="ru-RU" sz="3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896978" y="2349888"/>
            <a:ext cx="1433406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564 га</a:t>
            </a:r>
            <a:endParaRPr lang="ru-RU" sz="36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6498" y="5686969"/>
            <a:ext cx="10179903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Борьба с борщевиком - ещё одно важное направление</a:t>
            </a:r>
            <a:endParaRPr lang="ru-RU" sz="32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-22860" y="0"/>
            <a:ext cx="1221486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05" y="0"/>
            <a:ext cx="1173078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92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12" y="1"/>
            <a:ext cx="2052638" cy="400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12" y="866775"/>
            <a:ext cx="1657350" cy="1123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95251"/>
            <a:ext cx="1181100" cy="2362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74523" y="1019625"/>
            <a:ext cx="7126631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Потребительский рынок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424239"/>
            <a:ext cx="4210050" cy="1000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4780693"/>
            <a:ext cx="5429251" cy="13605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88" y="1330315"/>
            <a:ext cx="7299440" cy="752475"/>
          </a:xfrm>
          <a:prstGeom prst="rect">
            <a:avLst/>
          </a:prstGeom>
        </p:spPr>
      </p:pic>
      <p:sp>
        <p:nvSpPr>
          <p:cNvPr id="3" name="Равнобедренный треугольник 2"/>
          <p:cNvSpPr/>
          <p:nvPr/>
        </p:nvSpPr>
        <p:spPr>
          <a:xfrm rot="11044474">
            <a:off x="6109963" y="2944375"/>
            <a:ext cx="1624261" cy="385489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34" t="23773" r="26086" b="53793"/>
          <a:stretch>
            <a:fillRect/>
          </a:stretch>
        </p:blipFill>
        <p:spPr>
          <a:xfrm>
            <a:off x="404812" y="2966891"/>
            <a:ext cx="6386964" cy="341046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359727" y="1589982"/>
            <a:ext cx="3600673" cy="3938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      </a:t>
            </a:r>
            <a:r>
              <a:rPr lang="ru-RU" sz="5400" b="1" dirty="0" smtClean="0"/>
              <a:t>2020</a:t>
            </a:r>
            <a:r>
              <a:rPr lang="ru-RU" sz="4800" b="1" dirty="0" smtClean="0"/>
              <a:t> г</a:t>
            </a:r>
          </a:p>
          <a:p>
            <a:endParaRPr lang="ru-RU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6 </a:t>
            </a:r>
            <a:r>
              <a:rPr lang="ru-RU" sz="2800" b="1" dirty="0"/>
              <a:t>участков </a:t>
            </a:r>
            <a:r>
              <a:rPr lang="ru-RU" sz="2800" b="1" dirty="0" smtClean="0"/>
              <a:t>дорог муниципального </a:t>
            </a:r>
            <a:r>
              <a:rPr lang="ru-RU" sz="2800" b="1" dirty="0"/>
              <a:t>значения </a:t>
            </a:r>
            <a:endParaRPr lang="ru-RU" sz="2800" b="1" dirty="0" smtClean="0"/>
          </a:p>
          <a:p>
            <a:endParaRPr lang="ru-RU" sz="2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 smtClean="0"/>
              <a:t>6,5 км -  </a:t>
            </a:r>
            <a:r>
              <a:rPr lang="ru-RU" sz="2800" b="1" dirty="0"/>
              <a:t>общая </a:t>
            </a:r>
            <a:r>
              <a:rPr lang="ru-RU" sz="2800" b="1" dirty="0" smtClean="0"/>
              <a:t>протяженность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3930" y="863960"/>
            <a:ext cx="2353529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 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V="1">
            <a:off x="374488" y="2037071"/>
            <a:ext cx="2543099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760" y="843772"/>
            <a:ext cx="4481193" cy="29874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Picture 2" descr="C:\Users\112\Desktop\Новая папка\WhatsApp Image 2021-05-12 at 09.51.31.jpe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05" y="3559117"/>
            <a:ext cx="4934832" cy="30894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2335"/>
            <a:ext cx="12192000" cy="6890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85" t="14699" r="53900" b="65609"/>
          <a:stretch>
            <a:fillRect/>
          </a:stretch>
        </p:blipFill>
        <p:spPr>
          <a:xfrm>
            <a:off x="295275" y="762000"/>
            <a:ext cx="3457575" cy="1352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97" t="92" r="69116" b="93326"/>
          <a:stretch>
            <a:fillRect/>
          </a:stretch>
        </p:blipFill>
        <p:spPr>
          <a:xfrm>
            <a:off x="76200" y="0"/>
            <a:ext cx="2228850" cy="514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35" t="1111" r="12031" b="93472"/>
          <a:stretch>
            <a:fillRect/>
          </a:stretch>
        </p:blipFill>
        <p:spPr>
          <a:xfrm>
            <a:off x="10172700" y="-3759"/>
            <a:ext cx="2019300" cy="518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31" t="27951" r="31390" b="53112"/>
          <a:stretch>
            <a:fillRect/>
          </a:stretch>
        </p:blipFill>
        <p:spPr>
          <a:xfrm>
            <a:off x="295275" y="2029767"/>
            <a:ext cx="6427072" cy="4431406"/>
          </a:xfrm>
          <a:prstGeom prst="rect">
            <a:avLst/>
          </a:prstGeom>
        </p:spPr>
      </p:pic>
      <p:sp>
        <p:nvSpPr>
          <p:cNvPr id="10" name="Равнобедренный треугольник 9"/>
          <p:cNvSpPr/>
          <p:nvPr/>
        </p:nvSpPr>
        <p:spPr>
          <a:xfrm rot="10800000">
            <a:off x="5373927" y="1952625"/>
            <a:ext cx="2808048" cy="493395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131" t="27951" r="31390" b="53112"/>
          <a:stretch>
            <a:fillRect/>
          </a:stretch>
        </p:blipFill>
        <p:spPr>
          <a:xfrm>
            <a:off x="76200" y="1816017"/>
            <a:ext cx="6670295" cy="459910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12" name="Прямоугольник 11"/>
          <p:cNvSpPr/>
          <p:nvPr/>
        </p:nvSpPr>
        <p:spPr>
          <a:xfrm>
            <a:off x="203038" y="1927510"/>
            <a:ext cx="7394816" cy="532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1611" y="6557060"/>
            <a:ext cx="5884389" cy="7797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218930" y="1816017"/>
            <a:ext cx="1925955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/>
              <a:t>2021</a:t>
            </a:r>
            <a:r>
              <a:rPr lang="ru-RU" sz="4800" b="1" dirty="0" smtClean="0"/>
              <a:t> г</a:t>
            </a:r>
            <a:endParaRPr lang="ru-RU" sz="4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260580" y="3123726"/>
            <a:ext cx="3529965" cy="8153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участков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 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31956" y="4490025"/>
            <a:ext cx="359319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км – общая  протяжённость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23" y="2184260"/>
            <a:ext cx="6034283" cy="402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046895" y="636937"/>
            <a:ext cx="2353529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 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39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22" y="1374910"/>
            <a:ext cx="5719246" cy="2367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122" y="5328205"/>
            <a:ext cx="9819644" cy="828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14" y="0"/>
            <a:ext cx="3210499" cy="550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314"/>
            <a:ext cx="12019402" cy="3333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221"/>
            <a:ext cx="12192000" cy="8024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09500" y="-199919"/>
            <a:ext cx="4041876" cy="89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</a:t>
            </a:r>
            <a:endParaRPr lang="ru-RU" sz="44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922" y="1015910"/>
            <a:ext cx="5597999" cy="3731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998920" y="5025605"/>
            <a:ext cx="1041461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трёх жилых домов на ул. Московская г.Зарайск.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59273" y="5624286"/>
            <a:ext cx="2853055" cy="683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жителя</a:t>
            </a:r>
            <a:endParaRPr lang="ru-RU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72826" y="5630602"/>
            <a:ext cx="3999865" cy="617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аварийных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7" y="-45972"/>
            <a:ext cx="12296777" cy="6903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94" t="270" r="69922" b="89864"/>
          <a:stretch>
            <a:fillRect/>
          </a:stretch>
        </p:blipFill>
        <p:spPr>
          <a:xfrm>
            <a:off x="247650" y="-39714"/>
            <a:ext cx="2247900" cy="6953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1" t="13649" r="49375" b="59322"/>
          <a:stretch>
            <a:fillRect/>
          </a:stretch>
        </p:blipFill>
        <p:spPr>
          <a:xfrm>
            <a:off x="514348" y="916519"/>
            <a:ext cx="10134601" cy="3886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31" t="13649" r="49375" b="59322"/>
          <a:stretch>
            <a:fillRect/>
          </a:stretch>
        </p:blipFill>
        <p:spPr>
          <a:xfrm>
            <a:off x="962024" y="5478876"/>
            <a:ext cx="10134601" cy="13791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47723" y="-95813"/>
            <a:ext cx="1309975" cy="75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ЖКХ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81" t="22178" r="5563" b="4691"/>
          <a:stretch>
            <a:fillRect/>
          </a:stretch>
        </p:blipFill>
        <p:spPr>
          <a:xfrm>
            <a:off x="5581649" y="975295"/>
            <a:ext cx="5948363" cy="411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92539" y="1232635"/>
            <a:ext cx="4910919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аварийно-восстановительные работы на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очистных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сооружениях 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Зарайска</a:t>
            </a:r>
            <a:endParaRPr lang="ru-RU" sz="32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782"/>
          <a:stretch>
            <a:fillRect/>
          </a:stretch>
        </p:blipFill>
        <p:spPr>
          <a:xfrm>
            <a:off x="3172578" y="5282157"/>
            <a:ext cx="3057274" cy="166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48" y="5325760"/>
            <a:ext cx="2483488" cy="165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308043" y="5057690"/>
            <a:ext cx="54357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166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и муниципального бюджетов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58" y="173123"/>
            <a:ext cx="1842958" cy="432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9" y="894319"/>
            <a:ext cx="11008069" cy="4122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99" y="5202195"/>
            <a:ext cx="10859787" cy="1514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216" y="1108765"/>
            <a:ext cx="7335794" cy="371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16963" y="-103563"/>
            <a:ext cx="3814506" cy="812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«Светлый город»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61242" y="5546831"/>
            <a:ext cx="1858202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</a:t>
            </a:r>
            <a:endParaRPr lang="ru-RU" sz="32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09402" y="5546831"/>
            <a:ext cx="7865999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включен в план на </a:t>
            </a:r>
            <a:endParaRPr lang="ru-RU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076" y="1011964"/>
            <a:ext cx="6065474" cy="3732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14" y="0"/>
            <a:ext cx="3925104" cy="6610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3238" y="-199919"/>
            <a:ext cx="3914406" cy="972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«Чистая вода»</a:t>
            </a:r>
            <a:endParaRPr lang="ru-RU" sz="44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9230" y="1843871"/>
            <a:ext cx="7076501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Титово </a:t>
            </a:r>
          </a:p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ос. Зарайский </a:t>
            </a:r>
          </a:p>
          <a:p>
            <a:pPr marL="571500" indent="-571500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тд.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совхоза «Зарайский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15178" y="5215653"/>
            <a:ext cx="2056973" cy="1080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г</a:t>
            </a:r>
            <a:endParaRPr lang="ru-RU" sz="5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317" y="1241303"/>
            <a:ext cx="4899256" cy="320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075" y="5053105"/>
            <a:ext cx="2827661" cy="12431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60"/>
            <a:ext cx="12192000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70"/>
          <a:stretch>
            <a:fillRect/>
          </a:stretch>
        </p:blipFill>
        <p:spPr>
          <a:xfrm>
            <a:off x="279537" y="876715"/>
            <a:ext cx="11590004" cy="5723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72" y="1333744"/>
            <a:ext cx="5989675" cy="291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" t="7112" r="-671" b="-2134"/>
          <a:stretch>
            <a:fillRect/>
          </a:stretch>
        </p:blipFill>
        <p:spPr>
          <a:xfrm>
            <a:off x="6807163" y="1277958"/>
            <a:ext cx="5062378" cy="30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112389" y="1615173"/>
            <a:ext cx="115929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endParaRPr lang="ru-RU" sz="2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209751" y="1615172"/>
            <a:ext cx="1067856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СТАЛО</a:t>
            </a:r>
            <a:endParaRPr lang="ru-RU" sz="2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31603" y="-199919"/>
            <a:ext cx="2997680" cy="89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Котельные</a:t>
            </a:r>
            <a:endParaRPr lang="ru-RU" sz="44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7772" y="4159958"/>
            <a:ext cx="377988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Котельная в д.Новосёлки</a:t>
            </a:r>
            <a:endParaRPr lang="ru-RU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6272" y="5396459"/>
            <a:ext cx="1788118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 </a:t>
            </a:r>
            <a:endParaRPr lang="ru-RU" sz="3200" b="1" u="sng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30823" y="5154790"/>
            <a:ext cx="45719" cy="1140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064031" y="5363289"/>
            <a:ext cx="178811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год </a:t>
            </a:r>
            <a:endParaRPr lang="ru-RU" sz="3200" b="1" u="sng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480" y="5009436"/>
            <a:ext cx="2243381" cy="146939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891541" y="5024068"/>
            <a:ext cx="1954509" cy="1343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</a:p>
          <a:p>
            <a:pPr algn="ctr">
              <a:lnSpc>
                <a:spcPct val="107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котельных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869" y="4982260"/>
            <a:ext cx="2243381" cy="146939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399869" y="5001075"/>
            <a:ext cx="1954509" cy="1343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</a:p>
          <a:p>
            <a:pPr algn="ctr">
              <a:lnSpc>
                <a:spcPct val="107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котельных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9"/>
            <a:ext cx="12192000" cy="6857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616" y="4298263"/>
            <a:ext cx="4298702" cy="2004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934" y="5404978"/>
            <a:ext cx="657225" cy="542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65" y="2170323"/>
            <a:ext cx="6594112" cy="4053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65" y="811665"/>
            <a:ext cx="5439636" cy="1228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837" y="506776"/>
            <a:ext cx="7015163" cy="63512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83658" y="783003"/>
            <a:ext cx="1063021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общего имущества в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МКД</a:t>
            </a:r>
            <a:endParaRPr lang="ru-RU" sz="36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10" y="1517739"/>
            <a:ext cx="5263137" cy="350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107688" y="4119870"/>
            <a:ext cx="115929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endParaRPr lang="ru-RU" sz="2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71" y="5173083"/>
            <a:ext cx="11311078" cy="13880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887724" y="5427236"/>
            <a:ext cx="2388923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год </a:t>
            </a:r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383" y="5249999"/>
            <a:ext cx="2303479" cy="121362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450131" y="5367304"/>
            <a:ext cx="1631409" cy="1146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объектов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2426" y="5466256"/>
            <a:ext cx="2388924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год </a:t>
            </a:r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046" y="5250000"/>
            <a:ext cx="2303479" cy="121362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9585277" y="5321982"/>
            <a:ext cx="1554465" cy="1146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</a:p>
          <a:p>
            <a:pPr algn="ctr">
              <a:lnSpc>
                <a:spcPct val="107000"/>
              </a:lnSpc>
            </a:pPr>
            <a:r>
              <a:rPr lang="ru-RU" sz="2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endParaRPr lang="ru-RU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757" y="1545044"/>
            <a:ext cx="5549706" cy="353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9890375" y="4197225"/>
            <a:ext cx="1288238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СТАЛО</a:t>
            </a:r>
            <a:endParaRPr lang="ru-RU" sz="2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50027" y="4574924"/>
            <a:ext cx="2669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Ул. Красноармейская, 47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00865"/>
            <a:ext cx="12192001" cy="6357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60" y="5228167"/>
            <a:ext cx="11311078" cy="13880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00088" y="5555915"/>
            <a:ext cx="8991821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заработает до конца июня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    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60" y="1675228"/>
            <a:ext cx="5026365" cy="33890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097" y="953105"/>
            <a:ext cx="7496690" cy="36719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0097" y="4280453"/>
            <a:ext cx="4323696" cy="8454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95303" y="4240302"/>
            <a:ext cx="32013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«Мегабак</a:t>
            </a:r>
            <a:r>
              <a:rPr lang="ru-RU" sz="4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  <a:endParaRPr lang="ru-RU" sz="4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1560"/>
            <a:ext cx="12192000" cy="63964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6206" y="714039"/>
            <a:ext cx="4699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«Коммунальный бонус»</a:t>
            </a:r>
            <a:endParaRPr lang="ru-RU" sz="32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544" y="542116"/>
            <a:ext cx="5875661" cy="460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460" y="5228167"/>
            <a:ext cx="11311078" cy="13880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5135" y="5419090"/>
            <a:ext cx="1122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стартовала в Подмосковье с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мая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</a:t>
            </a:r>
            <a:endParaRPr lang="ru-RU" sz="36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298" y="1636372"/>
            <a:ext cx="4917116" cy="3254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-22860" y="0"/>
            <a:ext cx="1221486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03" y="-7325"/>
            <a:ext cx="9503055" cy="686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6" b="882"/>
          <a:stretch>
            <a:fillRect/>
          </a:stretch>
        </p:blipFill>
        <p:spPr>
          <a:xfrm>
            <a:off x="-14689" y="20467"/>
            <a:ext cx="12914286" cy="7064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50" t="-194" r="68791" b="89652"/>
          <a:stretch>
            <a:fillRect/>
          </a:stretch>
        </p:blipFill>
        <p:spPr>
          <a:xfrm>
            <a:off x="293076" y="78744"/>
            <a:ext cx="2227385" cy="5500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5" t="39008" r="29279" b="46577"/>
          <a:stretch>
            <a:fillRect/>
          </a:stretch>
        </p:blipFill>
        <p:spPr>
          <a:xfrm>
            <a:off x="931296" y="2033418"/>
            <a:ext cx="11051693" cy="32941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5" t="39008" r="29279" b="46577"/>
          <a:stretch>
            <a:fillRect/>
          </a:stretch>
        </p:blipFill>
        <p:spPr>
          <a:xfrm>
            <a:off x="671382" y="5116510"/>
            <a:ext cx="11051693" cy="11136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62187" y="5443552"/>
            <a:ext cx="8655538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набережной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Осётр</a:t>
            </a:r>
            <a:endParaRPr lang="ru-RU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3076" y="48283"/>
            <a:ext cx="331212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38" y="1390902"/>
            <a:ext cx="5409702" cy="4057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454" y="1342284"/>
            <a:ext cx="5540535" cy="415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9908530" y="5293060"/>
            <a:ext cx="2086918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48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914286" cy="7228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70" t="1460" r="71495" b="89134"/>
          <a:stretch>
            <a:fillRect/>
          </a:stretch>
        </p:blipFill>
        <p:spPr>
          <a:xfrm>
            <a:off x="269631" y="0"/>
            <a:ext cx="2356338" cy="6799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5" t="39008" r="29279" b="46577"/>
          <a:stretch>
            <a:fillRect/>
          </a:stretch>
        </p:blipFill>
        <p:spPr>
          <a:xfrm>
            <a:off x="835506" y="1441938"/>
            <a:ext cx="11051693" cy="3294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05" t="39008" r="29279" b="46577"/>
          <a:stretch>
            <a:fillRect/>
          </a:stretch>
        </p:blipFill>
        <p:spPr>
          <a:xfrm>
            <a:off x="956691" y="5097558"/>
            <a:ext cx="11051693" cy="11136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5886" y="5015447"/>
            <a:ext cx="9435909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endParaRPr lang="ru-RU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Беспятовой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рощи</a:t>
            </a:r>
            <a:endParaRPr lang="ru-RU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4188" y="127665"/>
            <a:ext cx="331212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613" y="1402178"/>
            <a:ext cx="5223771" cy="3482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70" y="1441938"/>
            <a:ext cx="5229782" cy="342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9631287" y="5164016"/>
            <a:ext cx="2086918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48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75" y="5299113"/>
            <a:ext cx="9881959" cy="7737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26" y="236861"/>
            <a:ext cx="3283658" cy="45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76" y="77118"/>
            <a:ext cx="4252454" cy="4584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18786" y="4963592"/>
            <a:ext cx="6091091" cy="1120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парковой  зоны </a:t>
            </a:r>
            <a:endParaRPr lang="ru-RU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"Победа"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02005" y="5032969"/>
            <a:ext cx="2086918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48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" y="1454228"/>
            <a:ext cx="5015541" cy="334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328" y="1479066"/>
            <a:ext cx="4940980" cy="3291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4188" y="127665"/>
            <a:ext cx="331212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</a:t>
            </a:r>
            <a:endParaRPr lang="ru-RU" sz="32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117"/>
            <a:ext cx="12192000" cy="6935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88" y="4870837"/>
            <a:ext cx="10549683" cy="1094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88" y="1200839"/>
            <a:ext cx="10692904" cy="33931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42516" y="4730591"/>
            <a:ext cx="48713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Благоустройство сквера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у ДК им. В.Н. Леонова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90140" y="4922230"/>
            <a:ext cx="2086918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sz="48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34" b="14699"/>
          <a:stretch>
            <a:fillRect/>
          </a:stretch>
        </p:blipFill>
        <p:spPr>
          <a:xfrm>
            <a:off x="666496" y="1200839"/>
            <a:ext cx="5535242" cy="339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253" y="1200839"/>
            <a:ext cx="5136018" cy="342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37" t="26543" r="10370" b="16173"/>
          <a:stretch>
            <a:fillRect/>
          </a:stretch>
        </p:blipFill>
        <p:spPr>
          <a:xfrm>
            <a:off x="-23566" y="-84266"/>
            <a:ext cx="12257690" cy="69422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" r="2394"/>
          <a:stretch>
            <a:fillRect/>
          </a:stretch>
        </p:blipFill>
        <p:spPr>
          <a:xfrm>
            <a:off x="3341297" y="1354460"/>
            <a:ext cx="5527964" cy="339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50" y="4849409"/>
            <a:ext cx="9744075" cy="1181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66" y="3355752"/>
            <a:ext cx="2247441" cy="12779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7" t="-1780" r="3952" b="1780"/>
          <a:stretch>
            <a:fillRect/>
          </a:stretch>
        </p:blipFill>
        <p:spPr>
          <a:xfrm>
            <a:off x="9282833" y="3355752"/>
            <a:ext cx="2174709" cy="123817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41654" y="3333134"/>
            <a:ext cx="1460464" cy="1277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</a:p>
          <a:p>
            <a:pPr algn="ctr">
              <a:lnSpc>
                <a:spcPct val="107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дворов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638523" y="3316010"/>
            <a:ext cx="1460464" cy="1277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</a:p>
          <a:p>
            <a:pPr algn="ctr">
              <a:lnSpc>
                <a:spcPct val="107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дворов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05" y="185148"/>
            <a:ext cx="3523964" cy="57287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3087" y="111695"/>
            <a:ext cx="854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Комплексное благоустройство  дворов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8663" y="1724212"/>
            <a:ext cx="19912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2020 г</a:t>
            </a:r>
            <a:endParaRPr lang="ru-RU" sz="5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408440" y="1724212"/>
            <a:ext cx="19912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2021 г</a:t>
            </a:r>
            <a:endParaRPr lang="ru-RU" sz="5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66" y="4792337"/>
            <a:ext cx="9936499" cy="11985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498877" y="4851132"/>
            <a:ext cx="9260933" cy="981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губернаторских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детских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игровых площадки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23" y="1"/>
            <a:ext cx="12228723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8" y="1299991"/>
            <a:ext cx="7112937" cy="754828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 rot="10800000">
            <a:off x="5956933" y="2963537"/>
            <a:ext cx="1986228" cy="3414708"/>
          </a:xfrm>
          <a:prstGeom prst="triangle">
            <a:avLst>
              <a:gd name="adj" fmla="val 4832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98" y="2347859"/>
            <a:ext cx="6587685" cy="39865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1988" y="667921"/>
            <a:ext cx="4950779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Здравоохранение</a:t>
            </a:r>
            <a:endParaRPr lang="ru-RU" sz="4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2"/>
          <a:stretch>
            <a:fillRect/>
          </a:stretch>
        </p:blipFill>
        <p:spPr>
          <a:xfrm>
            <a:off x="359768" y="2304011"/>
            <a:ext cx="6584415" cy="392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490741" y="4341128"/>
            <a:ext cx="4507865" cy="1671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Открытие </a:t>
            </a:r>
            <a:endParaRPr lang="ru-RU" sz="4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отделения </a:t>
            </a: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МРТ</a:t>
            </a:r>
            <a:endParaRPr lang="ru-RU" sz="4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43634" y="1639203"/>
            <a:ext cx="2288540" cy="1177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6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</a:t>
            </a: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</a:t>
            </a:r>
            <a:endParaRPr lang="ru-RU" sz="4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14" y="-14927"/>
            <a:ext cx="12285655" cy="7025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77" y="314267"/>
            <a:ext cx="2258572" cy="390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62" y="1326040"/>
            <a:ext cx="1270038" cy="438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62" y="1762682"/>
            <a:ext cx="11269048" cy="34703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10" y="5805889"/>
            <a:ext cx="5857360" cy="754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618" y="5629586"/>
            <a:ext cx="4297210" cy="12614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8762" y="793090"/>
            <a:ext cx="4950779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Здравоохранение</a:t>
            </a:r>
            <a:endParaRPr lang="ru-RU" sz="4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48" y="1931738"/>
            <a:ext cx="5514601" cy="327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91" b="11807"/>
          <a:stretch>
            <a:fillRect/>
          </a:stretch>
        </p:blipFill>
        <p:spPr>
          <a:xfrm>
            <a:off x="6371917" y="1955403"/>
            <a:ext cx="4821887" cy="3277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66228" y="4071934"/>
            <a:ext cx="46461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076992" y="5396210"/>
            <a:ext cx="11794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093092" y="6103859"/>
            <a:ext cx="1210588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ru-RU" sz="4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972" y="5555906"/>
            <a:ext cx="574402" cy="122807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20337" y="5464902"/>
            <a:ext cx="9088916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Привлечено врачей </a:t>
            </a:r>
          </a:p>
          <a:p>
            <a:pPr>
              <a:lnSpc>
                <a:spcPct val="107000"/>
              </a:lnSpc>
            </a:pP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отрудников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средним образованием</a:t>
            </a:r>
            <a:endParaRPr lang="ru-RU" sz="36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" b="3730"/>
          <a:stretch>
            <a:fillRect/>
          </a:stretch>
        </p:blipFill>
        <p:spPr>
          <a:xfrm>
            <a:off x="0" y="0"/>
            <a:ext cx="12294824" cy="7046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35" y="173266"/>
            <a:ext cx="2527683" cy="333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24" y="933546"/>
            <a:ext cx="10477041" cy="38587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745" y="5219242"/>
            <a:ext cx="9013060" cy="12380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229" y="864215"/>
            <a:ext cx="6827411" cy="405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2880" y="5515086"/>
            <a:ext cx="11329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Важная задача - вакцинация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населения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от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COVID-19</a:t>
            </a:r>
            <a:endParaRPr lang="ru-RU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" r="1182" b="2143"/>
          <a:stretch>
            <a:fillRect/>
          </a:stretch>
        </p:blipFill>
        <p:spPr>
          <a:xfrm>
            <a:off x="-240956" y="-46355"/>
            <a:ext cx="12432956" cy="6919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66"/>
          <a:stretch>
            <a:fillRect/>
          </a:stretch>
        </p:blipFill>
        <p:spPr>
          <a:xfrm>
            <a:off x="355019" y="2609842"/>
            <a:ext cx="5163441" cy="247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30" y="574124"/>
            <a:ext cx="2373341" cy="203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92"/>
          <a:stretch>
            <a:fillRect/>
          </a:stretch>
        </p:blipFill>
        <p:spPr>
          <a:xfrm>
            <a:off x="2621771" y="574125"/>
            <a:ext cx="2857903" cy="204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40956" y="-61784"/>
            <a:ext cx="12519454" cy="6359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0766" y="-165677"/>
            <a:ext cx="4714176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Открытая власть</a:t>
            </a:r>
            <a:endParaRPr lang="ru-RU" sz="4400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3" y="5185018"/>
            <a:ext cx="12056076" cy="15741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40187" y="726850"/>
            <a:ext cx="5800146" cy="21236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Проведено более </a:t>
            </a:r>
            <a:r>
              <a:rPr lang="ru-RU" sz="4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300</a:t>
            </a: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встреч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жителями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и представителями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трудовых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коллективов 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6" y="5268237"/>
            <a:ext cx="3303099" cy="140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021111" y="5374151"/>
            <a:ext cx="746531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ctr">
              <a:buFont typeface="Wingdings" panose="05000000000000000000" pitchFamily="2" charset="2"/>
              <a:buChar char="ü"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3856</a:t>
            </a:r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обращений за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-22860" y="0"/>
            <a:ext cx="1221486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866" y="257578"/>
            <a:ext cx="9485291" cy="6323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-22860" y="0"/>
            <a:ext cx="1221486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66215" y="2567225"/>
            <a:ext cx="923671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96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ПЕРЕМЕНЫ</a:t>
            </a:r>
          </a:p>
          <a:p>
            <a:pPr algn="ctr" fontAlgn="base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</a:rPr>
              <a:t>то, что волнует людей</a:t>
            </a:r>
            <a:endParaRPr lang="ru-RU" sz="4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-22860" y="0"/>
            <a:ext cx="1221486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03"/>
          <a:stretch>
            <a:fillRect/>
          </a:stretch>
        </p:blipFill>
        <p:spPr>
          <a:xfrm>
            <a:off x="433786" y="435266"/>
            <a:ext cx="1875487" cy="213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31770" y="434975"/>
            <a:ext cx="923671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ОТЧЁТ ГЛАВЫ </a:t>
            </a:r>
            <a:endParaRPr lang="ru-RU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ГОРОДСКОГО  ОКРУГА  ЗАРАЙСК </a:t>
            </a:r>
            <a:endParaRPr lang="ru-RU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 2020 ГОД</a:t>
            </a:r>
          </a:p>
          <a:p>
            <a:pPr algn="just" fontAlgn="base"/>
            <a:endParaRPr lang="ru-RU" sz="40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ЗАДАЧАХ НА 2021 ГОД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9815" y="5314950"/>
            <a:ext cx="7509510" cy="800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53552" y="5594730"/>
            <a:ext cx="2090637" cy="531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12 МАЯ 2021г</a:t>
            </a:r>
            <a:endParaRPr lang="ru-RU" sz="2400" dirty="0">
              <a:solidFill>
                <a:prstClr val="white"/>
              </a:solidFill>
              <a:ea typeface="PMingLiU-ExtB" panose="02020500000000000000" pitchFamily="18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6"/>
          <a:stretch>
            <a:fillRect/>
          </a:stretch>
        </p:blipFill>
        <p:spPr>
          <a:xfrm>
            <a:off x="0" y="0"/>
            <a:ext cx="1221486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5"/>
          <a:stretch>
            <a:fillRect/>
          </a:stretch>
        </p:blipFill>
        <p:spPr>
          <a:xfrm>
            <a:off x="230007" y="378937"/>
            <a:ext cx="5175970" cy="384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342" y="378938"/>
            <a:ext cx="4942390" cy="384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4514074"/>
            <a:ext cx="5635985" cy="202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Послание Президента РФ </a:t>
            </a:r>
          </a:p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В.В. Путина </a:t>
            </a:r>
            <a:endParaRPr lang="ru-RU" sz="2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Федеральному Собранию</a:t>
            </a:r>
          </a:p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апреля 2021г</a:t>
            </a:r>
            <a:endParaRPr lang="ru-RU" sz="2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78875" y="4514074"/>
            <a:ext cx="5635985" cy="205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Обращение Губернатора МО</a:t>
            </a:r>
          </a:p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А.Ю. Воробьева</a:t>
            </a:r>
            <a:endParaRPr lang="ru-RU" sz="2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жителям региона</a:t>
            </a:r>
          </a:p>
          <a:p>
            <a:pPr algn="ctr">
              <a:lnSpc>
                <a:spcPct val="13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апреля 2021г</a:t>
            </a:r>
            <a:endParaRPr lang="ru-RU" sz="20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47" t="1395" r="66159" b="90000"/>
          <a:stretch>
            <a:fillRect/>
          </a:stretch>
        </p:blipFill>
        <p:spPr>
          <a:xfrm>
            <a:off x="525779" y="45720"/>
            <a:ext cx="2045971" cy="617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2741294"/>
            <a:ext cx="1962151" cy="1019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79" y="1571693"/>
            <a:ext cx="3078481" cy="33763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86" y="1909990"/>
            <a:ext cx="3343275" cy="30380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597" y="1575390"/>
            <a:ext cx="5176843" cy="33763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851" y="2651557"/>
            <a:ext cx="3501391" cy="23285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3090" y="3301560"/>
            <a:ext cx="3248502" cy="165578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27992" y="604290"/>
            <a:ext cx="3332644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Экономика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5779313"/>
            <a:ext cx="4394835" cy="676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771" y="5588206"/>
            <a:ext cx="4217670" cy="12055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22550" y="4207912"/>
            <a:ext cx="1697644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Торговля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44093" y="2657128"/>
            <a:ext cx="1569660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41%</a:t>
            </a:r>
            <a:endParaRPr lang="ru-RU" sz="5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6825" y="4207912"/>
            <a:ext cx="338381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Сельское хозяйство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09746" y="4259571"/>
            <a:ext cx="3143361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Промышленность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68851" y="3067109"/>
            <a:ext cx="1569660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25%</a:t>
            </a:r>
            <a:endParaRPr lang="ru-RU" sz="5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678817" y="3272110"/>
            <a:ext cx="1742785" cy="93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9,4%</a:t>
            </a:r>
            <a:endParaRPr lang="ru-RU" sz="54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105" y="5588000"/>
            <a:ext cx="1190625" cy="107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2" y="888333"/>
            <a:ext cx="11073456" cy="42768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73600" y="579575"/>
            <a:ext cx="5257658" cy="971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Промышленность</a:t>
            </a:r>
            <a:endParaRPr lang="ru-RU" sz="4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55" y="1413325"/>
            <a:ext cx="5335525" cy="341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370" y="1393896"/>
            <a:ext cx="5969139" cy="339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4046" y="4929166"/>
            <a:ext cx="5559124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«Зарайский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электротехнический завод» </a:t>
            </a:r>
            <a:endParaRPr lang="ru-RU" sz="20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76101" y="4929165"/>
            <a:ext cx="2799164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НПО «Славичъ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24113" y="5709138"/>
            <a:ext cx="5213863" cy="604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оздано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новых рабочих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90278" y="5628314"/>
            <a:ext cx="2230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2020 г</a:t>
            </a:r>
            <a:r>
              <a:rPr lang="ru-RU" sz="5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5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53717" y="5619279"/>
            <a:ext cx="45719" cy="897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650</Words>
  <Application>Microsoft Office PowerPoint</Application>
  <PresentationFormat>Широкоэкранный</PresentationFormat>
  <Paragraphs>230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PMingLiU-ExtB</vt:lpstr>
      <vt:lpstr>SimSun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Пользователь2</dc:creator>
  <cp:lastModifiedBy>Алёна Викторовна</cp:lastModifiedBy>
  <cp:revision>157</cp:revision>
  <cp:lastPrinted>2021-05-05T06:44:00Z</cp:lastPrinted>
  <dcterms:created xsi:type="dcterms:W3CDTF">2021-05-03T08:19:00Z</dcterms:created>
  <dcterms:modified xsi:type="dcterms:W3CDTF">2021-05-13T04:52:48Z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1049-11.2.0.10132</vt:lpwstr>
  </property>
</Properties>
</file>