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media/image10.jpg" ContentType="image/jpeg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417" r:id="rId9"/>
    <p:sldId id="418" r:id="rId10"/>
    <p:sldId id="448" r:id="rId11"/>
    <p:sldId id="387" r:id="rId12"/>
    <p:sldId id="449" r:id="rId13"/>
    <p:sldId id="450" r:id="rId14"/>
    <p:sldId id="451" r:id="rId15"/>
    <p:sldId id="452" r:id="rId16"/>
    <p:sldId id="391" r:id="rId17"/>
    <p:sldId id="272" r:id="rId18"/>
    <p:sldId id="430" r:id="rId19"/>
    <p:sldId id="274" r:id="rId20"/>
    <p:sldId id="275" r:id="rId21"/>
    <p:sldId id="453" r:id="rId22"/>
    <p:sldId id="276" r:id="rId23"/>
    <p:sldId id="278" r:id="rId24"/>
    <p:sldId id="506" r:id="rId25"/>
    <p:sldId id="507" r:id="rId26"/>
    <p:sldId id="508" r:id="rId27"/>
    <p:sldId id="295" r:id="rId28"/>
    <p:sldId id="382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2" r:id="rId48"/>
    <p:sldId id="406" r:id="rId49"/>
    <p:sldId id="473" r:id="rId50"/>
    <p:sldId id="474" r:id="rId51"/>
    <p:sldId id="475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483" r:id="rId60"/>
    <p:sldId id="484" r:id="rId61"/>
    <p:sldId id="485" r:id="rId62"/>
    <p:sldId id="486" r:id="rId63"/>
    <p:sldId id="487" r:id="rId64"/>
    <p:sldId id="488" r:id="rId65"/>
    <p:sldId id="489" r:id="rId66"/>
    <p:sldId id="490" r:id="rId67"/>
    <p:sldId id="491" r:id="rId68"/>
    <p:sldId id="492" r:id="rId69"/>
    <p:sldId id="493" r:id="rId70"/>
    <p:sldId id="494" r:id="rId71"/>
    <p:sldId id="495" r:id="rId72"/>
    <p:sldId id="496" r:id="rId73"/>
    <p:sldId id="497" r:id="rId74"/>
    <p:sldId id="498" r:id="rId75"/>
    <p:sldId id="499" r:id="rId76"/>
    <p:sldId id="500" r:id="rId77"/>
    <p:sldId id="501" r:id="rId78"/>
    <p:sldId id="502" r:id="rId79"/>
    <p:sldId id="503" r:id="rId80"/>
    <p:sldId id="504" r:id="rId81"/>
    <p:sldId id="511" r:id="rId82"/>
    <p:sldId id="509" r:id="rId83"/>
    <p:sldId id="400" r:id="rId84"/>
    <p:sldId id="402" r:id="rId85"/>
    <p:sldId id="403" r:id="rId86"/>
    <p:sldId id="405" r:id="rId87"/>
    <p:sldId id="510" r:id="rId88"/>
    <p:sldId id="328" r:id="rId89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4046" autoAdjust="0"/>
  </p:normalViewPr>
  <p:slideViewPr>
    <p:cSldViewPr>
      <p:cViewPr varScale="1">
        <p:scale>
          <a:sx n="81" d="100"/>
          <a:sy n="81" d="100"/>
        </p:scale>
        <p:origin x="74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032786885245901E-2"/>
          <c:y val="0.16440868683492554"/>
          <c:w val="0.95491803278688525"/>
          <c:h val="0.75120107308768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8139852523557507"/>
                  <c:y val="-0.116832568230704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24905608622693"/>
                  <c:y val="-0.133170739835537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28.7</c:v>
                </c:pt>
                <c:pt idx="1">
                  <c:v>71.3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9180327868852461E-2"/>
          <c:y val="0.93116992335578086"/>
          <c:w val="0.9"/>
          <c:h val="6.2606011270949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98049546293467"/>
          <c:y val="4.2083343954003621E-2"/>
          <c:w val="0.78097868792326697"/>
          <c:h val="0.783375929582053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365021168003484E-2"/>
                  <c:y val="-0.17948722478478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609838050076259E-2"/>
                  <c:y val="-9.935899943443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712976280078392E-2"/>
                  <c:y val="6.089745126626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825792</c:v>
                </c:pt>
                <c:pt idx="1">
                  <c:v>111906</c:v>
                </c:pt>
                <c:pt idx="2">
                  <c:v>2337039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18829380013066E-2"/>
                  <c:y val="-0.1602564507006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114177603853091E-17"/>
                  <c:y val="-9.935899943443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614792017017205"/>
                  <c:y val="0.17948722478478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831772</c:v>
                </c:pt>
                <c:pt idx="1">
                  <c:v>113176</c:v>
                </c:pt>
                <c:pt idx="2">
                  <c:v>2297707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3912408"/>
        <c:axId val="203912800"/>
        <c:axId val="0"/>
      </c:bar3DChart>
      <c:catAx>
        <c:axId val="20391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12800"/>
        <c:crosses val="autoZero"/>
        <c:auto val="1"/>
        <c:lblAlgn val="ctr"/>
        <c:lblOffset val="100"/>
        <c:noMultiLvlLbl val="0"/>
      </c:catAx>
      <c:valAx>
        <c:axId val="20391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1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369958657128645E-2"/>
          <c:y val="1.9838014651153681E-2"/>
          <c:w val="0.9566352116141732"/>
          <c:h val="0.84185390982690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91358024691358E-3"/>
                  <c:y val="-7.617650378061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419753086419745E-3"/>
                  <c:y val="-0.12413948764247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29629629629541E-2"/>
                  <c:y val="-0.16363841552872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72839506172749E-3"/>
                  <c:y val="-9.5925967723733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639683</c:v>
                </c:pt>
                <c:pt idx="1">
                  <c:v>47152</c:v>
                </c:pt>
                <c:pt idx="2">
                  <c:v>68854</c:v>
                </c:pt>
                <c:pt idx="3">
                  <c:v>65224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308641975308649E-2"/>
                  <c:y val="-6.4891095813113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740740740740695E-2"/>
                  <c:y val="-0.10439002369935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135802469135796E-2"/>
                  <c:y val="-0.11567543166685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246913580246909E-2"/>
                  <c:y val="-0.1297821916262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644526</c:v>
                </c:pt>
                <c:pt idx="1">
                  <c:v>47314</c:v>
                </c:pt>
                <c:pt idx="2">
                  <c:v>69497</c:v>
                </c:pt>
                <c:pt idx="3">
                  <c:v>65573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913584"/>
        <c:axId val="203913976"/>
        <c:axId val="0"/>
      </c:bar3DChart>
      <c:catAx>
        <c:axId val="2039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13976"/>
        <c:crosses val="autoZero"/>
        <c:auto val="1"/>
        <c:lblAlgn val="ctr"/>
        <c:lblOffset val="100"/>
        <c:noMultiLvlLbl val="0"/>
      </c:catAx>
      <c:valAx>
        <c:axId val="20391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1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76253649666340728"/>
          <c:y val="0.12580444235515337"/>
          <c:w val="0.14615013809548316"/>
          <c:h val="0.17911090011203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20275590551181E-2"/>
          <c:y val="2.1741188601424821E-2"/>
          <c:w val="0.9566352116141732"/>
          <c:h val="0.84185390982690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91358024691358E-3"/>
                  <c:y val="-7.617650378061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419753086419745E-3"/>
                  <c:y val="-0.12413948764247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29629629629541E-2"/>
                  <c:y val="-0.16363841552872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72839506172749E-3"/>
                  <c:y val="-9.5925967723733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62626262626272E-2"/>
                  <c:y val="-7.7380952380952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48223</c:v>
                </c:pt>
                <c:pt idx="1">
                  <c:v>3396</c:v>
                </c:pt>
                <c:pt idx="2">
                  <c:v>11290</c:v>
                </c:pt>
                <c:pt idx="3">
                  <c:v>25840</c:v>
                </c:pt>
                <c:pt idx="4">
                  <c:v>22959</c:v>
                </c:pt>
                <c:pt idx="5">
                  <c:v>198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308641975308649E-2"/>
                  <c:y val="-6.4891095813113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740740740740695E-2"/>
                  <c:y val="-0.10439002369935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135802469135796E-2"/>
                  <c:y val="-0.11567543166685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246913580246909E-2"/>
                  <c:y val="-0.1297821916262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191919191919192E-2"/>
                  <c:y val="-9.523809523809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48495</c:v>
                </c:pt>
                <c:pt idx="1">
                  <c:v>3379</c:v>
                </c:pt>
                <c:pt idx="2">
                  <c:v>11392</c:v>
                </c:pt>
                <c:pt idx="3">
                  <c:v>26141</c:v>
                </c:pt>
                <c:pt idx="4">
                  <c:v>23565</c:v>
                </c:pt>
                <c:pt idx="5">
                  <c:v>204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757840"/>
        <c:axId val="205758232"/>
        <c:axId val="0"/>
      </c:bar3DChart>
      <c:catAx>
        <c:axId val="20575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58232"/>
        <c:crosses val="autoZero"/>
        <c:auto val="1"/>
        <c:lblAlgn val="ctr"/>
        <c:lblOffset val="100"/>
        <c:noMultiLvlLbl val="0"/>
      </c:catAx>
      <c:valAx>
        <c:axId val="20575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5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86971118666984804"/>
          <c:y val="3.8295369328833893E-2"/>
          <c:w val="0.12911705639067844"/>
          <c:h val="0.24756327334083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823356215088496E-2"/>
          <c:y val="0.20963920270835712"/>
          <c:w val="0.94433401454589172"/>
          <c:h val="0.45241218919708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785562632696401E-2"/>
                  <c:y val="-6.313131313131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571897978401556E-2"/>
                  <c:y val="-0.11706341394825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861995753715537E-2"/>
                  <c:y val="-7.575757575757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4562647754137114E-3"/>
                  <c:y val="-2.968035996110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572969244229086E-2"/>
                  <c:y val="-6.565654836623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664513089710017E-2"/>
                  <c:y val="0.17255658260108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912529550827423E-2"/>
                  <c:y val="0.10045660294527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 и субвенций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675486</c:v>
                </c:pt>
                <c:pt idx="1">
                  <c:v>909222</c:v>
                </c:pt>
                <c:pt idx="2">
                  <c:v>582997</c:v>
                </c:pt>
                <c:pt idx="3">
                  <c:v>173276</c:v>
                </c:pt>
                <c:pt idx="4">
                  <c:v>620</c:v>
                </c:pt>
                <c:pt idx="5">
                  <c:v>-4562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251917373964576E-2"/>
                  <c:y val="-7.6850933016934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73915569714091"/>
                  <c:y val="-0.1066190944881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414363809619337E-2"/>
                  <c:y val="-8.2191799888650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820330969266272E-3"/>
                  <c:y val="-0.10730591678245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041658254256687E-3"/>
                  <c:y val="-9.411236638898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5964735177333601E-2"/>
                  <c:y val="0.13831012971204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099290780141841E-2"/>
                  <c:y val="8.6758155042937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 и субвенций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675486</c:v>
                </c:pt>
                <c:pt idx="1">
                  <c:v>883159</c:v>
                </c:pt>
                <c:pt idx="2">
                  <c:v>580191</c:v>
                </c:pt>
                <c:pt idx="3">
                  <c:v>162811</c:v>
                </c:pt>
                <c:pt idx="4">
                  <c:v>622</c:v>
                </c:pt>
                <c:pt idx="5">
                  <c:v>-4562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Лист1!$A$2:$A$9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 и субвенций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759016"/>
        <c:axId val="205759408"/>
        <c:axId val="0"/>
      </c:bar3DChart>
      <c:catAx>
        <c:axId val="20575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59408"/>
        <c:crosses val="autoZero"/>
        <c:auto val="1"/>
        <c:lblAlgn val="ctr"/>
        <c:lblOffset val="100"/>
        <c:noMultiLvlLbl val="0"/>
      </c:catAx>
      <c:valAx>
        <c:axId val="205759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575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5439223506152644"/>
          <c:y val="4.1651206270449083E-2"/>
          <c:w val="0.12406116788592915"/>
          <c:h val="0.12410473519577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37625401273547"/>
          <c:y val="2.606027340618397E-2"/>
          <c:w val="0.84162374598726453"/>
          <c:h val="0.853693196980430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F8510A-184A-4CF4-82FE-0329FADD490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4281671A-118E-4DC3-AE38-33BF18C00ACB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ПЛАН 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3305832</c:v>
                </c:pt>
                <c:pt idx="1">
                  <c:v>3158603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5760976"/>
        <c:axId val="205761368"/>
        <c:axId val="0"/>
      </c:bar3DChart>
      <c:catAx>
        <c:axId val="20576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61368"/>
        <c:crosses val="autoZero"/>
        <c:auto val="1"/>
        <c:lblAlgn val="ctr"/>
        <c:lblOffset val="100"/>
        <c:noMultiLvlLbl val="0"/>
      </c:catAx>
      <c:valAx>
        <c:axId val="20576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6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Тыс.руб.</a:t>
            </a:r>
            <a:endParaRPr lang="ru-RU" dirty="0"/>
          </a:p>
        </c:rich>
      </c:tx>
      <c:layout>
        <c:manualLayout>
          <c:xMode val="edge"/>
          <c:yMode val="edge"/>
          <c:x val="0.808166073189895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ИСПОЛНЕНИЕ</c:v>
                </c:pt>
                <c:pt idx="1">
                  <c:v>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16438</c:v>
                </c:pt>
                <c:pt idx="1">
                  <c:v>18431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5765288"/>
        <c:axId val="205764896"/>
      </c:barChart>
      <c:valAx>
        <c:axId val="205764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65288"/>
        <c:crosses val="autoZero"/>
        <c:crossBetween val="between"/>
      </c:valAx>
      <c:catAx>
        <c:axId val="205765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64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973026062824954"/>
          <c:y val="0.19762209411323586"/>
          <c:w val="9.5726214955614619E-2"/>
          <c:h val="0.12180914885639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ИСПОЛНЕНИЕ</c:v>
                </c:pt>
                <c:pt idx="1">
                  <c:v>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411809</c:v>
                </c:pt>
                <c:pt idx="1">
                  <c:v>466946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60277736"/>
        <c:axId val="260277344"/>
      </c:barChart>
      <c:valAx>
        <c:axId val="26027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277736"/>
        <c:crosses val="autoZero"/>
        <c:crossBetween val="between"/>
      </c:valAx>
      <c:catAx>
        <c:axId val="26027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277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Тыс.руб.</a:t>
            </a:r>
            <a:endParaRPr lang="ru-RU" dirty="0"/>
          </a:p>
        </c:rich>
      </c:tx>
      <c:layout>
        <c:manualLayout>
          <c:xMode val="edge"/>
          <c:yMode val="edge"/>
          <c:x val="0.72412530316621815"/>
          <c:y val="0.38225923682616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84512774510781"/>
          <c:y val="0"/>
          <c:w val="0.777997192597760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847029801654555E-2"/>
                  <c:y val="-3.1070058550373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756055018439155E-2"/>
                  <c:y val="9.0147385422975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ИСПОЛЕНИЕ</c:v>
                </c:pt>
                <c:pt idx="1">
                  <c:v>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4350</c:v>
                </c:pt>
                <c:pt idx="1">
                  <c:v>4350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0278912"/>
        <c:axId val="260278520"/>
      </c:barChart>
      <c:valAx>
        <c:axId val="260278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278912"/>
        <c:crosses val="autoZero"/>
        <c:crossBetween val="between"/>
      </c:valAx>
      <c:catAx>
        <c:axId val="260278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278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7808423867902585"/>
          <c:y val="9.4759539672925511E-2"/>
          <c:w val="9.5880677098906936E-2"/>
          <c:h val="0.18240864122753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4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7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1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49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32B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46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6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5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2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3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3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0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zarrayon.ru/" TargetMode="External"/><Relationship Id="rId7" Type="http://schemas.openxmlformats.org/officeDocument/2006/relationships/image" Target="../media/image12.jpg"/><Relationship Id="rId2" Type="http://schemas.openxmlformats.org/officeDocument/2006/relationships/hyperlink" Target="mailto:zarfu@mail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828800" y="684357"/>
            <a:ext cx="137160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0560" marR="5080" indent="-1928495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Бюджет для граждан</a:t>
            </a:r>
            <a:br>
              <a:rPr lang="ru-RU" sz="4000" b="1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 решения </a:t>
            </a:r>
            <a:r>
              <a:rPr lang="ru-RU" sz="4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городского округа Зарайск </a:t>
            </a:r>
            <a:br>
              <a:rPr lang="ru-RU" sz="4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городского округа Зарайск за 2022 год»</a:t>
            </a:r>
            <a:endParaRPr sz="4000" b="1" spc="4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86200"/>
            <a:ext cx="2286000" cy="256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13654"/>
              </p:ext>
            </p:extLst>
          </p:nvPr>
        </p:nvGraphicFramePr>
        <p:xfrm>
          <a:off x="10160" y="0"/>
          <a:ext cx="12192005" cy="512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5"/>
                <a:gridCol w="1741715"/>
                <a:gridCol w="1741715"/>
                <a:gridCol w="1741715"/>
                <a:gridCol w="1741715"/>
                <a:gridCol w="1741715"/>
                <a:gridCol w="1741715"/>
              </a:tblGrid>
              <a:tr h="11100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доходов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План по решению о бюджете на 2022 год, (тыс.руб.)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Фактически исполнено по состоянию на 01.01.2023,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тыс. руб.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% исполнения годового плана по состоянию на 01.01.2023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Фактически исполнено по состоянию на 01.01.2022, тыс. руб.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Темп роста к соответствующему периоду прошлого года, %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2 02 10000 00 0000 151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675,486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675,486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532,884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126.8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2 02 20000 00 0000 151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909,222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883,159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1,013,899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87.1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2 02 30000 00 0000 151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582,997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580,191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607,462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95.5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2 02 40000 00 0000 151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173,276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162,811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14,510.8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2 02 70000 00 0000 000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269.3</a:t>
                      </a:r>
                    </a:p>
                  </a:txBody>
                  <a:tcPr marL="7620" marR="7620" marT="7620" marB="0" anchor="ctr"/>
                </a:tc>
              </a:tr>
              <a:tr h="903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2 18 00000 00 0000 000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91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2 19 00000 00 0000 000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-22,389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9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12115800" cy="9144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Информация об объеме и структуре налоговых и неналоговых доходов, а также межбюджетных трансфертах, </a:t>
            </a:r>
            <a:br>
              <a:rPr lang="ru-RU" sz="1400" b="1" dirty="0"/>
            </a:br>
            <a:r>
              <a:rPr lang="ru-RU" sz="1400" b="1" dirty="0"/>
              <a:t>поступающих в бюджет городской округ Зарайск в сравнении с плановыми </a:t>
            </a:r>
            <a:r>
              <a:rPr lang="ru-RU" sz="1400" b="1" dirty="0" smtClean="0"/>
              <a:t>назначениями на 01.01.2023 год</a:t>
            </a: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92573"/>
              </p:ext>
            </p:extLst>
          </p:nvPr>
        </p:nvGraphicFramePr>
        <p:xfrm>
          <a:off x="-15240" y="556447"/>
          <a:ext cx="12207240" cy="651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</a:tblGrid>
              <a:tr h="967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первоначальный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уточненный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первоначального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уточненного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отклонений от плановых значений</a:t>
                      </a:r>
                    </a:p>
                  </a:txBody>
                  <a:tcPr marL="7620" marR="7620" marT="7620" marB="0" anchor="ctr"/>
                </a:tc>
              </a:tr>
              <a:tr h="67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922,131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937,698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944,948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67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862,442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825,792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831,772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67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685,683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639,683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644,526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67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1 01 02000 01 0000 110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685,683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639,683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644,526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(94%) МУП "ЕСКХ Зарайского района" погашение задолженности прошлых периодов в 2021 году, задолженность по состоянию на 01.01.2023г.</a:t>
                      </a:r>
                    </a:p>
                  </a:txBody>
                  <a:tcPr marL="7620" marR="7620" marT="7620" marB="0"/>
                </a:tc>
              </a:tr>
              <a:tr h="747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67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1 03 02000 01 0000 110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67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на автомобильный бензин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(115,4%) зависит от отчислений в бюджет Московской области</a:t>
                      </a:r>
                    </a:p>
                  </a:txBody>
                  <a:tcPr marL="7620" marR="7620" marT="7620" marB="0"/>
                </a:tc>
              </a:tr>
              <a:tr h="67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64,654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68,854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69,497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0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57677"/>
              </p:ext>
            </p:extLst>
          </p:nvPr>
        </p:nvGraphicFramePr>
        <p:xfrm>
          <a:off x="-15240" y="0"/>
          <a:ext cx="1220724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</a:tblGrid>
              <a:tr h="1031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первоначальный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уточненный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первоначального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уточненного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отклонений от плановых значений</a:t>
                      </a:r>
                    </a:p>
                  </a:txBody>
                  <a:tcPr marL="7620" marR="7620" marT="7620" marB="0" anchor="ctr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1 05 01000 00 0000 110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52,891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(110,7%) отмена ЕНВД с 01.01.2021 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1 05 02000 02 0000 110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Единый налог на вмененный доход для отдельных видов деятельности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1 05 03000 01 0000 110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1 05 04000 02 0000 110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Налог, взимаемый в связи с применением патентной системы налогообложения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(92,6%) отмена ЕНВД с 01.01.2021 переход на УСН в большей мере</a:t>
                      </a:r>
                    </a:p>
                  </a:txBody>
                  <a:tcPr marL="7620" marR="7620" marT="7620" marB="0"/>
                </a:tc>
              </a:tr>
              <a:tr h="79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66,524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65,573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1 06 01000 00 0000 110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1 06 06000 00 0000 110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46,236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(95,4%) Возврат платежей ООО "Канудос"; снижение кадастровой стоимости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1 08 00 000 00 0000 000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(106,2%) увеличение количества сделок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4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88087"/>
              </p:ext>
            </p:extLst>
          </p:nvPr>
        </p:nvGraphicFramePr>
        <p:xfrm>
          <a:off x="-15240" y="0"/>
          <a:ext cx="12207240" cy="710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</a:tblGrid>
              <a:tr h="1031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первоначальный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уточненный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первоначального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уточненного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отклонений от плановых значений</a:t>
                      </a:r>
                    </a:p>
                  </a:txBody>
                  <a:tcPr marL="7620" marR="7620" marT="7620" marB="0" anchor="ctr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59,689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111,906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113,176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48,223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(92,7%) расторжение  договоров аренды; возврат арендной платы за земельные участки Геогранд 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905.9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(905,9%) Дополнительные поступления от МБУ благоустройство ЖКХ и ДХ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(735%)  возмещение расходов 2021 года</a:t>
                      </a:r>
                    </a:p>
                  </a:txBody>
                  <a:tcPr marL="7620" marR="7620" marT="7620" marB="0"/>
                </a:tc>
              </a:tr>
              <a:tr h="79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(580,9%) увеличение спроса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2,609.6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(2609,6%) санкции в связи с нарушением условий муниципальных контрактов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(408%) поступили платежи за разрешение на вырубку зеленых насаждений.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1,998,474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2,337,039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2,297,707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3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78235"/>
              </p:ext>
            </p:extLst>
          </p:nvPr>
        </p:nvGraphicFramePr>
        <p:xfrm>
          <a:off x="-15240" y="0"/>
          <a:ext cx="12207240" cy="702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</a:tblGrid>
              <a:tr h="1031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первоначальный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уточненный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первоначального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уточненного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отклонений от плановых значений</a:t>
                      </a:r>
                    </a:p>
                  </a:txBody>
                  <a:tcPr marL="7620" marR="7620" marT="7620" marB="0" anchor="ctr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1,998,474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2,340,981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2,301,647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2 02 10000 00 0000 150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663,871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675,486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675,486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2 02 20000 00 0000 150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760,256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909,222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883,159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2 02 30000 00 0000 150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573,347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582,997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9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2 02 40000 00 0000 150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173,276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162,811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16,281.1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2 07 04050 04 0000 180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в бюджеты городских округов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69119"/>
              </p:ext>
            </p:extLst>
          </p:nvPr>
        </p:nvGraphicFramePr>
        <p:xfrm>
          <a:off x="-15240" y="0"/>
          <a:ext cx="12207240" cy="246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  <a:gridCol w="1525905"/>
              </a:tblGrid>
              <a:tr h="1031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первоначальный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решению о бюджете уточненный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первоначального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уточненного плана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отклонений от плановых значений</a:t>
                      </a:r>
                    </a:p>
                  </a:txBody>
                  <a:tcPr marL="7620" marR="7620" marT="7620" marB="0" anchor="ctr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2 19 60010 04 0000 150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  <a:tr h="71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2,920,605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3,274,737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3,242,655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6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972800" cy="7386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Информация об удельном объеме налоговых и неналоговых доходов бюджета городского округа Зарайск Московской области в расчете на душу населения в сравнении с другими муниципальными образованиями Московской </a:t>
            </a:r>
            <a:r>
              <a:rPr lang="ru-RU" sz="1800" b="1" dirty="0" smtClean="0"/>
              <a:t>области за 2022 год</a:t>
            </a: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37494"/>
              </p:ext>
            </p:extLst>
          </p:nvPr>
        </p:nvGraphicFramePr>
        <p:xfrm>
          <a:off x="152398" y="1143000"/>
          <a:ext cx="12039601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943"/>
                <a:gridCol w="1719943"/>
                <a:gridCol w="1719943"/>
                <a:gridCol w="1719943"/>
                <a:gridCol w="1719943"/>
                <a:gridCol w="1719943"/>
                <a:gridCol w="1719943"/>
              </a:tblGrid>
              <a:tr h="6604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доходов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Городской округ</a:t>
                      </a:r>
                      <a:r>
                        <a:rPr lang="ru-RU" baseline="0" dirty="0" smtClean="0"/>
                        <a:t> Зарайск</a:t>
                      </a:r>
                      <a:endParaRPr lang="ru-RU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В сравнении с другими муниципальными образованиями Московской области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04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Городской округ Коломна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Городской округ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Серебряные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Пруды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Городской округ Кашира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Городской округ Шатура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Городской округ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Луховицы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6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Всего, в том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84,481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83,225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112,623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62,389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108,097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67,474</a:t>
                      </a:r>
                    </a:p>
                  </a:txBody>
                  <a:tcPr marL="7620" marR="7620" marT="7620" marB="0" anchor="ctr"/>
                </a:tc>
              </a:tr>
              <a:tr h="66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35,692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33,444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6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59,862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84,669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31,251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83,384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34,030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1" y="152400"/>
            <a:ext cx="5867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b="1" spc="-40" dirty="0"/>
              <a:t>Н</a:t>
            </a:r>
            <a:r>
              <a:rPr sz="5400" b="1" spc="-40" dirty="0" smtClean="0"/>
              <a:t>алоговые</a:t>
            </a:r>
            <a:r>
              <a:rPr sz="5400" b="1" spc="-45" dirty="0" smtClean="0"/>
              <a:t> </a:t>
            </a:r>
            <a:r>
              <a:rPr sz="5400" b="1" spc="-20" dirty="0"/>
              <a:t>доходы</a:t>
            </a:r>
            <a:endParaRPr sz="5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8991600" y="1219200"/>
            <a:ext cx="2438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432B1F"/>
                </a:solidFill>
                <a:latin typeface="Times New Roman"/>
                <a:cs typeface="Times New Roman"/>
              </a:rPr>
              <a:t>тыс.</a:t>
            </a:r>
            <a:r>
              <a:rPr sz="2000" b="1" spc="-6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432B1F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315723569"/>
              </p:ext>
            </p:extLst>
          </p:nvPr>
        </p:nvGraphicFramePr>
        <p:xfrm>
          <a:off x="381000" y="1143000"/>
          <a:ext cx="1165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307" y="210644"/>
            <a:ext cx="795769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b="1" spc="-40" dirty="0" err="1" smtClean="0"/>
              <a:t>Нен</a:t>
            </a:r>
            <a:r>
              <a:rPr sz="5400" b="1" spc="-40" dirty="0" smtClean="0"/>
              <a:t>алоговые</a:t>
            </a:r>
            <a:r>
              <a:rPr sz="5400" b="1" spc="-45" dirty="0" smtClean="0"/>
              <a:t> </a:t>
            </a:r>
            <a:r>
              <a:rPr sz="5400" b="1" spc="-20" dirty="0"/>
              <a:t>доходы</a:t>
            </a:r>
            <a:endParaRPr sz="5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0058400" y="1355158"/>
            <a:ext cx="1295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432B1F"/>
                </a:solidFill>
                <a:latin typeface="Times New Roman"/>
                <a:cs typeface="Times New Roman"/>
              </a:rPr>
              <a:t>тыс.</a:t>
            </a:r>
            <a:r>
              <a:rPr sz="2000" b="1" spc="-6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432B1F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848352412"/>
              </p:ext>
            </p:extLst>
          </p:nvPr>
        </p:nvGraphicFramePr>
        <p:xfrm>
          <a:off x="609600" y="1676400"/>
          <a:ext cx="1089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304800"/>
            <a:ext cx="105917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" dirty="0"/>
              <a:t>Безвозмездные</a:t>
            </a:r>
            <a:r>
              <a:rPr sz="4800" b="1" spc="40" dirty="0"/>
              <a:t> </a:t>
            </a:r>
            <a:r>
              <a:rPr sz="4800" b="1" spc="-60" dirty="0"/>
              <a:t>поступления</a:t>
            </a:r>
            <a:endParaRPr sz="4800" b="1" dirty="0"/>
          </a:p>
        </p:txBody>
      </p:sp>
      <p:sp>
        <p:nvSpPr>
          <p:cNvPr id="14" name="object 14"/>
          <p:cNvSpPr txBox="1"/>
          <p:nvPr/>
        </p:nvSpPr>
        <p:spPr>
          <a:xfrm>
            <a:off x="2971800" y="2133600"/>
            <a:ext cx="8143240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645"/>
              </a:lnSpc>
              <a:spcBef>
                <a:spcPts val="95"/>
              </a:spcBef>
            </a:pPr>
            <a:r>
              <a:rPr sz="1600" b="1" spc="-35" dirty="0">
                <a:solidFill>
                  <a:srgbClr val="432B1F"/>
                </a:solidFill>
                <a:latin typeface="Times New Roman"/>
                <a:cs typeface="Times New Roman"/>
              </a:rPr>
              <a:t>тыс.</a:t>
            </a:r>
            <a:r>
              <a:rPr sz="1600" b="1" spc="-18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600" b="1" spc="-55" dirty="0" err="1" smtClean="0">
                <a:solidFill>
                  <a:srgbClr val="432B1F"/>
                </a:solidFill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052733343"/>
              </p:ext>
            </p:extLst>
          </p:nvPr>
        </p:nvGraphicFramePr>
        <p:xfrm>
          <a:off x="457200" y="1219200"/>
          <a:ext cx="11734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46910"/>
            <a:ext cx="9067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u="sng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</a:t>
            </a:r>
            <a:r>
              <a:rPr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u="sng" spc="-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" y="429066"/>
            <a:ext cx="11734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</a:t>
            </a:r>
            <a:r>
              <a:rPr lang="ru-RU" sz="1600" dirty="0"/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600" dirty="0" smtClean="0"/>
              <a:t>самоуправления</a:t>
            </a:r>
            <a:r>
              <a:rPr lang="ru-RU" sz="1600" dirty="0"/>
              <a:t>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600" dirty="0"/>
              <a:t>- денежные средства, поступающие в бюджет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самоуправления, за исключением средств, являющихся источниками финансирования дефицита бюджета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sz="1600" dirty="0"/>
              <a:t>— налоги и сборы, уплачиваемые в бюджет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</a:t>
            </a:r>
            <a:r>
              <a:rPr lang="ru-RU" sz="1600" dirty="0"/>
              <a:t>— доходы от использования имущества, которое находится в государственной или муниципальной </a:t>
            </a:r>
            <a:r>
              <a:rPr lang="ru-RU" sz="1600" dirty="0" smtClean="0"/>
              <a:t>собственности</a:t>
            </a:r>
          </a:p>
          <a:p>
            <a:endParaRPr lang="ru-RU" sz="1600" dirty="0"/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</a:t>
            </a:r>
            <a:r>
              <a:rPr lang="ru-RU" sz="1600" dirty="0"/>
              <a:t>— дотации, субсидии, субвенции и иные межбюджетные трансферты, иными словами, средства, которые поступают из одного бюджета в другой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</a:t>
            </a:r>
            <a:r>
              <a:rPr lang="ru-RU" sz="1600" dirty="0"/>
              <a:t> – это деньги, которые выделяет государство или организация из своего бюджета для помощи нуждающемуся региону </a:t>
            </a:r>
            <a:r>
              <a:rPr lang="ru-RU" sz="1600" dirty="0" smtClean="0"/>
              <a:t>страны.</a:t>
            </a:r>
          </a:p>
          <a:p>
            <a:endParaRPr lang="ru-RU" sz="1600" dirty="0" smtClean="0"/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- межбюджетные </a:t>
            </a:r>
            <a:r>
              <a:rPr lang="ru-RU" sz="1600" dirty="0"/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– бюджетные средства, предоставляемые бюджету другого уровня на безвозмездной и безвозвратной </a:t>
            </a:r>
            <a:r>
              <a:rPr lang="ru-RU" sz="1600" dirty="0" smtClean="0"/>
              <a:t>основе.</a:t>
            </a:r>
          </a:p>
          <a:p>
            <a:endParaRPr lang="ru-RU" sz="1600" dirty="0"/>
          </a:p>
          <a:p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 долг </a:t>
            </a:r>
            <a:r>
              <a:rPr lang="ru-RU" sz="1600" dirty="0" smtClean="0"/>
              <a:t>– </a:t>
            </a:r>
            <a:r>
              <a:rPr lang="ru-RU" sz="1600" dirty="0"/>
              <a:t>обязательства, возникающие из государственных или муниципальных </a:t>
            </a:r>
            <a:r>
              <a:rPr lang="ru-RU" sz="1600" dirty="0" smtClean="0"/>
              <a:t>заимствований.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30778"/>
            <a:ext cx="118109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25" dirty="0"/>
              <a:t>Информация </a:t>
            </a:r>
            <a:r>
              <a:rPr sz="2800" b="1" dirty="0"/>
              <a:t>о </a:t>
            </a:r>
            <a:r>
              <a:rPr sz="2800" b="1" spc="-65" dirty="0"/>
              <a:t>налоговых</a:t>
            </a:r>
            <a:r>
              <a:rPr sz="2800" b="1" spc="-15" dirty="0"/>
              <a:t> </a:t>
            </a:r>
            <a:r>
              <a:rPr sz="2800" b="1" spc="-85" dirty="0"/>
              <a:t>льготах</a:t>
            </a:r>
            <a:endParaRPr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49357"/>
              </p:ext>
            </p:extLst>
          </p:nvPr>
        </p:nvGraphicFramePr>
        <p:xfrm>
          <a:off x="20320" y="454810"/>
          <a:ext cx="12171680" cy="750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515"/>
                <a:gridCol w="1143648"/>
                <a:gridCol w="4288678"/>
                <a:gridCol w="2028613"/>
                <a:gridCol w="2028613"/>
                <a:gridCol w="2028613"/>
              </a:tblGrid>
              <a:tr h="7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налоговой льготы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Правовое основание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за текущий год (2022)</a:t>
                      </a:r>
                    </a:p>
                  </a:txBody>
                  <a:tcPr marL="7620" marR="7620" marT="7620" marB="0" anchor="ctr"/>
                </a:tc>
              </a:tr>
              <a:tr h="330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440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0,1-2,0 процентов от кадастровой стоимости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 – члены многодетных семей в отношении одного объекта налогообложения каждого вида, по выбору налогоплательщика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Совета Депутатов городского округа Зарайск Московской  области №9/13 от 28 сентября 2017 года "О налоге на имущество физических лиц" п.3.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7620" marR="7620" marT="7620" marB="0" anchor="ctr"/>
                </a:tc>
              </a:tr>
              <a:tr h="330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8.5</a:t>
                      </a:r>
                    </a:p>
                  </a:txBody>
                  <a:tcPr marL="7620" marR="7620" marT="7620" marB="0" anchor="ctr"/>
                </a:tc>
              </a:tr>
              <a:tr h="5077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0,3-1,5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прцентов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лица: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Герои Советского Союза, Герои Российской Федерации, полные кавалеры ордена Славы; инвалиды 1 и 2 группы инвалидности; инвалиды с детства; ветераны и инвалиды Великой Отечественной войны, а также ветераны и инвалиды боевых действий; 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от18 июня 1992 года №3061-1), в соответствии с Федеральным законом от 26 ноября 1998 года N 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Теча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и в соответствии с Федеральным законом от 10 января 2002 года N 2-ФЗ «О социальных гарантиях гражданам, подвергшимся радиационному воздействию вследствие ядерных испытаний на Семипалатинском полигоне»; 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физические лица, получивших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 Герои Социалистического Труда, полные кавалеры ордена Трудовой Славы; физические лица, награжденные медалью «За оборону Москвы»; физические лица, награжденные знаком «Жителю блокадного Ленинграда»; физические лица, бывшие несовершеннолетние узники концлагерей, гетто и других мест принудительного содержания, созданных фашистами и их союзниками в период Второй мировой войны; физические лица, члены многодетных семей, имеющие в собственности, постоянном (бессрочном) пользовании или пожизненном наследуемом владении земельные участки (одному из членов семьи), в отношении одного земельного участка на территории городского округа Зарайск Московской области (по выбору налогоплательщика), предназначенного для индивидуального жилищного строительства, личного подсобного хозяйства (строительства), садоводства и огородничества; малоимущим семьям (одному из членов семьи, по одному земельному участку) и малоимущим одиноко проживающим гражданам, имеющим в собственности постоянном (бессрочном) пользовании или пожизненном наследуемом владении земельные участки ,предназначенные для индивидуального жил. строительства, личного подсобного и дачного хозяйства (строительства) и среднедушевой доход которых ниже величины прожиточного минимума, установленный в Московской области на душу населения; пенсионерам, имеющим в собственности постоянном (бессрочном) пользовании или пожизненном наследуемом владении земельные участки и доход которых ниже двукратной величины прожиточного минимума, установленного в Московской области для пенсионеров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Совета Депутатов городского округа Зарайск Московской  области №9/14 от 28 сентября 2017 года "О земельном налоге" п.5.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30778"/>
            <a:ext cx="118109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25" dirty="0"/>
              <a:t>Информация </a:t>
            </a:r>
            <a:r>
              <a:rPr sz="2800" b="1" dirty="0"/>
              <a:t>о </a:t>
            </a:r>
            <a:r>
              <a:rPr sz="2800" b="1" spc="-65" dirty="0"/>
              <a:t>налоговых</a:t>
            </a:r>
            <a:r>
              <a:rPr sz="2800" b="1" spc="-15" dirty="0"/>
              <a:t> </a:t>
            </a:r>
            <a:r>
              <a:rPr sz="2800" b="1" spc="-85" dirty="0"/>
              <a:t>льготах</a:t>
            </a:r>
            <a:endParaRPr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70062"/>
              </p:ext>
            </p:extLst>
          </p:nvPr>
        </p:nvGraphicFramePr>
        <p:xfrm>
          <a:off x="20320" y="762000"/>
          <a:ext cx="12171680" cy="239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515"/>
                <a:gridCol w="1143648"/>
                <a:gridCol w="4288678"/>
                <a:gridCol w="2028613"/>
                <a:gridCol w="2028613"/>
                <a:gridCol w="2028613"/>
              </a:tblGrid>
              <a:tr h="7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налоговой льготы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Правовое основание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за текущий год (2022)</a:t>
                      </a:r>
                    </a:p>
                  </a:txBody>
                  <a:tcPr marL="7620" marR="7620" marT="7620" marB="0" anchor="ctr"/>
                </a:tc>
              </a:tr>
              <a:tr h="330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0,3-1,5 процентов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Юридические лица: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Земельные участки общего пользования, занятые площадями, парками, скверами, автомобильными дорогами, внутриквартальными дорогами, тротуарами, пешеходными дорожками, проездами, пляжами, кладбищами, площадками ТБО, автостоянками, лесами, водными объектами и другими объектами, за исключением земельных участков, принадлежащих коммерческим организациям и физическим лицам на праве собственности, праве пост. пользования или праве пожизненного наследуемого владения; муниципальные и государственные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участки;  государственные и муниципальные учреждения , финансируемые из бюджета городского округа Зарайск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Совета Депутатов городского округа Зарайск Московской  области №9/14 от 28 сентября 2017 года "О земельном налоге" п.5.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marL="7620" marR="7620" marT="7620" marB="0" anchor="ctr"/>
                </a:tc>
              </a:tr>
              <a:tr h="440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налоговых льгот, предоставляемых в соответствии с решениями, принятыми органами местного самоуправления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6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5240">
            <a:solidFill>
              <a:srgbClr val="E2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53155"/>
            <a:ext cx="762000" cy="606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7619" y="3153155"/>
            <a:ext cx="754379" cy="606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" y="0"/>
            <a:ext cx="12188952" cy="68564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8672" y="1540763"/>
            <a:ext cx="7543800" cy="3836035"/>
          </a:xfrm>
          <a:custGeom>
            <a:avLst/>
            <a:gdLst/>
            <a:ahLst/>
            <a:cxnLst/>
            <a:rect l="l" t="t" r="r" b="b"/>
            <a:pathLst>
              <a:path w="7543800" h="3836035">
                <a:moveTo>
                  <a:pt x="0" y="3835780"/>
                </a:moveTo>
                <a:lnTo>
                  <a:pt x="7543800" y="3835780"/>
                </a:lnTo>
                <a:lnTo>
                  <a:pt x="7543800" y="0"/>
                </a:lnTo>
                <a:lnTo>
                  <a:pt x="0" y="0"/>
                </a:lnTo>
                <a:lnTo>
                  <a:pt x="0" y="383578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5240">
            <a:solidFill>
              <a:srgbClr val="E2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47060"/>
            <a:ext cx="2461260" cy="61264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36835" y="3147060"/>
            <a:ext cx="2455164" cy="61264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23361" y="1612519"/>
            <a:ext cx="61702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0955" algn="ctr">
              <a:lnSpc>
                <a:spcPct val="100000"/>
              </a:lnSpc>
              <a:spcBef>
                <a:spcPts val="100"/>
              </a:spcBef>
            </a:pPr>
            <a:r>
              <a:rPr sz="5400" b="1" spc="2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Исполнение  </a:t>
            </a:r>
            <a:r>
              <a:rPr sz="5400" b="1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бюджета</a:t>
            </a:r>
            <a:r>
              <a:rPr sz="5400" b="1" spc="-8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b="1" spc="-120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городского  </a:t>
            </a:r>
            <a:r>
              <a:rPr sz="5400" b="1" spc="-80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округа </a:t>
            </a:r>
            <a:r>
              <a:rPr sz="5400" b="1" spc="-6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Зарайск </a:t>
            </a:r>
            <a:r>
              <a:rPr sz="5400" b="1" spc="5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  </a:t>
            </a:r>
            <a:r>
              <a:rPr sz="5400" b="1" spc="-110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расходам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10668000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sz="43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sz="43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43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  <a:endParaRPr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6723" y="1303655"/>
            <a:ext cx="946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32B1F"/>
                </a:solidFill>
                <a:latin typeface="Times New Roman"/>
                <a:cs typeface="Times New Roman"/>
              </a:rPr>
              <a:t>тыс.</a:t>
            </a:r>
            <a:r>
              <a:rPr sz="1400" b="1" spc="-9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432B1F"/>
                </a:solidFill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524000"/>
            <a:ext cx="4418076" cy="3559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04963287"/>
              </p:ext>
            </p:extLst>
          </p:nvPr>
        </p:nvGraphicFramePr>
        <p:xfrm>
          <a:off x="5105400" y="1981200"/>
          <a:ext cx="6781800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857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аспределении ассигнований по разделам и подразделам классификации расходов бюджета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54753"/>
              </p:ext>
            </p:extLst>
          </p:nvPr>
        </p:nvGraphicFramePr>
        <p:xfrm>
          <a:off x="71432" y="685799"/>
          <a:ext cx="12120821" cy="61869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640"/>
                <a:gridCol w="6768048"/>
                <a:gridCol w="1044680"/>
                <a:gridCol w="1219200"/>
                <a:gridCol w="1371600"/>
                <a:gridCol w="1676653"/>
              </a:tblGrid>
              <a:tr h="6858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РзПр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Исполнено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11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17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358,410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354,077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98.8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3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2,531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2,531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1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6,154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6,154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65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112,076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109,577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97.8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3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39,883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39,797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1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5,246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5,246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1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192,520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190,772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17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2,815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2,815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100.0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1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Мобилизационная и вневойсковая подготовка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0203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2,815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2,815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17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19,328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18,117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93.7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3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0310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12,397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12,345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3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0314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6,931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5,772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83.3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9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857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аспределении ассигнований по разделам и подразделам классификации расходов бюджета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2854"/>
              </p:ext>
            </p:extLst>
          </p:nvPr>
        </p:nvGraphicFramePr>
        <p:xfrm>
          <a:off x="21363" y="1219200"/>
          <a:ext cx="12192000" cy="5638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0102"/>
                <a:gridCol w="6780215"/>
                <a:gridCol w="827818"/>
                <a:gridCol w="1588057"/>
                <a:gridCol w="1621845"/>
                <a:gridCol w="1283963"/>
              </a:tblGrid>
              <a:tr h="375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0400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</a:rPr>
                        <a:t>299,603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265,559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88.6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Сельское хозяйство и рыболовство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2,739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2,684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98.0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Водное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0406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20,234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20,234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Транспорт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0408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77,153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46,343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60.1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0409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181,887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179,187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98.5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Связь и информатика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0410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5,345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5,272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98.6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0412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12,245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11,839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96.6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1,093,407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1,019,611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93.2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19,172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19,008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Коммунальное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256,791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238,915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93.0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816,716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761,055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93.2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633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86.9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0600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2,714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2,713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99.9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Охрана объектов растительного и животного мира и среды их обитания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0603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425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424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0605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2,289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2,289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87446"/>
              </p:ext>
            </p:extLst>
          </p:nvPr>
        </p:nvGraphicFramePr>
        <p:xfrm>
          <a:off x="21363" y="762000"/>
          <a:ext cx="12196768" cy="457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640"/>
                <a:gridCol w="6810598"/>
                <a:gridCol w="1757344"/>
                <a:gridCol w="997386"/>
                <a:gridCol w="1301083"/>
                <a:gridCol w="1289717"/>
              </a:tblGrid>
              <a:tr h="457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РзПр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 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Исполнено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857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аспределении ассигнований по разделам и подразделам классификации расходов бюджета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87446"/>
              </p:ext>
            </p:extLst>
          </p:nvPr>
        </p:nvGraphicFramePr>
        <p:xfrm>
          <a:off x="21363" y="762000"/>
          <a:ext cx="12196768" cy="457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640"/>
                <a:gridCol w="6810598"/>
                <a:gridCol w="1757344"/>
                <a:gridCol w="997386"/>
                <a:gridCol w="1301083"/>
                <a:gridCol w="1289717"/>
              </a:tblGrid>
              <a:tr h="457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РзПр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 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Исполнено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46272"/>
              </p:ext>
            </p:extLst>
          </p:nvPr>
        </p:nvGraphicFramePr>
        <p:xfrm>
          <a:off x="21364" y="1219200"/>
          <a:ext cx="12170636" cy="5638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37"/>
                <a:gridCol w="6782866"/>
                <a:gridCol w="1716233"/>
                <a:gridCol w="990600"/>
                <a:gridCol w="1332465"/>
                <a:gridCol w="1258335"/>
              </a:tblGrid>
              <a:tr h="2967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0700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1,172,056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1,139,283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97.2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Дошкольное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0701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353,501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353,174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Общее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0702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571,946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562,795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98.4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Дополнительное образование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0703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133,649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132,059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98.8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Молодежная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0707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7,372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7,372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Другие вопросы в области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0709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105,588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83,883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79.4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0800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</a:rPr>
                        <a:t>196,536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</a:rPr>
                        <a:t>195,578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99.5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0801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186,617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185,659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0804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9,919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9,919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87,395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87,282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99.9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Пенсионное обеспечение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6,492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6,492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100.00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Социальное обеспечение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28,656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28,545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99.6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Охрана семьи и детства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52,247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52,245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72,995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72,995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100.0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67,496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67,496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Массовый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5,499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5,499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100.0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Обслуживание государственного (муниципального) внутреннего долга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573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</a:rPr>
                        <a:t>100.0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677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3,305,832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3,158,603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95.5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9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701557"/>
            <a:ext cx="1051560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sz="52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</a:t>
            </a:r>
            <a:r>
              <a:rPr sz="52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5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r>
              <a:rPr sz="5200" spc="-10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</a:t>
            </a:r>
            <a:endParaRPr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514600"/>
            <a:ext cx="11582400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200" b="1" spc="-100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</a:t>
            </a:r>
            <a:r>
              <a:rPr sz="5200" b="1" spc="-100" dirty="0" smtClean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рограмм</a:t>
            </a:r>
            <a:r>
              <a:rPr lang="ru-RU" sz="5200" b="1" spc="-100" dirty="0" smtClean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городского округа Зарайск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200" b="1" spc="-100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200" b="1" spc="-100" dirty="0" smtClean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Московской области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200" b="1" spc="-100" dirty="0" smtClean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 2020-2024 года</a:t>
            </a:r>
            <a:endParaRPr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021"/>
              </p:ext>
            </p:extLst>
          </p:nvPr>
        </p:nvGraphicFramePr>
        <p:xfrm>
          <a:off x="-1600200" y="-76200"/>
          <a:ext cx="131826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15240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Муниципальная программа "Культура»                          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82584"/>
              </p:ext>
            </p:extLst>
          </p:nvPr>
        </p:nvGraphicFramePr>
        <p:xfrm>
          <a:off x="0" y="457200"/>
          <a:ext cx="12192000" cy="561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057400"/>
                <a:gridCol w="3276600"/>
                <a:gridCol w="2895600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"Культура"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197,010,932.94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197,010,932.94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"Развитие библиотечного дела в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27,648,458.17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27,648,458.17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"Организация библиотечного обслуживания населения муниципальными библиотеками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27,648,458.17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27,648,458.17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"Развитие профессионального искусства, гастрольно-концертной и культурно-досуговой деятельности, кинематографии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156,668,954.70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156,668,954.70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"Обеспечение функций культурно-досуговых учреждений"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156,668,954.70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156,668,954.70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"Развитие архивного дела в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Обеспечивающая подпрограмма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9,918,520.07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9,918,520.07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"Создание условий для реализации полномочий органов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9,918,520.07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9,918,520.07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7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66946"/>
              </p:ext>
            </p:extLst>
          </p:nvPr>
        </p:nvGraphicFramePr>
        <p:xfrm>
          <a:off x="-1600200" y="-76200"/>
          <a:ext cx="131826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15240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Муниципальная программа «Образование»                          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66690"/>
              </p:ext>
            </p:extLst>
          </p:nvPr>
        </p:nvGraphicFramePr>
        <p:xfrm>
          <a:off x="0" y="457200"/>
          <a:ext cx="12192000" cy="640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2362200"/>
                <a:gridCol w="2895600"/>
                <a:gridCol w="2286000"/>
              </a:tblGrid>
              <a:tr h="584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01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512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"Образование"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968,739,667.09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958,870,128.86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2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"Дошкольное образование"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151,802,460.66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151,694,715.29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6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"Проведение капитального ремонта объектов дошкольного образования, закупка оборудования"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37,385,060.00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37,385,060.00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10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"Финансовое обеспечение реализации прав граждан на получение общедоступного и бесплатного дошкольного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114,417,400.66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114,309,655.29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011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42,657,609.99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37,467,355.88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2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проект "Современная школа"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7,823,893.34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6,369,452.28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2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граждан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Российской Федерации"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6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"Дополнительное образование, воспитание и психолого-социальное сопровождение детей"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126,488,000.00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126,375,723.63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10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"Финансовое обеспечение оказания услуг (выполнения работ) организациями дополнительного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116,979,000.00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116,979,000.00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6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48892"/>
            <a:ext cx="109327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4000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бюджета 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4896" y="1466979"/>
            <a:ext cx="333470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40" dirty="0" smtClean="0">
                <a:solidFill>
                  <a:schemeClr val="bg1"/>
                </a:solidFill>
                <a:latin typeface="+mj-lt"/>
                <a:cs typeface="Times New Roman"/>
              </a:rPr>
              <a:t>б</a:t>
            </a:r>
            <a:r>
              <a:rPr sz="4800" b="1" spc="-229" dirty="0" smtClean="0">
                <a:solidFill>
                  <a:schemeClr val="bg1"/>
                </a:solidFill>
                <a:latin typeface="+mj-lt"/>
                <a:cs typeface="Times New Roman"/>
              </a:rPr>
              <a:t>ю</a:t>
            </a:r>
            <a:r>
              <a:rPr sz="4800" b="1" spc="35" dirty="0" smtClean="0">
                <a:solidFill>
                  <a:schemeClr val="bg1"/>
                </a:solidFill>
                <a:latin typeface="+mj-lt"/>
                <a:cs typeface="Times New Roman"/>
              </a:rPr>
              <a:t>д</a:t>
            </a:r>
            <a:r>
              <a:rPr sz="4800" b="1" spc="-5" dirty="0" smtClean="0">
                <a:solidFill>
                  <a:schemeClr val="bg1"/>
                </a:solidFill>
                <a:latin typeface="+mj-lt"/>
                <a:cs typeface="Times New Roman"/>
              </a:rPr>
              <a:t>ж</a:t>
            </a:r>
            <a:r>
              <a:rPr sz="4800" b="1" spc="30" dirty="0" smtClean="0">
                <a:solidFill>
                  <a:schemeClr val="bg1"/>
                </a:solidFill>
                <a:latin typeface="+mj-lt"/>
                <a:cs typeface="Times New Roman"/>
              </a:rPr>
              <a:t>е</a:t>
            </a:r>
            <a:r>
              <a:rPr sz="4800" b="1" spc="95" dirty="0" smtClean="0">
                <a:solidFill>
                  <a:schemeClr val="bg1"/>
                </a:solidFill>
                <a:latin typeface="+mj-lt"/>
                <a:cs typeface="Times New Roman"/>
              </a:rPr>
              <a:t>т</a:t>
            </a:r>
            <a:r>
              <a:rPr sz="4800" b="1" dirty="0" smtClean="0">
                <a:solidFill>
                  <a:schemeClr val="bg1"/>
                </a:solidFill>
                <a:latin typeface="+mj-lt"/>
                <a:cs typeface="Times New Roman"/>
              </a:rPr>
              <a:t>а</a:t>
            </a:r>
            <a:endParaRPr sz="48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9400" y="1188608"/>
            <a:ext cx="1385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latin typeface="Times New Roman"/>
                <a:cs typeface="Times New Roman"/>
              </a:rPr>
              <a:t>тыс.</a:t>
            </a:r>
            <a:r>
              <a:rPr sz="1400" b="1" spc="-160" dirty="0">
                <a:latin typeface="Times New Roman"/>
                <a:cs typeface="Times New Roman"/>
              </a:rPr>
              <a:t> </a:t>
            </a:r>
            <a:r>
              <a:rPr sz="1400" b="1" spc="-8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10547"/>
              </p:ext>
            </p:extLst>
          </p:nvPr>
        </p:nvGraphicFramePr>
        <p:xfrm>
          <a:off x="457200" y="1416876"/>
          <a:ext cx="11277601" cy="48222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2343"/>
                <a:gridCol w="3683856"/>
                <a:gridCol w="2337133"/>
                <a:gridCol w="2540668"/>
                <a:gridCol w="2133601"/>
              </a:tblGrid>
              <a:tr h="716724">
                <a:tc>
                  <a:txBody>
                    <a:bodyPr/>
                    <a:lstStyle/>
                    <a:p>
                      <a:pPr marL="92075" marR="85725" indent="3619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400" b="1" dirty="0"/>
                        <a:t>№ </a:t>
                      </a:r>
                      <a:r>
                        <a:rPr sz="1400" b="1" spc="-335" dirty="0"/>
                        <a:t> </a:t>
                      </a:r>
                      <a:r>
                        <a:rPr sz="1400" b="1" dirty="0"/>
                        <a:t>п/п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9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b="1" dirty="0"/>
                    </a:p>
                    <a:p>
                      <a:pPr marL="367030" algn="l">
                        <a:lnSpc>
                          <a:spcPct val="100000"/>
                        </a:lnSpc>
                      </a:pPr>
                      <a:r>
                        <a:rPr lang="ru-RU" sz="1400" b="1" spc="-5" baseline="0" dirty="0" smtClean="0"/>
                        <a:t>        </a:t>
                      </a:r>
                      <a:r>
                        <a:rPr sz="1400" b="1" spc="-5" dirty="0" smtClean="0"/>
                        <a:t>Наименование</a:t>
                      </a:r>
                      <a:r>
                        <a:rPr sz="1400" b="1" spc="-20" dirty="0" smtClean="0"/>
                        <a:t> </a:t>
                      </a:r>
                      <a:r>
                        <a:rPr sz="1400" b="1" spc="-10" dirty="0"/>
                        <a:t>показателя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386715" marR="64769" indent="-314325"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lang="ru-RU" sz="1400" b="1" spc="-5" dirty="0" smtClean="0"/>
                        <a:t>     </a:t>
                      </a:r>
                      <a:r>
                        <a:rPr sz="1400" b="1" spc="-5" dirty="0" smtClean="0"/>
                        <a:t>Уточненный</a:t>
                      </a:r>
                      <a:r>
                        <a:rPr sz="1400" b="1" spc="-80" dirty="0" smtClean="0"/>
                        <a:t> </a:t>
                      </a:r>
                      <a:r>
                        <a:rPr sz="1400" b="1" dirty="0"/>
                        <a:t>план</a:t>
                      </a:r>
                      <a:r>
                        <a:rPr sz="1400" b="1" spc="-50" dirty="0"/>
                        <a:t> </a:t>
                      </a:r>
                      <a:r>
                        <a:rPr sz="1400" b="1" dirty="0"/>
                        <a:t>на </a:t>
                      </a:r>
                      <a:r>
                        <a:rPr lang="ru-RU" sz="1400" b="1" dirty="0" smtClean="0"/>
                        <a:t>  </a:t>
                      </a:r>
                      <a:r>
                        <a:rPr sz="1400" b="1" spc="-5" dirty="0" smtClean="0"/>
                        <a:t>текущий</a:t>
                      </a:r>
                      <a:r>
                        <a:rPr sz="1400" b="1" spc="-10" dirty="0" smtClean="0"/>
                        <a:t> </a:t>
                      </a:r>
                      <a:r>
                        <a:rPr sz="1400" b="1" spc="-25" dirty="0"/>
                        <a:t>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90" marB="0"/>
                </a:tc>
                <a:tc>
                  <a:txBody>
                    <a:bodyPr/>
                    <a:lstStyle/>
                    <a:p>
                      <a:pPr marL="220979" marR="160020" indent="-52069"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400" b="1" spc="-10" dirty="0"/>
                        <a:t>Факт</a:t>
                      </a:r>
                      <a:r>
                        <a:rPr sz="1400" b="1" spc="-45" dirty="0"/>
                        <a:t> </a:t>
                      </a:r>
                      <a:r>
                        <a:rPr sz="1400" b="1" spc="-5" dirty="0"/>
                        <a:t>за</a:t>
                      </a:r>
                      <a:r>
                        <a:rPr sz="1400" b="1" spc="-40" dirty="0"/>
                        <a:t> </a:t>
                      </a:r>
                      <a:r>
                        <a:rPr sz="1400" b="1" dirty="0" err="1"/>
                        <a:t>отчетный</a:t>
                      </a:r>
                      <a:r>
                        <a:rPr sz="1400" b="1" dirty="0"/>
                        <a:t> </a:t>
                      </a:r>
                      <a:r>
                        <a:rPr sz="1400" b="1" spc="-335" dirty="0"/>
                        <a:t> </a:t>
                      </a:r>
                      <a:r>
                        <a:rPr lang="ru-RU" sz="1400" b="1" spc="-335" dirty="0" smtClean="0"/>
                        <a:t>  </a:t>
                      </a:r>
                      <a:r>
                        <a:rPr sz="1400" b="1" dirty="0" err="1" smtClean="0"/>
                        <a:t>финансовый</a:t>
                      </a:r>
                      <a:r>
                        <a:rPr sz="1400" b="1" spc="-65" dirty="0" smtClean="0"/>
                        <a:t> </a:t>
                      </a:r>
                      <a:r>
                        <a:rPr sz="1400" b="1" spc="-25" dirty="0"/>
                        <a:t>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90" marB="0"/>
                </a:tc>
                <a:tc>
                  <a:txBody>
                    <a:bodyPr/>
                    <a:lstStyle/>
                    <a:p>
                      <a:pPr marL="661670" marR="61594" indent="-591820"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lang="ru-RU" sz="1400" b="1" dirty="0" smtClean="0"/>
                        <a:t>  </a:t>
                      </a:r>
                      <a:r>
                        <a:rPr sz="1400" b="1" dirty="0" smtClean="0"/>
                        <a:t>Процент</a:t>
                      </a:r>
                      <a:r>
                        <a:rPr sz="1400" b="1" spc="-80" dirty="0" smtClean="0"/>
                        <a:t> </a:t>
                      </a:r>
                      <a:r>
                        <a:rPr lang="ru-RU" sz="1400" b="1" spc="-80" dirty="0" smtClean="0"/>
                        <a:t> </a:t>
                      </a:r>
                      <a:r>
                        <a:rPr sz="1400" b="1" spc="-5" dirty="0" smtClean="0"/>
                        <a:t>выполнения </a:t>
                      </a:r>
                      <a:r>
                        <a:rPr sz="1400" b="1" spc="-335" dirty="0" smtClean="0"/>
                        <a:t> </a:t>
                      </a:r>
                      <a:r>
                        <a:rPr sz="1400" b="1" dirty="0"/>
                        <a:t>плана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90" marB="0"/>
                </a:tc>
              </a:tr>
              <a:tr h="615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Общий</a:t>
                      </a:r>
                      <a:r>
                        <a:rPr sz="1600" b="1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объем</a:t>
                      </a:r>
                      <a:r>
                        <a:rPr sz="1600" b="1" spc="-4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доходов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3 278 679,00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3 246 595,00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/>
                </a:tc>
              </a:tr>
              <a:tr h="668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/>
                        <a:t>1.1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/>
                        <a:t>Налоговые</a:t>
                      </a:r>
                      <a:r>
                        <a:rPr sz="1600" spc="-30" dirty="0"/>
                        <a:t> </a:t>
                      </a:r>
                      <a:r>
                        <a:rPr sz="1600" dirty="0"/>
                        <a:t>и</a:t>
                      </a:r>
                      <a:r>
                        <a:rPr sz="1600" spc="-10" dirty="0"/>
                        <a:t> </a:t>
                      </a:r>
                      <a:r>
                        <a:rPr sz="1600" spc="-5" dirty="0"/>
                        <a:t>неналоговые</a:t>
                      </a:r>
                      <a:r>
                        <a:rPr sz="1600" spc="-35" dirty="0"/>
                        <a:t> </a:t>
                      </a:r>
                      <a:r>
                        <a:rPr sz="1600" spc="-20" dirty="0"/>
                        <a:t>доходы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dirty="0" smtClean="0"/>
                        <a:t>937 698,00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dirty="0" smtClean="0"/>
                        <a:t>944 948,00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 smtClean="0"/>
                        <a:t>10</a:t>
                      </a:r>
                      <a:r>
                        <a:rPr lang="ru-RU" sz="1600" dirty="0" smtClean="0"/>
                        <a:t>0</a:t>
                      </a:r>
                      <a:r>
                        <a:rPr sz="1600" dirty="0" smtClean="0"/>
                        <a:t>,</a:t>
                      </a:r>
                      <a:r>
                        <a:rPr lang="ru-RU" sz="1600" dirty="0" smtClean="0"/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</a:tr>
              <a:tr h="669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/>
                        <a:t>1.2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/>
                        <a:t>Безвозмездные</a:t>
                      </a:r>
                      <a:r>
                        <a:rPr sz="1600" spc="-55" dirty="0"/>
                        <a:t> </a:t>
                      </a:r>
                      <a:r>
                        <a:rPr sz="1600" dirty="0"/>
                        <a:t>поступления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dirty="0" smtClean="0"/>
                        <a:t>2 340 981,00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dirty="0" smtClean="0"/>
                        <a:t>2 301 647,00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dirty="0" smtClean="0"/>
                        <a:t>98,3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</a:tr>
              <a:tr h="668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Общий</a:t>
                      </a:r>
                      <a:r>
                        <a:rPr sz="1600" b="1" spc="-1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объем</a:t>
                      </a:r>
                      <a:r>
                        <a:rPr sz="1600" b="1" spc="-3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расходов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3 305 832,00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3 158 603,00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95,5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</a:tr>
              <a:tr h="814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/>
                </a:tc>
                <a:tc>
                  <a:txBody>
                    <a:bodyPr/>
                    <a:lstStyle/>
                    <a:p>
                      <a:pPr marL="9525" marR="162560">
                        <a:lnSpc>
                          <a:spcPts val="1680"/>
                        </a:lnSpc>
                      </a:pP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Дефицит</a:t>
                      </a:r>
                      <a:r>
                        <a:rPr sz="1600" b="1" spc="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бюджета(-),</a:t>
                      </a:r>
                      <a:r>
                        <a:rPr sz="1600" b="1" spc="-3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профицит </a:t>
                      </a:r>
                      <a:r>
                        <a:rPr sz="1600" b="1" spc="-33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1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бюджета</a:t>
                      </a:r>
                      <a:r>
                        <a:rPr sz="1600" b="1" spc="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(+)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-31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095,00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87 992,00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-282,9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/>
                </a:tc>
              </a:tr>
              <a:tr h="668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Муниципальный</a:t>
                      </a:r>
                      <a:r>
                        <a:rPr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b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долг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00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66946"/>
              </p:ext>
            </p:extLst>
          </p:nvPr>
        </p:nvGraphicFramePr>
        <p:xfrm>
          <a:off x="-1600200" y="-76200"/>
          <a:ext cx="131826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15240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Муниципальная программа «Образование»                          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28027"/>
              </p:ext>
            </p:extLst>
          </p:nvPr>
        </p:nvGraphicFramePr>
        <p:xfrm>
          <a:off x="0" y="457200"/>
          <a:ext cx="12192000" cy="441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2514600"/>
                <a:gridCol w="3276600"/>
                <a:gridCol w="2133600"/>
              </a:tblGrid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436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"Реализация мер, направленных на повышение эффективности воспитательной деятельности в системе образования, физической культуры и спорта, культуры и уровня психолого-педагогической поддержки социализации детей"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5,608,000.00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5,495,723.63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24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"Обеспечение функционирования модели персонифицированного финансирования дополнительного образования детей"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3,901,000.00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3,901,000.00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6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"Обеспечивающая подпрограмма"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21,716,307.73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21,691,711.53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20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полномочий органов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21,716,307.73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21,691,711.53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6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34530"/>
              </p:ext>
            </p:extLst>
          </p:nvPr>
        </p:nvGraphicFramePr>
        <p:xfrm>
          <a:off x="-1600200" y="-76200"/>
          <a:ext cx="131826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15240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Муниципальная программа «Социальная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защита населения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                          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16217"/>
              </p:ext>
            </p:extLst>
          </p:nvPr>
        </p:nvGraphicFramePr>
        <p:xfrm>
          <a:off x="0" y="457200"/>
          <a:ext cx="12191999" cy="618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/>
                <a:gridCol w="1676400"/>
                <a:gridCol w="1752600"/>
                <a:gridCol w="1752599"/>
              </a:tblGrid>
              <a:tr h="646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7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46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"Социальная защита населения"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83,694,475.78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83,563,940.07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"Социальная поддержка граждан"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57,203,390.50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57,112,662.13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39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"Предоставление мер социальной поддержки и субсидий по оплате жилого помещения и коммунальных услуг гражданам Российской Федерации, имеющим место жительства в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30,143,000.00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30,052,324.17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47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"Оказание социальной поддержки гражданам Российской Федерации, Украины, Донецкой Народной Республики, Луганской Народной Республики и лиц без гражданства, постоянно проживающих на территориях Украины, Донецкой Народной Республики, Луганской Народной Республики, вынужденно покинувших территории Украины, Донецкой Народной Республики, Луганской Народной Республики и прибывших на территорию Российской Федерации в экстренном массовом порядке, в пунктах временного размещения и питания"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20,568,372.29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20,568,372.29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7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системы отдыха и оздоровления детей"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23,179,949.91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23,140,142.57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4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"Капитальный ремонт детских оздоровительных лагерей, находящихся в собственности городского округа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3,010,500.00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3,010,500.00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29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"Мероприятия по организации отдыха детей в каникулярное время, проводимые муниципальными образованиями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20,169,449.91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20,129,642.57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1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Обеспечивающая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2,288,000.00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2,288,000.00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29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полномочий органов местного самоуправления""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2,288,000.00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2,288,000.00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5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34680"/>
              </p:ext>
            </p:extLst>
          </p:nvPr>
        </p:nvGraphicFramePr>
        <p:xfrm>
          <a:off x="-1600200" y="-76200"/>
          <a:ext cx="131826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15240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Муниципальная программа «Спорт»                          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814"/>
              </p:ext>
            </p:extLst>
          </p:nvPr>
        </p:nvGraphicFramePr>
        <p:xfrm>
          <a:off x="12578" y="685800"/>
          <a:ext cx="121919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/>
                <a:gridCol w="1676400"/>
                <a:gridCol w="1752600"/>
                <a:gridCol w="1752599"/>
              </a:tblGrid>
              <a:tr h="646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7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46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"Спорт"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72,995,206.50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72,995,206.50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физической культуры и спорта"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72,995,206.50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72,995,206.50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39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"Обеспечение условий для развития на территории городского округа физической культуры, школьного спорта и массового спорта"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68,645,206.50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68,645,206.50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3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проект "Спорт - норма жизни"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7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53512"/>
              </p:ext>
            </p:extLst>
          </p:nvPr>
        </p:nvGraphicFramePr>
        <p:xfrm>
          <a:off x="-1600200" y="-76200"/>
          <a:ext cx="131826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15240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Муниципальная программа «Развитие сельского хозяйства»                          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83293"/>
              </p:ext>
            </p:extLst>
          </p:nvPr>
        </p:nvGraphicFramePr>
        <p:xfrm>
          <a:off x="0" y="457201"/>
          <a:ext cx="12191999" cy="640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810"/>
                <a:gridCol w="1697620"/>
                <a:gridCol w="1774785"/>
                <a:gridCol w="1774784"/>
              </a:tblGrid>
              <a:tr h="703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1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50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"Развитие сельского хозяйства"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8,687,550.00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8,632,841.32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7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отраслей сельского хозяйства и перерабатывающей промышленности"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354,000.00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353.700,00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95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развития сельскохозяйственного производства, расширения рынка сельскохозяйственной продукции, сырья и продовольствия"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354,000.00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353.700,00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066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"Вовлечение в оборот земель сельскохозяйственного назначения и развитие мелиорации"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3,494,110.00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3,494,110.00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6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"Реализация мероприятий в области мелиорации земель сельскохозяйственного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назначения"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3,494,110.00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3,494,110.00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"Комплексное развитие сельских территорий"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2,454,440.00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2,454,440.00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7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"Обеспечение доступности торгового обслуживания в сельских населенных пунктах"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2,454,440.00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2,454,440.00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84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"Обеспечение эпизоотического и ветеринарно-санитарного благополучия и развитие государственной ветеринарной службы"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2,385,000.00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2,330,591.32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5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 свиней"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2,385,000.00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2,330,591.32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3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14573"/>
              </p:ext>
            </p:extLst>
          </p:nvPr>
        </p:nvGraphicFramePr>
        <p:xfrm>
          <a:off x="-1600200" y="-76200"/>
          <a:ext cx="131826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15240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Муниципальная программа «Экология и окружающая среда»                          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49444"/>
              </p:ext>
            </p:extLst>
          </p:nvPr>
        </p:nvGraphicFramePr>
        <p:xfrm>
          <a:off x="8879" y="469779"/>
          <a:ext cx="12191999" cy="640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810"/>
                <a:gridCol w="1697620"/>
                <a:gridCol w="1774785"/>
                <a:gridCol w="1774784"/>
              </a:tblGrid>
              <a:tr h="83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4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602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"Экология и окружающая среда"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22,947,363.32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22,947,073.16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02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"Охрана окружающей среды"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621,127.32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621,127.16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2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"Проведение обследований состояния окружающей среды"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424,415.60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424,415.44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34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"Вовлечение населения в экологические мероприятия"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196,711.72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196,711.72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69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водохозяйственного комплекса"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20,233,742.00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20,233,742.00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0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"Обеспечение безопасности гидротехнических сооружений и проведение мероприятий по берегоукреплению"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20,103,202.00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20,103,202.00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0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лесного хозяйства"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103,290.00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52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"Осуществление отдельных полномочий в области лесных отношений"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103,290.00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3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"Региональная программа в области обращения с отходами, в том числе с твердыми коммунальными отходами"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1,989,204.00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1,989,204.00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05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"Выполнение отдельных мероприятий муниципальных программ в сфере экологии и охраны окружающей среды"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1,989,204.00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1,989,204.00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3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30681"/>
              </p:ext>
            </p:extLst>
          </p:nvPr>
        </p:nvGraphicFramePr>
        <p:xfrm>
          <a:off x="76200" y="-76200"/>
          <a:ext cx="105156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/>
              </a:tblGrid>
              <a:tr h="3048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«Безопасность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обеспечение безопасности жизнедеятельности населения»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81248"/>
              </p:ext>
            </p:extLst>
          </p:nvPr>
        </p:nvGraphicFramePr>
        <p:xfrm>
          <a:off x="0" y="381000"/>
          <a:ext cx="12200878" cy="669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  <a:gridCol w="1181125"/>
                <a:gridCol w="2171674"/>
                <a:gridCol w="1380479"/>
              </a:tblGrid>
              <a:tr h="584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29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577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"Безопасность и обеспечение безопасности жизнедеятельности населения"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43,814,493.34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41,957,749.37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7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"Профилактика преступлений и иных правонарушений"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31,049,813.12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29,244,771.41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40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07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"Развертывание элементов системы технологического обеспечения региональной общественной безопасности и оперативного управления "Безопасный регион"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6,519,943.43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5,360,204.53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96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"Развитие похоронного дела на территории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24,485,869.69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23,840,566.88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63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889,046.24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877,760.64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40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476,876.40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465,590.80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5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"Выполнение мероприятий по безопасности населения на водных объектах, расположенных на территории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412,169.84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412,169.84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5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и совершенствование систем оповещения и информирования населения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522,499.92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482,083.26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2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65761"/>
              </p:ext>
            </p:extLst>
          </p:nvPr>
        </p:nvGraphicFramePr>
        <p:xfrm>
          <a:off x="76200" y="-76200"/>
          <a:ext cx="116586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8600"/>
              </a:tblGrid>
              <a:tr h="3048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«Безопасность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обеспечение безопасности жизнедеятельности населения»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38700"/>
              </p:ext>
            </p:extLst>
          </p:nvPr>
        </p:nvGraphicFramePr>
        <p:xfrm>
          <a:off x="0" y="381000"/>
          <a:ext cx="12200878" cy="50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  <a:gridCol w="1181125"/>
                <a:gridCol w="2171674"/>
                <a:gridCol w="1380479"/>
              </a:tblGrid>
              <a:tr h="584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29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686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"Создание, развитие и поддержание в постоянной готовности систем оповещения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 (происшествиях) на территории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522,499.92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482,083.26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7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"Обеспечение пожарной безопасности на территории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367,475.00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367,475.00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40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"Повышение степени пожарной безопасности"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367,475.00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367,475.00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07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Обеспечивающая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10,985,659.06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10,985,659.06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96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полномочий органов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10,565,659.06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10,565,659.06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"Реализация полномочий ЕДДС по обеспечению круглосуточного приема вызовов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обработке и передаче в диспетчерские службы информации (о происшествиях или чрезвычайных ситуациях) по единому номеру 112 для организации реагирования, в том числе экстренного"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86469"/>
              </p:ext>
            </p:extLst>
          </p:nvPr>
        </p:nvGraphicFramePr>
        <p:xfrm>
          <a:off x="76200" y="-76200"/>
          <a:ext cx="12115800" cy="5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0"/>
              </a:tblGrid>
              <a:tr h="3048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«Жилище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41349"/>
              </p:ext>
            </p:extLst>
          </p:nvPr>
        </p:nvGraphicFramePr>
        <p:xfrm>
          <a:off x="0" y="381000"/>
          <a:ext cx="12200878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  <a:gridCol w="1181125"/>
                <a:gridCol w="2171674"/>
                <a:gridCol w="1380479"/>
              </a:tblGrid>
              <a:tr h="629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55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411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"Жилище"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46,861,545.00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46,839,214.95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0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"Создание условий для жилищного строительства""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247,981.13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6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"Финансовое обеспечение выполнения отдельных государственных полномочий в сфере жилищной политики, переданных органам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247,981.13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92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"Обеспечение жильем молодых семей"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17,289,400.00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17,288,518.50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2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"Оказание государственной поддержки молодым семьям в виде социальных выплат на приобретение жилого помещения или создание объекта индивидуального жилищного строительства"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17,289,400.00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17,288,518.50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83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"Обеспечение жильем детей-сирот и детей, оставшихся без попечения родителей, лиц из числа детей-сирот и детей, оставшихся без попечения родителей"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27,958,145.00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27,957,305.32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5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27,958,145.00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27,957,305.32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966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"Обеспечение жильем отдельных категорий граждан, установленных федеральным законодательством"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1,366,000.00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1,345,410.00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9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"Оказание государственной поддержки по обеспечению жильем отдельных категорий граждан, установленных федеральными законами от 12 января 1995 года № 5-ФЗ "О ветеранах" и от 24 ноября 1995 года № 181-ФЗ "О социальной защите инвалидов в Российской Федерации"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1,366,000.00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1,345,410.00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0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60932"/>
              </p:ext>
            </p:extLst>
          </p:nvPr>
        </p:nvGraphicFramePr>
        <p:xfrm>
          <a:off x="-1066800" y="-76200"/>
          <a:ext cx="121158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0"/>
              </a:tblGrid>
              <a:tr h="3048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«Развитие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инженерной инфраструктуры»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32337"/>
              </p:ext>
            </p:extLst>
          </p:nvPr>
        </p:nvGraphicFramePr>
        <p:xfrm>
          <a:off x="0" y="381000"/>
          <a:ext cx="12200878" cy="658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  <a:gridCol w="1181125"/>
                <a:gridCol w="1943075"/>
                <a:gridCol w="1609078"/>
              </a:tblGrid>
              <a:tr h="673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80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440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"Развитие инженерной инфраструктуры и энергоэффективности"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239,993,027.96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238,914,870.95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9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"Создание условий для обеспечения качественными коммунальными услугами"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236,834,405.19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235,851,248.18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8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"Строительство, реконструкция, капитальный ремонт, приобретение, монтаж и ввод в эксплуатацию объектов коммунальной инфраструктуры на территории муниципальных образований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74,342,383.19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73,359,226.18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9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экономических условий для повышения эффективности работы организаций жилищно-коммунального хозяйства"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160,000,000.00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160,000,000.00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65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 «Мониторинг разработки и утверждения схем водоснабжения и водоотведения, теплоснабжения, а также программ комплексного развития систем коммунальной инфраструктуры городских округов»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2,492,022.00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2,492,022.00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24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"Энергосбережение и повышение энергетической эффективности"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3,063,622.77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3,063,622.77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01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"Организация учета энергоресурсов в жилищном фонде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3,063,622.77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3,063,622.77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9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Обеспечивающая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52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полномочий органов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28557"/>
              </p:ext>
            </p:extLst>
          </p:nvPr>
        </p:nvGraphicFramePr>
        <p:xfrm>
          <a:off x="-1143000" y="76200"/>
          <a:ext cx="13563600" cy="5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3600"/>
              </a:tblGrid>
              <a:tr h="3048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Муниципальная программа «Предпринимательство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92777"/>
              </p:ext>
            </p:extLst>
          </p:nvPr>
        </p:nvGraphicFramePr>
        <p:xfrm>
          <a:off x="17755" y="762000"/>
          <a:ext cx="12200878" cy="4452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  <a:gridCol w="1181125"/>
                <a:gridCol w="1943075"/>
                <a:gridCol w="1609078"/>
              </a:tblGrid>
              <a:tr h="673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80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440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"Предпринимательство"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9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"Инвестиции"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8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многофункциональных индустриальных парков, технологических парков, промышленных площадок"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9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малого и среднего предпринимательства"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65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"Реализация механизмов муниципальной поддержки субъектов малого и среднего предпринимательства"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24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"Популяризация предпринимательства"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6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2"/>
          <p:cNvGrpSpPr/>
          <p:nvPr/>
        </p:nvGrpSpPr>
        <p:grpSpPr>
          <a:xfrm>
            <a:off x="0" y="0"/>
            <a:ext cx="12191999" cy="6856475"/>
            <a:chOff x="0" y="0"/>
            <a:chExt cx="12191999" cy="6856475"/>
          </a:xfrm>
        </p:grpSpPr>
        <p:sp>
          <p:nvSpPr>
            <p:cNvPr id="13" name="object 3"/>
            <p:cNvSpPr/>
            <p:nvPr/>
          </p:nvSpPr>
          <p:spPr>
            <a:xfrm>
              <a:off x="608076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24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/>
            <p:cNvSpPr/>
            <p:nvPr/>
          </p:nvSpPr>
          <p:spPr>
            <a:xfrm>
              <a:off x="0" y="3153155"/>
              <a:ext cx="762000" cy="6065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/>
            <p:cNvSpPr/>
            <p:nvPr/>
          </p:nvSpPr>
          <p:spPr>
            <a:xfrm>
              <a:off x="11437619" y="3153155"/>
              <a:ext cx="754379" cy="606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/>
            <p:cNvSpPr/>
            <p:nvPr/>
          </p:nvSpPr>
          <p:spPr>
            <a:xfrm>
              <a:off x="0" y="0"/>
              <a:ext cx="12188952" cy="68564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2328672" y="1540763"/>
              <a:ext cx="7543800" cy="3836035"/>
            </a:xfrm>
            <a:custGeom>
              <a:avLst/>
              <a:gdLst/>
              <a:ahLst/>
              <a:cxnLst/>
              <a:rect l="l" t="t" r="r" b="b"/>
              <a:pathLst>
                <a:path w="7543800" h="3836035">
                  <a:moveTo>
                    <a:pt x="0" y="3835780"/>
                  </a:moveTo>
                  <a:lnTo>
                    <a:pt x="7543800" y="383578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780"/>
                  </a:lnTo>
                  <a:close/>
                </a:path>
              </a:pathLst>
            </a:custGeom>
            <a:ln w="1524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/>
            <p:cNvSpPr/>
            <p:nvPr/>
          </p:nvSpPr>
          <p:spPr>
            <a:xfrm>
              <a:off x="0" y="3147060"/>
              <a:ext cx="2461260" cy="612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9"/>
            <p:cNvSpPr/>
            <p:nvPr/>
          </p:nvSpPr>
          <p:spPr>
            <a:xfrm>
              <a:off x="9736835" y="3147060"/>
              <a:ext cx="2455164" cy="612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91790" y="1759831"/>
            <a:ext cx="64008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sz="5400" b="1" spc="2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Исполнение  </a:t>
            </a:r>
            <a:r>
              <a:rPr sz="5400" b="1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бюджета</a:t>
            </a:r>
            <a:r>
              <a:rPr sz="5400" b="1" spc="-8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b="1" spc="-4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городского  </a:t>
            </a:r>
            <a:r>
              <a:rPr sz="5400" b="1" spc="-10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округа </a:t>
            </a:r>
            <a:r>
              <a:rPr sz="5400" b="1" spc="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Зарайск </a:t>
            </a:r>
            <a:r>
              <a:rPr sz="5400" b="1" spc="55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  </a:t>
            </a:r>
            <a:r>
              <a:rPr sz="5400" b="1" spc="-120" dirty="0">
                <a:solidFill>
                  <a:srgbClr val="432B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доходам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59509"/>
              </p:ext>
            </p:extLst>
          </p:nvPr>
        </p:nvGraphicFramePr>
        <p:xfrm>
          <a:off x="-1600200" y="76200"/>
          <a:ext cx="131826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0"/>
              </a:tblGrid>
              <a:tr h="3048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«Управление имуществом и муниципальными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финансами»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18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33724"/>
              </p:ext>
            </p:extLst>
          </p:nvPr>
        </p:nvGraphicFramePr>
        <p:xfrm>
          <a:off x="-76200" y="762000"/>
          <a:ext cx="12282257" cy="617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979"/>
                <a:gridCol w="1181125"/>
                <a:gridCol w="1943075"/>
                <a:gridCol w="1609078"/>
              </a:tblGrid>
              <a:tr h="74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8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483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"Управление имуществом и муниципальными финансами"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302,869,325.58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299,243,177.86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3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имущественного комплекса"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42,146,633.58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41,955,963.52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3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мероприятие "Управление имуществом, находящимся в муниципальной собственности, и выполнение кадастровых работ"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19,609,147.09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19,447,509.51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3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государственных полномочий в области земельных отношений"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4,087,000.00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4,087,000.00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0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полномочий органов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18,450,486.49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18,421,454.01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1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"Совершенствование муниципальной службы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63,450.00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0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"Организация профессионального развития муниципальных служащих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63,450.00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6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"Управление муниципальными финансами"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573,052.08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573,052.08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57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"Управление муниципальным долгом"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573,052.08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573,052.08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1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Обеспечивающая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260,049,639.92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256,650,712.26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0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полномочий органов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260,049,639.92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256,650,712.26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28405"/>
              </p:ext>
            </p:extLst>
          </p:nvPr>
        </p:nvGraphicFramePr>
        <p:xfrm>
          <a:off x="-2057400" y="0"/>
          <a:ext cx="142494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0"/>
              </a:tblGrid>
              <a:tr h="6096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«Развитие институтов гражданского общества ,повышение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эффективности местного самоуправления и реализации молодежной политики»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(руб.)</a:t>
                      </a:r>
                      <a:endParaRPr sz="1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14971"/>
              </p:ext>
            </p:extLst>
          </p:nvPr>
        </p:nvGraphicFramePr>
        <p:xfrm>
          <a:off x="0" y="508000"/>
          <a:ext cx="12115800" cy="6306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167"/>
                <a:gridCol w="1542795"/>
                <a:gridCol w="1664783"/>
                <a:gridCol w="1446055"/>
              </a:tblGrid>
              <a:tr h="78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4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511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25,418,787.40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13,592,497.40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1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медиасреды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4,369,835.40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4,082,140.36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"Информирование населения об основных событиях социально-экономического развития и общественно-политической жизни"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4,173,835.40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3,886,140.36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1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"Организация создания и эксплуатации сети объектов наружной рекламы"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4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"Эффективное местное самоуправление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13,550,880.00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2,182,455.04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"Реализация практик инициативного бюджетирования на территории муниципальных образований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13,550,880.00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2,182,455.04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4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"Молодежь Подмосковья"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4,361,072.00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4,361,072.00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5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"Организация и проведение мероприятий по гражданско-патриотическому и духовно-нравственному воспитанию молодежи, а также по вовлечению молодежи в международное, межрегиональное и межмуниципальное сотрудничество"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4,361,072.00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4,361,072.00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8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Обеспечивающая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3,137,000.00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2,966,830.00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61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"Осуществление первичного воинского учета на территориях, где отсутствуют военные комиссариаты"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2,815,000.00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4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"Корректировка списков кандидатов в присяжные заседатели федеральных судов общей юрисдикции в Российской Федерации"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151,830.00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36940"/>
              </p:ext>
            </p:extLst>
          </p:nvPr>
        </p:nvGraphicFramePr>
        <p:xfrm>
          <a:off x="-1905000" y="-20715"/>
          <a:ext cx="142494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0"/>
              </a:tblGrid>
              <a:tr h="6096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«Развитие и функционирование дорожно-транспортного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комплекса»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</a:p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1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41444"/>
              </p:ext>
            </p:extLst>
          </p:nvPr>
        </p:nvGraphicFramePr>
        <p:xfrm>
          <a:off x="0" y="990600"/>
          <a:ext cx="12192000" cy="482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167"/>
                <a:gridCol w="1542795"/>
                <a:gridCol w="1664783"/>
                <a:gridCol w="1522255"/>
              </a:tblGrid>
              <a:tr h="951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20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62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"Развитие и функционирование дорожно-транспортного комплекса"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234,759,916.60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201,250,496.90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2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"Пассажирский транспорт общего пользования"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74,698,501.40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43,889,026.94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69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"Организация транспортного обслуживания населения"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74,698,501.40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43,889,026.94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20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"Дороги Подмосковья"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160,061,415.20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157,361,469.96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27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"Строительство и реконструкция автомобильных дорог местного значения"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5,448,000.00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5,447,802.63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"Ремонт, капитальный ремонт сети автомобильных дорог, мостов и путепроводов местного значения"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154,613,415.20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151,913,667.33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8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99190"/>
              </p:ext>
            </p:extLst>
          </p:nvPr>
        </p:nvGraphicFramePr>
        <p:xfrm>
          <a:off x="-1905000" y="-20715"/>
          <a:ext cx="142494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0"/>
              </a:tblGrid>
              <a:tr h="6096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«Цифровое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муниципальное образование»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</a:p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1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74276"/>
              </p:ext>
            </p:extLst>
          </p:nvPr>
        </p:nvGraphicFramePr>
        <p:xfrm>
          <a:off x="0" y="609600"/>
          <a:ext cx="12191999" cy="624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715"/>
                <a:gridCol w="1553730"/>
                <a:gridCol w="1704805"/>
                <a:gridCol w="1352749"/>
              </a:tblGrid>
              <a:tr h="1232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5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80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"Цифровое муниципальное образование"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58,422,070.41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57,465,939.29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43,138,799.19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42,794,887.05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36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"Организация деятельности многофункциональных центров предоставления государственных и муниципальных услуг"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43,138,799.19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42,794,887.05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3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"Развитие информационной и технологической инфраструктуры экосистемы цифровой экономики муниципального образования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15,283,271.22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14,671,052.24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2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"Информационная инфраструктура"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3,506,488.50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3,447,460.52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67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проект "Цифровая образовательная среда"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9,936,600.00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9,397,899.00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6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02456"/>
              </p:ext>
            </p:extLst>
          </p:nvPr>
        </p:nvGraphicFramePr>
        <p:xfrm>
          <a:off x="-1905000" y="-20715"/>
          <a:ext cx="142494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0"/>
              </a:tblGrid>
              <a:tr h="6096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«Архитектура и градостроительство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</a:p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1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32180"/>
              </p:ext>
            </p:extLst>
          </p:nvPr>
        </p:nvGraphicFramePr>
        <p:xfrm>
          <a:off x="0" y="609600"/>
          <a:ext cx="12192000" cy="409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167"/>
                <a:gridCol w="1529433"/>
                <a:gridCol w="1678145"/>
                <a:gridCol w="1522255"/>
              </a:tblGrid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978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"Архитектура и градостроительство"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001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"Реализация политики пространственного развития городского округа"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95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"Финансовое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29237"/>
              </p:ext>
            </p:extLst>
          </p:nvPr>
        </p:nvGraphicFramePr>
        <p:xfrm>
          <a:off x="-1905000" y="-20715"/>
          <a:ext cx="142494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0"/>
              </a:tblGrid>
              <a:tr h="6096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«Формирование современной городской среды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</a:p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1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9096"/>
              </p:ext>
            </p:extLst>
          </p:nvPr>
        </p:nvGraphicFramePr>
        <p:xfrm>
          <a:off x="0" y="609600"/>
          <a:ext cx="12192000" cy="62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167"/>
                <a:gridCol w="1529433"/>
                <a:gridCol w="1678145"/>
                <a:gridCol w="1522255"/>
              </a:tblGrid>
              <a:tr h="606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43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"Формирование современной комфортной городской среды"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820,323,758.43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758,128,367.05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"Комфортная городская среда"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548,053,058.79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492,773,544.52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"Благоустройство общественных территорий муниципальных образований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89,097,207.68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88,955,400.54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проект "Формирование комфортной городской среды"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458,955,851.11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403,818,143.98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"Благоустройство территорий"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270,019,484.53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263,103,637.15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"Обеспечение комфортной среды проживания на территории муниципального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262,028,864.53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255,113,033.83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проект "Формирование комфортной городской среды"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7,990,620.00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7,990,603.32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20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"Создание условий для обеспечения комфортного проживания жителей в многоквартирных домах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1,618,215.11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1,618,185.38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"Приведение в надлежащее состояние подъездов в многоквартирных домах"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1,521,620.00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1,521,590.27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благоприятных условий для проживания граждан в многоквартирных домах, расположенных на территории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96,595.11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96,595.11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Обеспечивающая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73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"Создание условий для реализации полномочий органов местного самоуправления"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633,000.00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13168"/>
              </p:ext>
            </p:extLst>
          </p:nvPr>
        </p:nvGraphicFramePr>
        <p:xfrm>
          <a:off x="-1905000" y="-20715"/>
          <a:ext cx="142494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0"/>
              </a:tblGrid>
              <a:tr h="6096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«Строительство объектов социальной инфраструктуры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</a:p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1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37723"/>
              </p:ext>
            </p:extLst>
          </p:nvPr>
        </p:nvGraphicFramePr>
        <p:xfrm>
          <a:off x="0" y="609600"/>
          <a:ext cx="12192000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167"/>
                <a:gridCol w="1529433"/>
                <a:gridCol w="1678145"/>
                <a:gridCol w="1522255"/>
              </a:tblGrid>
              <a:tr h="876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5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626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"Строительство объектов социальной инфраструктуры"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99,054,370.00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99,054,370.00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43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"Строительство (реконструкция) объектов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99,054,370.00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99,054,370.00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26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"Организация строительства (реконструкции) объектов общего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99,054,370.00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99,054,370.00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17738"/>
              </p:ext>
            </p:extLst>
          </p:nvPr>
        </p:nvGraphicFramePr>
        <p:xfrm>
          <a:off x="-1905000" y="-20715"/>
          <a:ext cx="1424940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0"/>
              </a:tblGrid>
              <a:tr h="609600">
                <a:tc>
                  <a:txBody>
                    <a:bodyPr/>
                    <a:lstStyle/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«Переселение граждан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из аварийного жилищного фонда»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</a:p>
                    <a:p>
                      <a:pPr marL="2187575" algn="ctr">
                        <a:lnSpc>
                          <a:spcPts val="4020"/>
                        </a:lnSpc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(руб.)</a:t>
                      </a:r>
                      <a:endParaRPr sz="1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34472"/>
              </p:ext>
            </p:extLst>
          </p:nvPr>
        </p:nvGraphicFramePr>
        <p:xfrm>
          <a:off x="0" y="609600"/>
          <a:ext cx="12192000" cy="373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167"/>
                <a:gridCol w="1529433"/>
                <a:gridCol w="1678145"/>
                <a:gridCol w="1522255"/>
              </a:tblGrid>
              <a:tr h="1074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Плановые назначения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0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767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"Переселение граждан из аварийного жилищного фонда"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6,881,756.88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6,717,286.68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65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"Обеспечение мероприятий по завершению адресной программы "Переселение граждан из аварийного жилищного фонда в Московской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6,881,756.88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6,717,286.68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67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мероприятие "Переселение граждан из многоквартирных жилых домов, признанных аварийными в установленном законодательством порядке"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6,881,756.88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6,717,286.68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8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53753"/>
              </p:ext>
            </p:extLst>
          </p:nvPr>
        </p:nvGraphicFramePr>
        <p:xfrm>
          <a:off x="0" y="842255"/>
          <a:ext cx="982979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842"/>
                <a:gridCol w="1407539"/>
                <a:gridCol w="1385546"/>
                <a:gridCol w="1649461"/>
                <a:gridCol w="1846411"/>
              </a:tblGrid>
              <a:tr h="904237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712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679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Муниципальная программа 02. Культура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07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976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</a:tr>
              <a:tr h="1627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муниципального образования, нуждающихся в указанных работах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73,33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73,33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38428"/>
              </p:ext>
            </p:extLst>
          </p:nvPr>
        </p:nvGraphicFramePr>
        <p:xfrm>
          <a:off x="9829799" y="842255"/>
          <a:ext cx="2362199" cy="59177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62199"/>
              </a:tblGrid>
              <a:tr h="5917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lang="ru-RU" sz="900" b="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Показатель выполнен</a:t>
                      </a: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lang="ru-RU" sz="900" b="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Показатель выполнен</a:t>
                      </a: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ru-RU" sz="900" b="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lang="ru-RU" sz="900" b="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Показатель выполнен</a:t>
                      </a:r>
                      <a:endParaRPr lang="ru-R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9829799" y="1828800"/>
            <a:ext cx="2362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24805"/>
              </p:ext>
            </p:extLst>
          </p:nvPr>
        </p:nvGraphicFramePr>
        <p:xfrm>
          <a:off x="0" y="685601"/>
          <a:ext cx="9982200" cy="61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/>
                <a:gridCol w="1663700"/>
                <a:gridCol w="876300"/>
                <a:gridCol w="1676399"/>
                <a:gridCol w="2438401"/>
              </a:tblGrid>
              <a:tr h="71278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68696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7080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 3. Развитие библиотечного дела в Московской области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07">
                <a:tc gridSpan="5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в соглашении с ФОИВ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</a:tr>
              <a:tr h="552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17549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17549</a:t>
                      </a:r>
                    </a:p>
                  </a:txBody>
                  <a:tcPr marL="7620" marR="7620" marT="7620" marB="0" anchor="ctr"/>
                </a:tc>
              </a:tr>
              <a:tr h="53469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4. Развитие профессионального искусства, гастрольно-концертной и культурно-досуговой деятельности, кинематографии Московской  области 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Число посещений культурных мероприятий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Указ ПРФ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Тысяча 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653,272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683,031</a:t>
                      </a:r>
                    </a:p>
                  </a:txBody>
                  <a:tcPr marL="7620" marR="7620" marT="7620" marB="0" anchor="ctr"/>
                </a:tc>
              </a:tr>
              <a:tr h="915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 культуры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Региональный проект "Творческие люди Подмосковья"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</a:tr>
              <a:tr h="1279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Указ ПРФ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98,25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4704"/>
              </p:ext>
            </p:extLst>
          </p:nvPr>
        </p:nvGraphicFramePr>
        <p:xfrm>
          <a:off x="9982200" y="685601"/>
          <a:ext cx="2209800" cy="615514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09800"/>
              </a:tblGrid>
              <a:tr h="61551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900" b="1" baseline="0" dirty="0" smtClean="0"/>
                    </a:p>
                    <a:p>
                      <a:endParaRPr lang="ru-RU" sz="900" b="1" baseline="0" dirty="0" smtClean="0"/>
                    </a:p>
                    <a:p>
                      <a:endParaRPr lang="ru-RU" sz="900" b="1" baseline="0" dirty="0" smtClean="0"/>
                    </a:p>
                    <a:p>
                      <a:endParaRPr lang="ru-RU" sz="900" b="1" baseline="0" dirty="0" smtClean="0"/>
                    </a:p>
                    <a:p>
                      <a:endParaRPr lang="ru-RU" sz="900" b="1" baseline="0" dirty="0" smtClean="0"/>
                    </a:p>
                    <a:p>
                      <a:endParaRPr lang="ru-RU" sz="900" b="1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  <a:endParaRPr lang="ru-RU" sz="9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9982200" y="1295400"/>
            <a:ext cx="2209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97553"/>
            <a:ext cx="8380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городского округа 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819319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Доходы бюджета городского округа образуются за счет налоговых и неналоговых доходов, а также за счет </a:t>
            </a:r>
          </a:p>
          <a:p>
            <a:pPr algn="ctr"/>
            <a:r>
              <a:rPr lang="ru-RU" sz="2000" b="1" dirty="0" smtClean="0"/>
              <a:t>безвозмездных поступлений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9084" y="176298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ДОХОДЫ БЮДЖЕТА</a:t>
            </a:r>
            <a:endParaRPr lang="ru-RU" sz="3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9650" y="2993085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YS Text"/>
              </a:rPr>
              <a:t>Налоговые доходы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-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налоги и сборы, уплачиваемые в бюджет.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81500" y="3456429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YS Text"/>
              </a:rPr>
              <a:t>Неналоговые доходы </a:t>
            </a:r>
            <a:r>
              <a:rPr lang="ru-RU" u="sng" dirty="0" smtClean="0">
                <a:solidFill>
                  <a:srgbClr val="333333"/>
                </a:solidFill>
                <a:latin typeface="YS Text"/>
              </a:rPr>
              <a:t>-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доходы от использования имущества, которое находится в государственной или муниципальной собственности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57253" y="3020521"/>
            <a:ext cx="3463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YS Text"/>
              </a:rPr>
              <a:t>Безвозмездные поступления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-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дотации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субсидии, субвенции и иные межбюджетные трансферты, иными словами, средства, которые поступают из одного бюджета в другой.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590800" y="2409315"/>
            <a:ext cx="1531067" cy="520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38684" y="2440767"/>
            <a:ext cx="0" cy="1084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48600" y="2409315"/>
            <a:ext cx="910713" cy="660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7745"/>
              </p:ext>
            </p:extLst>
          </p:nvPr>
        </p:nvGraphicFramePr>
        <p:xfrm>
          <a:off x="0" y="425327"/>
          <a:ext cx="10363200" cy="6432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590"/>
                <a:gridCol w="397873"/>
                <a:gridCol w="1091837"/>
                <a:gridCol w="1079500"/>
                <a:gridCol w="1122680"/>
                <a:gridCol w="2331720"/>
              </a:tblGrid>
              <a:tr h="901166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94583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5742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 5. 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259">
                <a:tc gridSpan="6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45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7. Развитие архивного дела в Московской области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5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7620" marR="7620" marT="7620" marB="0" anchor="ctr"/>
                </a:tc>
              </a:tr>
              <a:tr h="8268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</a:tr>
              <a:tr h="7485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14887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95486"/>
              </p:ext>
            </p:extLst>
          </p:nvPr>
        </p:nvGraphicFramePr>
        <p:xfrm>
          <a:off x="10363200" y="439182"/>
          <a:ext cx="1828800" cy="641881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28800"/>
              </a:tblGrid>
              <a:tr h="641881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  <a:endParaRPr lang="ru-RU" sz="9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363200" y="12954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7099"/>
              </p:ext>
            </p:extLst>
          </p:nvPr>
        </p:nvGraphicFramePr>
        <p:xfrm>
          <a:off x="0" y="326827"/>
          <a:ext cx="10287000" cy="661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5"/>
                <a:gridCol w="930462"/>
                <a:gridCol w="1271110"/>
                <a:gridCol w="1462149"/>
                <a:gridCol w="2122714"/>
              </a:tblGrid>
              <a:tr h="747026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329722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2668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03. Образование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3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1. Дошкольное образование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8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Доступность дошкольного образования для детей в возрасте до 3-х лет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Соглашение с ФОИВ по федеральному проекту "Содействие занятости",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345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Доступность дошкольного образования для детей в возрасте от трех до семи лет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Указ ПРФ,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57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отремонтированных дошкольных образовательных организаций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Обращение Губернатора МО,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Штука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458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Указ ПРФ,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101,72</a:t>
                      </a:r>
                    </a:p>
                  </a:txBody>
                  <a:tcPr marL="7620" marR="7620" marT="7620" marB="0" anchor="ctr"/>
                </a:tc>
              </a:tr>
              <a:tr h="17203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Общее образование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Соглашение с ФОИВ по федеральному проекту "Содействие занятости",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50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предметам, 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 показатель,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12,49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8,99</a:t>
                      </a:r>
                    </a:p>
                  </a:txBody>
                  <a:tcPr marL="7620" marR="7620" marT="7620" marB="0" anchor="ctr"/>
                </a:tc>
              </a:tr>
              <a:tr h="798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обучающихся, получающих начальное общее образование </a:t>
                      </a:r>
                      <a:b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Соглашение с ФОИВ,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06185"/>
              </p:ext>
            </p:extLst>
          </p:nvPr>
        </p:nvGraphicFramePr>
        <p:xfrm>
          <a:off x="10287000" y="326827"/>
          <a:ext cx="1905000" cy="654390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5000"/>
              </a:tblGrid>
              <a:tr h="6543908"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601200" y="10668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39828"/>
              </p:ext>
            </p:extLst>
          </p:nvPr>
        </p:nvGraphicFramePr>
        <p:xfrm>
          <a:off x="0" y="357604"/>
          <a:ext cx="10515602" cy="65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015"/>
                <a:gridCol w="1774508"/>
                <a:gridCol w="1248728"/>
                <a:gridCol w="1380173"/>
                <a:gridCol w="2563178"/>
              </a:tblGrid>
              <a:tr h="89790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03831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Указ ПРФ,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118,56</a:t>
                      </a:r>
                    </a:p>
                  </a:txBody>
                  <a:tcPr marL="7620" marR="7620" marT="7620" marB="0" anchor="ctr"/>
                </a:tc>
              </a:tr>
              <a:tr h="4862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3. Дополнительное образование, воспитание и психолого-социальное сопровождение детей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детей в возрасте от 5 до 18 лет, охваченных дополнительным образованием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Соглашение с ФОИВ по федеральному проекту "Успех каждого ребенка",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89,99</a:t>
                      </a:r>
                    </a:p>
                  </a:txBody>
                  <a:tcPr marL="7620" marR="7620" marT="7620" marB="0" anchor="ctr"/>
                </a:tc>
              </a:tr>
              <a:tr h="632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Указ ПРФ,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632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Доля детей в возрасте от 5 до 18 лет, использующих сертификаты дополнительного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</a:tr>
              <a:tr h="4862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Муниципальная программа 04. Социальная защита населения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7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1. Социальная поддержка граждан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Активное долголетие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Приоритетный </a:t>
                      </a: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7620" marR="7620" marT="7620" marB="0" anchor="ctr"/>
                </a:tc>
              </a:tr>
              <a:tr h="48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Уровень бедности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Приоритетный </a:t>
                      </a: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показатель, Указ ПРФ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28,95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35661"/>
              </p:ext>
            </p:extLst>
          </p:nvPr>
        </p:nvGraphicFramePr>
        <p:xfrm>
          <a:off x="10515602" y="380999"/>
          <a:ext cx="1676398" cy="647700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76398"/>
              </a:tblGrid>
              <a:tr h="647700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515602" y="1219200"/>
            <a:ext cx="1676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78972"/>
              </p:ext>
            </p:extLst>
          </p:nvPr>
        </p:nvGraphicFramePr>
        <p:xfrm>
          <a:off x="9236" y="369149"/>
          <a:ext cx="10506364" cy="648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540"/>
                <a:gridCol w="1510290"/>
                <a:gridCol w="787977"/>
                <a:gridCol w="1510290"/>
                <a:gridCol w="2298267"/>
              </a:tblGrid>
              <a:tr h="78668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46851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83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2. Доступная среда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детей-инвалидов в возрасте от 1,5 года до 7 лет, охваченных дошкольным образованием, в общей численности детей-инвалидов такого возраста, 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561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детей-инвалидов в возрасте от 5 до 18 лет, получающих дополнительное образование, в общей численности детей-инвалидов такого возраста, 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</a:tr>
              <a:tr h="74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возраста, 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74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79,8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80,6</a:t>
                      </a:r>
                    </a:p>
                  </a:txBody>
                  <a:tcPr marL="7620" marR="7620" marT="7620" marB="0" anchor="ctr"/>
                </a:tc>
              </a:tr>
              <a:tr h="3615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3. Развитие системы отдыха и оздоровления детей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детей, находящихся в трудной жизненной ситуации, охваченных отдыхом и оздоровлением, в общей численности детей в возрасте </a:t>
                      </a:r>
                      <a:b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 7 до 15 лет, находящихся в трудной жизненной ситуации, подлежащих оздоровлению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72,6</a:t>
                      </a:r>
                    </a:p>
                  </a:txBody>
                  <a:tcPr marL="7620" marR="7620" marT="7620" marB="0" anchor="ctr"/>
                </a:tc>
              </a:tr>
              <a:tr h="54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83,0</a:t>
                      </a:r>
                    </a:p>
                  </a:txBody>
                  <a:tcPr marL="7620" marR="7620" marT="7620" marB="0" anchor="ctr"/>
                </a:tc>
              </a:tr>
              <a:tr h="54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ремонтируемых детских оздоровительных лагерей, находящихся в собственности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69688"/>
              </p:ext>
            </p:extLst>
          </p:nvPr>
        </p:nvGraphicFramePr>
        <p:xfrm>
          <a:off x="10515602" y="380999"/>
          <a:ext cx="1676398" cy="647700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76398"/>
              </a:tblGrid>
              <a:tr h="647700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515600" y="11430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6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52547"/>
              </p:ext>
            </p:extLst>
          </p:nvPr>
        </p:nvGraphicFramePr>
        <p:xfrm>
          <a:off x="1" y="850047"/>
          <a:ext cx="10668000" cy="600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208"/>
                <a:gridCol w="1323454"/>
                <a:gridCol w="1228464"/>
                <a:gridCol w="1466850"/>
                <a:gridCol w="2867024"/>
              </a:tblGrid>
              <a:tr h="921981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95892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48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8. Развитие трудовых ресурсов и охраны труда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Число пострадавших в результате несчастных случаев со смертельным исходом связанных с производством, в расчете на 1000 работающих (организаций, занятых в экономике муниципального образования)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Промилле (0,1 процента)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0,061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</a:tr>
              <a:tr h="42314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9. Развитие и поддержка социально ориентированных некоммерческих организаций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СО НКО в сфере культуры, которым оказана поддержка органами местного самоуправления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95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</a:tr>
              <a:tr h="695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95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СО НКО, которым оказана поддержка органами местного самоуправления, всего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05795"/>
              </p:ext>
            </p:extLst>
          </p:nvPr>
        </p:nvGraphicFramePr>
        <p:xfrm>
          <a:off x="10668000" y="850045"/>
          <a:ext cx="1600199" cy="60079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00199"/>
              </a:tblGrid>
              <a:tr h="6007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668000" y="1752600"/>
            <a:ext cx="1600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49504"/>
              </p:ext>
            </p:extLst>
          </p:nvPr>
        </p:nvGraphicFramePr>
        <p:xfrm>
          <a:off x="0" y="388382"/>
          <a:ext cx="9829799" cy="646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228"/>
                <a:gridCol w="1413034"/>
                <a:gridCol w="1076362"/>
                <a:gridCol w="1651406"/>
                <a:gridCol w="1572769"/>
              </a:tblGrid>
              <a:tr h="737632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55296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5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</a:tr>
              <a:tr h="738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СО НКО в сфере культуры,  которым оказана  имущественная поддержка  органами местного самоуправления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55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СО НКО в сфере социальной защиты населения,  которым оказана  имущественная поддержка органами местного самоуправления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</a:tr>
              <a:tr h="462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СО НКО,  которым оказана имущественная  поддержка органами местного самоуправления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</a:tr>
              <a:tr h="462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СО НКО, которым оказана  консультационная поддержка органами местного самоуправления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</a:tr>
              <a:tr h="55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Квадратный метр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211,9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211,9</a:t>
                      </a:r>
                    </a:p>
                  </a:txBody>
                  <a:tcPr marL="7620" marR="7620" marT="7620" marB="0" anchor="ctr"/>
                </a:tc>
              </a:tr>
              <a:tr h="55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сфере культуры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Квадратный метр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ctr"/>
                </a:tc>
              </a:tr>
              <a:tr h="73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сфере социальной защиты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Квадратный метр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195,2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195,2</a:t>
                      </a:r>
                    </a:p>
                  </a:txBody>
                  <a:tcPr marL="7620" marR="7620" marT="7620" marB="0" anchor="ctr"/>
                </a:tc>
              </a:tr>
              <a:tr h="55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87528"/>
              </p:ext>
            </p:extLst>
          </p:nvPr>
        </p:nvGraphicFramePr>
        <p:xfrm>
          <a:off x="9848272" y="388382"/>
          <a:ext cx="2267528" cy="64696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67528"/>
              </a:tblGrid>
              <a:tr h="64696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  <a:endParaRPr lang="ru-RU" sz="900" b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848272" y="1143000"/>
            <a:ext cx="226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5129"/>
              </p:ext>
            </p:extLst>
          </p:nvPr>
        </p:nvGraphicFramePr>
        <p:xfrm>
          <a:off x="0" y="848609"/>
          <a:ext cx="9829801" cy="600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229"/>
                <a:gridCol w="1413034"/>
                <a:gridCol w="1023938"/>
                <a:gridCol w="1265959"/>
                <a:gridCol w="2010641"/>
              </a:tblGrid>
              <a:tr h="89487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73670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8387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05. Спорт</a:t>
                      </a:r>
                      <a:endParaRPr lang="ru-RU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4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1. Развитие физической культуры и спорта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жителей муниципального образования  Московской области, систематически занимающихся физической культурой и спортом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показатель, показатель Регионального проекта "Спорт-норма жизни"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</a:tr>
              <a:tr h="560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Доступные спортивные площадки. 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733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показатель, показатель Регионального проекта "Спорт-норма жизни"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733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ctr"/>
                </a:tc>
              </a:tr>
              <a:tr h="733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22,75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93907"/>
              </p:ext>
            </p:extLst>
          </p:nvPr>
        </p:nvGraphicFramePr>
        <p:xfrm>
          <a:off x="9829801" y="848609"/>
          <a:ext cx="2285999" cy="60079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85999"/>
              </a:tblGrid>
              <a:tr h="6007955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829801" y="1752600"/>
            <a:ext cx="2285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40128"/>
              </p:ext>
            </p:extLst>
          </p:nvPr>
        </p:nvGraphicFramePr>
        <p:xfrm>
          <a:off x="1" y="848609"/>
          <a:ext cx="9601199" cy="6009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352"/>
                <a:gridCol w="887506"/>
                <a:gridCol w="1210235"/>
                <a:gridCol w="887506"/>
                <a:gridCol w="1371600"/>
              </a:tblGrid>
              <a:tr h="1015979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81771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2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ctr"/>
                </a:tc>
              </a:tr>
              <a:tr h="680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91,0</a:t>
                      </a:r>
                    </a:p>
                  </a:txBody>
                  <a:tcPr marL="7620" marR="7620" marT="7620" marB="0" anchor="ctr"/>
                </a:tc>
              </a:tr>
              <a:tr h="833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Показатель Регионального проекта "Спорт-норма жизни"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33,49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34,14</a:t>
                      </a:r>
                    </a:p>
                  </a:txBody>
                  <a:tcPr marL="7620" marR="7620" marT="7620" marB="0" anchor="ctr"/>
                </a:tc>
              </a:tr>
              <a:tr h="103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к ежегодному обращению Губернатора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48487"/>
              </p:ext>
            </p:extLst>
          </p:nvPr>
        </p:nvGraphicFramePr>
        <p:xfrm>
          <a:off x="9601200" y="848609"/>
          <a:ext cx="2514600" cy="60093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14600"/>
              </a:tblGrid>
              <a:tr h="6009391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067800" y="1828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63311"/>
              </p:ext>
            </p:extLst>
          </p:nvPr>
        </p:nvGraphicFramePr>
        <p:xfrm>
          <a:off x="1" y="848609"/>
          <a:ext cx="10363199" cy="600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589"/>
                <a:gridCol w="1489710"/>
                <a:gridCol w="1079500"/>
                <a:gridCol w="1320800"/>
                <a:gridCol w="2133600"/>
              </a:tblGrid>
              <a:tr h="717509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18133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3707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Муниципальная программа 06. Развитие сельского хозяйства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9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1. Развитие отраслей сельского хозяйства и перерабатывающей промышленности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обращение Губернатора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Миллион рублей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1038,4</a:t>
                      </a:r>
                    </a:p>
                  </a:txBody>
                  <a:tcPr marL="7620" marR="7620" marT="7620" marB="0" anchor="ctr"/>
                </a:tc>
              </a:tr>
              <a:tr h="578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(показатель ГП)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106,9</a:t>
                      </a:r>
                    </a:p>
                  </a:txBody>
                  <a:tcPr marL="7620" marR="7620" marT="7620" marB="0" anchor="ctr"/>
                </a:tc>
              </a:tr>
              <a:tr h="618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Производство молока в хозяйствах всех категорий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обращение Губернатора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Тысяча тонн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32,100</a:t>
                      </a:r>
                    </a:p>
                  </a:txBody>
                  <a:tcPr marL="7620" marR="7620" marT="7620" marB="0" anchor="ctr"/>
                </a:tc>
              </a:tr>
              <a:tr h="618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Конкурс «Лучший по профессии среди животноводов»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18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Конкурс «Лучший по профессии среди растениеводов»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18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Торжественное совещание, посвящённое Дню работника сельского хозяйства и перерабатывающей промышленности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61130"/>
              </p:ext>
            </p:extLst>
          </p:nvPr>
        </p:nvGraphicFramePr>
        <p:xfrm>
          <a:off x="10363199" y="848609"/>
          <a:ext cx="1872673" cy="60079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72673"/>
              </a:tblGrid>
              <a:tr h="600795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363200" y="1524000"/>
            <a:ext cx="1872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76408"/>
              </p:ext>
            </p:extLst>
          </p:nvPr>
        </p:nvGraphicFramePr>
        <p:xfrm>
          <a:off x="0" y="848609"/>
          <a:ext cx="9906000" cy="600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137"/>
                <a:gridCol w="990600"/>
                <a:gridCol w="1114426"/>
                <a:gridCol w="742950"/>
                <a:gridCol w="2909887"/>
              </a:tblGrid>
              <a:tr h="785587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716546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136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Подпрограмма 2. Развитие мелиорации земель сельскохозяйственного назначения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Вовлечение в оборот выбывших сельскохозяйственных угодий за счет проведения </a:t>
                      </a:r>
                      <a:r>
                        <a:rPr lang="ru-RU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культуртехнических</a:t>
                      </a: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 работ сельскохозяйственными товаропроизводителями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соглашение с ФОИВ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Тысяча гектаров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1,6583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1,121</a:t>
                      </a:r>
                    </a:p>
                  </a:txBody>
                  <a:tcPr marL="7620" marR="7620" marT="7620" marB="0" anchor="ctr"/>
                </a:tc>
              </a:tr>
              <a:tr h="716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lang="ru-RU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сельхозтоваропроизводителям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обращение Губернатора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Гектар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588,4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369,6</a:t>
                      </a:r>
                    </a:p>
                  </a:txBody>
                  <a:tcPr marL="7620" marR="7620" marT="7620" marB="0" anchor="ctr"/>
                </a:tc>
              </a:tr>
              <a:tr h="534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Площадь земель, обработанных от борщевика Сосновского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Гектар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323,64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323,64</a:t>
                      </a:r>
                    </a:p>
                  </a:txBody>
                  <a:tcPr marL="7620" marR="7620" marT="7620" marB="0" anchor="ctr"/>
                </a:tc>
              </a:tr>
              <a:tr h="43053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Комплексное развитие сельских территорий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сельских населенных пунктов, обслуживаемых по доставке продовольственных и непродовольственных товаров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(показатель ГП)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</a:tr>
              <a:tr h="26736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4. Обеспечение эпизоотического и ветеринарно-санитарного благополучия и развития государственной ветеринарной службы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отловленных собак без владельцев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отраслевой (показатель ГП)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84347"/>
              </p:ext>
            </p:extLst>
          </p:nvPr>
        </p:nvGraphicFramePr>
        <p:xfrm>
          <a:off x="9922163" y="850045"/>
          <a:ext cx="2041237" cy="60079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41237"/>
              </a:tblGrid>
              <a:tr h="600795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906000" y="1600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2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7442" y="162271"/>
            <a:ext cx="100584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0" dirty="0">
                <a:solidFill>
                  <a:schemeClr val="tx1"/>
                </a:solidFill>
              </a:rPr>
              <a:t>Структура </a:t>
            </a:r>
            <a:r>
              <a:rPr sz="3200" b="1" spc="-5" dirty="0">
                <a:solidFill>
                  <a:schemeClr val="tx1"/>
                </a:solidFill>
              </a:rPr>
              <a:t>доходов </a:t>
            </a:r>
            <a:r>
              <a:rPr sz="3200" b="1" spc="45" dirty="0" smtClean="0">
                <a:solidFill>
                  <a:schemeClr val="tx1"/>
                </a:solidFill>
              </a:rPr>
              <a:t>бюджет</a:t>
            </a:r>
            <a:r>
              <a:rPr lang="ru-RU" sz="3200" b="1" spc="45" dirty="0" smtClean="0">
                <a:solidFill>
                  <a:schemeClr val="tx1"/>
                </a:solidFill>
              </a:rPr>
              <a:t>а</a:t>
            </a:r>
            <a:r>
              <a:rPr sz="3200" b="1" spc="45" dirty="0" smtClean="0">
                <a:solidFill>
                  <a:schemeClr val="tx1"/>
                </a:solidFill>
              </a:rPr>
              <a:t> </a:t>
            </a:r>
            <a:r>
              <a:rPr lang="ru-RU" sz="3200" b="1" spc="45" dirty="0" smtClean="0">
                <a:solidFill>
                  <a:schemeClr val="tx1"/>
                </a:solidFill>
              </a:rPr>
              <a:t/>
            </a:r>
            <a:br>
              <a:rPr lang="ru-RU" sz="3200" b="1" spc="45" dirty="0" smtClean="0">
                <a:solidFill>
                  <a:schemeClr val="tx1"/>
                </a:solidFill>
              </a:rPr>
            </a:br>
            <a:r>
              <a:rPr lang="ru-RU" sz="3200" b="1" spc="5" dirty="0">
                <a:solidFill>
                  <a:schemeClr val="tx1"/>
                </a:solidFill>
              </a:rPr>
              <a:t>Г</a:t>
            </a:r>
            <a:r>
              <a:rPr sz="3200" b="1" spc="5" dirty="0" smtClean="0">
                <a:solidFill>
                  <a:schemeClr val="tx1"/>
                </a:solidFill>
              </a:rPr>
              <a:t>ородского </a:t>
            </a:r>
            <a:r>
              <a:rPr sz="3200" b="1" spc="5" dirty="0">
                <a:solidFill>
                  <a:schemeClr val="tx1"/>
                </a:solidFill>
              </a:rPr>
              <a:t>округа</a:t>
            </a:r>
            <a:r>
              <a:rPr sz="3200" b="1" spc="-235" dirty="0">
                <a:solidFill>
                  <a:schemeClr val="tx1"/>
                </a:solidFill>
              </a:rPr>
              <a:t> </a:t>
            </a:r>
            <a:r>
              <a:rPr sz="3200" b="1" spc="10" dirty="0">
                <a:solidFill>
                  <a:schemeClr val="tx1"/>
                </a:solidFill>
              </a:rPr>
              <a:t>Зарайск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8919" y="1943432"/>
            <a:ext cx="5084064" cy="785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7400"/>
              </a:lnSpc>
              <a:spcBef>
                <a:spcPts val="100"/>
              </a:spcBef>
            </a:pPr>
            <a:r>
              <a:rPr sz="1600" b="1" spc="-95" dirty="0">
                <a:solidFill>
                  <a:srgbClr val="1F487C"/>
                </a:solidFill>
                <a:latin typeface="Trebuchet MS"/>
                <a:cs typeface="Trebuchet MS"/>
              </a:rPr>
              <a:t>Налоговые </a:t>
            </a:r>
            <a:r>
              <a:rPr sz="1600" b="1" spc="-75" dirty="0">
                <a:solidFill>
                  <a:srgbClr val="1F487C"/>
                </a:solidFill>
                <a:latin typeface="Trebuchet MS"/>
                <a:cs typeface="Trebuchet MS"/>
              </a:rPr>
              <a:t>и </a:t>
            </a:r>
            <a:r>
              <a:rPr sz="1600" b="1" spc="-95" dirty="0">
                <a:solidFill>
                  <a:srgbClr val="1F487C"/>
                </a:solidFill>
                <a:latin typeface="Trebuchet MS"/>
                <a:cs typeface="Trebuchet MS"/>
              </a:rPr>
              <a:t>неналоговые доходы</a:t>
            </a:r>
            <a:r>
              <a:rPr sz="1600" b="1" spc="-270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lang="ru-RU" sz="1600" b="1" spc="-270" dirty="0" smtClean="0">
                <a:solidFill>
                  <a:srgbClr val="1F487C"/>
                </a:solidFill>
                <a:latin typeface="Trebuchet MS"/>
                <a:cs typeface="Trebuchet MS"/>
              </a:rPr>
              <a:t> 28,7 % </a:t>
            </a:r>
            <a:r>
              <a:rPr sz="1600" b="1" spc="-70" dirty="0" smtClean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1F487C"/>
                </a:solidFill>
                <a:latin typeface="Trebuchet MS"/>
                <a:cs typeface="Trebuchet MS"/>
              </a:rPr>
              <a:t>Безмозмездные </a:t>
            </a:r>
            <a:r>
              <a:rPr sz="1600" b="1" spc="-105" dirty="0">
                <a:solidFill>
                  <a:srgbClr val="1F487C"/>
                </a:solidFill>
                <a:latin typeface="Trebuchet MS"/>
                <a:cs typeface="Trebuchet MS"/>
              </a:rPr>
              <a:t>поступления</a:t>
            </a:r>
            <a:r>
              <a:rPr sz="1600" b="1" spc="-155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lang="ru-RU" sz="1600" b="1" spc="-70" dirty="0" smtClean="0">
                <a:solidFill>
                  <a:srgbClr val="1F487C"/>
                </a:solidFill>
                <a:latin typeface="Trebuchet MS"/>
                <a:cs typeface="Trebuchet MS"/>
              </a:rPr>
              <a:t>71.3</a:t>
            </a:r>
            <a:r>
              <a:rPr sz="1600" b="1" spc="-70" dirty="0" smtClean="0">
                <a:solidFill>
                  <a:srgbClr val="1F487C"/>
                </a:solidFill>
                <a:latin typeface="Trebuchet MS"/>
                <a:cs typeface="Trebuchet MS"/>
              </a:rPr>
              <a:t>%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7739" y="2514600"/>
            <a:ext cx="5385815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259492542"/>
              </p:ext>
            </p:extLst>
          </p:nvPr>
        </p:nvGraphicFramePr>
        <p:xfrm>
          <a:off x="4942361" y="1219200"/>
          <a:ext cx="619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4012"/>
              </p:ext>
            </p:extLst>
          </p:nvPr>
        </p:nvGraphicFramePr>
        <p:xfrm>
          <a:off x="17253" y="762000"/>
          <a:ext cx="9964947" cy="609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265"/>
                <a:gridCol w="1299769"/>
                <a:gridCol w="941431"/>
                <a:gridCol w="154727"/>
                <a:gridCol w="1597285"/>
                <a:gridCol w="2076470"/>
              </a:tblGrid>
              <a:tr h="837984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1983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2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07. Экология и окружающая среда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62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Охрана окружающей среды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госпрограммы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376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проведенных экологических мероприятий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Показатель госпрограммы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</a:tr>
              <a:tr h="52485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Развитие водохозяйственного комплекса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госпрограммы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Штука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52485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4. Развитие лесного хозяйства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Доля ликвидированных отходов, на лесных участках 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60741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5. Региональная программа в области обращения с отходами, в том числе с твердыми коммунальными отходами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Ликвидация несанкционированных свалок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балл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85725"/>
              </p:ext>
            </p:extLst>
          </p:nvPr>
        </p:nvGraphicFramePr>
        <p:xfrm>
          <a:off x="9906000" y="762000"/>
          <a:ext cx="2285999" cy="6096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85999"/>
              </a:tblGrid>
              <a:tr h="60960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525000" y="1447800"/>
            <a:ext cx="2438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9050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13287"/>
              </p:ext>
            </p:extLst>
          </p:nvPr>
        </p:nvGraphicFramePr>
        <p:xfrm>
          <a:off x="0" y="848609"/>
          <a:ext cx="9982200" cy="605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422"/>
                <a:gridCol w="1615637"/>
                <a:gridCol w="1170752"/>
                <a:gridCol w="1010544"/>
                <a:gridCol w="1478845"/>
              </a:tblGrid>
              <a:tr h="903991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70465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52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Муниципальная программа 08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. Безопасность и обеспечение безопасности жизнедеятельности населения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5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Профилактика преступлений и иных правонарушений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кладбищ, соответствующих требованиям Регионального стандарта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ctr"/>
                </a:tc>
              </a:tr>
              <a:tr h="586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7620" marR="7620" marT="7620" marB="0" anchor="ctr"/>
                </a:tc>
              </a:tr>
              <a:tr h="875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747</a:t>
                      </a:r>
                    </a:p>
                  </a:txBody>
                  <a:tcPr marL="7620" marR="7620" marT="7620" marB="0" anchor="ctr"/>
                </a:tc>
              </a:tr>
              <a:tr h="704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462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Инвентаризация мест захоронений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704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107,1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7027"/>
              </p:ext>
            </p:extLst>
          </p:nvPr>
        </p:nvGraphicFramePr>
        <p:xfrm>
          <a:off x="9982200" y="850044"/>
          <a:ext cx="2209800" cy="60079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09800"/>
              </a:tblGrid>
              <a:tr h="600795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982201" y="1752600"/>
            <a:ext cx="2209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65336"/>
              </p:ext>
            </p:extLst>
          </p:nvPr>
        </p:nvGraphicFramePr>
        <p:xfrm>
          <a:off x="0" y="426341"/>
          <a:ext cx="9982200" cy="643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046"/>
                <a:gridCol w="935832"/>
                <a:gridCol w="1122997"/>
                <a:gridCol w="1434941"/>
                <a:gridCol w="2308384"/>
              </a:tblGrid>
              <a:tr h="766511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9914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46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 на 100000 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62,5</a:t>
                      </a:r>
                    </a:p>
                  </a:txBody>
                  <a:tcPr marL="7620" marR="7620" marT="7620" marB="0" anchor="ctr"/>
                </a:tc>
              </a:tr>
              <a:tr h="574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Снижение уровня </a:t>
                      </a:r>
                      <a:r>
                        <a:rPr lang="ru-RU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криминогенности</a:t>
                      </a: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 наркомании на 100 тыс. 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 на 100000 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59,9</a:t>
                      </a:r>
                    </a:p>
                  </a:txBody>
                  <a:tcPr marL="7620" marR="7620" marT="7620" marB="0" anchor="ctr"/>
                </a:tc>
              </a:tr>
              <a:tr h="518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доли от числа граждан, принимающих участие в деятельности народных дружин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114,3</a:t>
                      </a:r>
                    </a:p>
                  </a:txBody>
                  <a:tcPr marL="7620" marR="7620" marT="7620" marB="0" anchor="ctr"/>
                </a:tc>
              </a:tr>
              <a:tr h="699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89,6</a:t>
                      </a:r>
                    </a:p>
                  </a:txBody>
                  <a:tcPr marL="7620" marR="7620" marT="7620" marB="0" anchor="ctr"/>
                </a:tc>
              </a:tr>
              <a:tr h="69914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2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 Указ  ПРФ от 11.01.2018 №12; от 16.10.2019г. №501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97,4</a:t>
                      </a:r>
                    </a:p>
                  </a:txBody>
                  <a:tcPr marL="7620" marR="7620" marT="7620" marB="0" anchor="ctr"/>
                </a:tc>
              </a:tr>
              <a:tr h="109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Среднее временя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 Указ  ПРФ от 13.11.2012 №1522; от 28.12.2010. №1632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Минута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39796"/>
              </p:ext>
            </p:extLst>
          </p:nvPr>
        </p:nvGraphicFramePr>
        <p:xfrm>
          <a:off x="9982200" y="426341"/>
          <a:ext cx="2209800" cy="64316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09800"/>
              </a:tblGrid>
              <a:tr h="643165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982200" y="12192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38879"/>
              </p:ext>
            </p:extLst>
          </p:nvPr>
        </p:nvGraphicFramePr>
        <p:xfrm>
          <a:off x="0" y="426342"/>
          <a:ext cx="10210803" cy="643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73"/>
                <a:gridCol w="1467803"/>
                <a:gridCol w="701993"/>
                <a:gridCol w="361633"/>
                <a:gridCol w="914718"/>
                <a:gridCol w="2488883"/>
              </a:tblGrid>
              <a:tr h="870930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794390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943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Развитие и совершенствование систем оповещения и информирования населения муниципального образования 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 Указ  ПРФ от 13.11.2012 №1522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7943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4. Обеспечение пожарной безопасности на территории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Повышение степени пожарной защищенности городского округа, по отношению к базовому периоду 2019 года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 Указ  ПРФ от 01.01.2018 №2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ctr"/>
                </a:tc>
              </a:tr>
              <a:tr h="7943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5. Обеспечение мероприятий гражданской обороны на территории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Увеличение степени готовности к использованию по предназначению защитных сооружений и иных объектов 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 Указ  ПРФ от 20.12.2016 № 696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83984"/>
              </p:ext>
            </p:extLst>
          </p:nvPr>
        </p:nvGraphicFramePr>
        <p:xfrm>
          <a:off x="10210803" y="426341"/>
          <a:ext cx="1981197" cy="64316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81197"/>
              </a:tblGrid>
              <a:tr h="643165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194639" y="1295400"/>
            <a:ext cx="1997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86600"/>
              </p:ext>
            </p:extLst>
          </p:nvPr>
        </p:nvGraphicFramePr>
        <p:xfrm>
          <a:off x="0" y="426342"/>
          <a:ext cx="10058400" cy="643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55"/>
                <a:gridCol w="1068705"/>
                <a:gridCol w="880110"/>
                <a:gridCol w="1194435"/>
                <a:gridCol w="2703195"/>
              </a:tblGrid>
              <a:tr h="792244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35993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784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09. Жилище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38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Создание условий для жилищного строительства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6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- ИЖС) или садового дома установленным параметрам и допустимости размещения объекта ИЖС или садового дома на земельном участке, уведомление о соответствии (несоответствии) построенных или реконструируемых объектов ИЖС или садового дома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Государственная программа МО,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Штука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</a:tr>
              <a:tr h="498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Указ ПРФ №204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Квадратный метр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18 074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23567</a:t>
                      </a:r>
                    </a:p>
                  </a:txBody>
                  <a:tcPr marL="7620" marR="7620" marT="7620" marB="0" anchor="ctr"/>
                </a:tc>
              </a:tr>
              <a:tr h="1930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Обеспечение жильем молодых семей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молодых семей, получивших свидетельство о праве на получение социальной выплаты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Соглашение с ФОИВ,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Семья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</a:tr>
              <a:tr h="3348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5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Соглашение с ФОИВ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85977"/>
              </p:ext>
            </p:extLst>
          </p:nvPr>
        </p:nvGraphicFramePr>
        <p:xfrm>
          <a:off x="10050544" y="417700"/>
          <a:ext cx="1981197" cy="64316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81197"/>
              </a:tblGrid>
              <a:tr h="643165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07314"/>
              </p:ext>
            </p:extLst>
          </p:nvPr>
        </p:nvGraphicFramePr>
        <p:xfrm>
          <a:off x="0" y="426342"/>
          <a:ext cx="10050544" cy="414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665"/>
                <a:gridCol w="1444765"/>
                <a:gridCol w="690975"/>
                <a:gridCol w="1100442"/>
                <a:gridCol w="2605697"/>
              </a:tblGrid>
              <a:tr h="103446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81303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286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8. Обеспечение жильем отдельных категорий граждан, установленных федеральным законодательством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Государственная программа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3286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10. Развитие инженерной инфраструктуры и энергоэффективности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4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Чистая вода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Региональный проект "Чистая вода"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процентов к общей численности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95,52/38361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84,31/31049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59392"/>
              </p:ext>
            </p:extLst>
          </p:nvPr>
        </p:nvGraphicFramePr>
        <p:xfrm>
          <a:off x="10050544" y="417701"/>
          <a:ext cx="2065256" cy="644029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65256"/>
              </a:tblGrid>
              <a:tr h="6440298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Показатель</a:t>
                      </a:r>
                      <a:r>
                        <a:rPr lang="ru-RU" sz="900" b="0" baseline="0" dirty="0" smtClean="0"/>
                        <a:t>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050544" y="1447800"/>
            <a:ext cx="2065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97244"/>
              </p:ext>
            </p:extLst>
          </p:nvPr>
        </p:nvGraphicFramePr>
        <p:xfrm>
          <a:off x="0" y="4579183"/>
          <a:ext cx="10050545" cy="227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665"/>
                <a:gridCol w="1444766"/>
                <a:gridCol w="747369"/>
                <a:gridCol w="299563"/>
                <a:gridCol w="1675091"/>
                <a:gridCol w="1675091"/>
              </a:tblGrid>
              <a:tr h="3235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Подпрограмма 2. Системы водоотведения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3235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Создание условий для обеспечения качественными коммунальными услугами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41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созданных и восстановленных объектов коммунальной инфраструктуры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Обращение Губернатора МО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1315"/>
              </p:ext>
            </p:extLst>
          </p:nvPr>
        </p:nvGraphicFramePr>
        <p:xfrm>
          <a:off x="0" y="426342"/>
          <a:ext cx="9829801" cy="396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229"/>
                <a:gridCol w="1122020"/>
                <a:gridCol w="970046"/>
                <a:gridCol w="1358065"/>
                <a:gridCol w="2263441"/>
              </a:tblGrid>
              <a:tr h="949053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25050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555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4. Энергосбережение и повышение энергетической эффективности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419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2022 Доля многоквартирных домов с присвоенными классами энергоэфективности.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1,04</a:t>
                      </a:r>
                    </a:p>
                  </a:txBody>
                  <a:tcPr marL="7620" marR="7620" marT="7620" marB="0" anchor="ctr"/>
                </a:tc>
              </a:tr>
              <a:tr h="3015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6. Развитие газификации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Доля газифицированных сельских населенных  пунктов численностью свыше 100 человек в общем количестве сельских населенных пунктов городского округа Зарайск численностью свыше 100 человек,%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92,3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92,3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06985"/>
              </p:ext>
            </p:extLst>
          </p:nvPr>
        </p:nvGraphicFramePr>
        <p:xfrm>
          <a:off x="9839036" y="426342"/>
          <a:ext cx="2276763" cy="39776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76763"/>
              </a:tblGrid>
              <a:tr h="3977640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839036" y="1371600"/>
            <a:ext cx="2276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94635"/>
              </p:ext>
            </p:extLst>
          </p:nvPr>
        </p:nvGraphicFramePr>
        <p:xfrm>
          <a:off x="0" y="426342"/>
          <a:ext cx="10058400" cy="643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55"/>
                <a:gridCol w="880110"/>
                <a:gridCol w="754380"/>
                <a:gridCol w="1383030"/>
                <a:gridCol w="2828925"/>
              </a:tblGrid>
              <a:tr h="966706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3526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71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11. Предпринимательство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61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Инвестиции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созданных рабочих мест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</a:tr>
              <a:tr h="408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111,5</a:t>
                      </a:r>
                    </a:p>
                  </a:txBody>
                  <a:tcPr marL="7620" marR="7620" marT="7620" marB="0" anchor="ctr"/>
                </a:tc>
              </a:tr>
              <a:tr h="3071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Развитие конкуренции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закупок среди субъектов малого предпринимательства, социально ориентированных некоммерческих организаций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83,9</a:t>
                      </a:r>
                    </a:p>
                  </a:txBody>
                  <a:tcPr marL="7620" marR="7620" marT="7620" marB="0" anchor="ctr"/>
                </a:tc>
              </a:tr>
              <a:tr h="797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обоснованных, частично обоснованных жалоб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/>
                </a:tc>
              </a:tr>
              <a:tr h="797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общей экономии денежных средств по результатам определения поставщиков (подрядчиков, исполнителей)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7620" marR="7620" marT="7620" marB="0" anchor="ctr"/>
                </a:tc>
              </a:tr>
              <a:tr h="797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общей экономии денежных средств по результатам осуществления конкурентных закупок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36987"/>
              </p:ext>
            </p:extLst>
          </p:nvPr>
        </p:nvGraphicFramePr>
        <p:xfrm>
          <a:off x="10050544" y="417701"/>
          <a:ext cx="2065256" cy="644029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65256"/>
              </a:tblGrid>
              <a:tr h="6440298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058400" y="1371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6256"/>
              </p:ext>
            </p:extLst>
          </p:nvPr>
        </p:nvGraphicFramePr>
        <p:xfrm>
          <a:off x="0" y="426342"/>
          <a:ext cx="9448800" cy="643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585"/>
                <a:gridCol w="1358265"/>
                <a:gridCol w="1062990"/>
                <a:gridCol w="2118360"/>
                <a:gridCol w="2133600"/>
              </a:tblGrid>
              <a:tr h="1086581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71562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18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ГП), 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</a:tr>
              <a:tr h="33644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Развитие малого и среднего предпринимательства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20,89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21,51</a:t>
                      </a:r>
                    </a:p>
                  </a:txBody>
                  <a:tcPr marL="7620" marR="7620" marT="7620" marB="0" anchor="ctr"/>
                </a:tc>
              </a:tr>
              <a:tr h="715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вновь созданных субъектов малого и среднего бизнеса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</a:tr>
              <a:tr h="818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</a:t>
                      </a:r>
                      <a:r>
                        <a:rPr lang="ru-RU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самозанятых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граждан, зафиксировавших свой статус, с учетом введения налогового режима для </a:t>
                      </a:r>
                      <a:r>
                        <a:rPr lang="ru-RU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самозанятых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, нарастающим итогом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1393</a:t>
                      </a:r>
                    </a:p>
                  </a:txBody>
                  <a:tcPr marL="7620" marR="7620" marT="7620" marB="0" anchor="ctr"/>
                </a:tc>
              </a:tr>
              <a:tr h="715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254,16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259,59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26019"/>
              </p:ext>
            </p:extLst>
          </p:nvPr>
        </p:nvGraphicFramePr>
        <p:xfrm>
          <a:off x="9448800" y="426342"/>
          <a:ext cx="2522456" cy="643165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22456"/>
              </a:tblGrid>
              <a:tr h="6431657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456656" y="15240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6092"/>
              </p:ext>
            </p:extLst>
          </p:nvPr>
        </p:nvGraphicFramePr>
        <p:xfrm>
          <a:off x="1" y="426342"/>
          <a:ext cx="9524999" cy="643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218"/>
                <a:gridCol w="1250156"/>
                <a:gridCol w="1012031"/>
                <a:gridCol w="1309688"/>
                <a:gridCol w="2678906"/>
              </a:tblGrid>
              <a:tr h="101160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6624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2721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4. Развитие потребительского рынка и услуг на территории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ОДС, соответствующих требованиям, нормам и стандартам действующего законодательства, от общего количества ОДС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перечень Губернатора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7620" marR="7620" marT="7620" marB="0" anchor="ctr"/>
                </a:tc>
              </a:tr>
              <a:tr h="66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Обеспеченность населения площадью торговых объектов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 ГП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Квадратные метры на 1000 жителей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1078,9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7620" marR="7620" marT="7620" marB="0" anchor="ctr"/>
                </a:tc>
              </a:tr>
              <a:tr h="66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2022 Прирост площадей торговых объектов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 ГП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Тысяча квадратных метров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7620" marR="7620" marT="7620" marB="0" anchor="ctr"/>
                </a:tc>
              </a:tr>
              <a:tr h="66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2022 Прирост посадочных мест на объектах общественного питания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 ГП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Посадочное место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</a:tr>
              <a:tr h="66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Прирост рабочих мест на объектах бытового обслуживания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 ГП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Место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</a:tr>
              <a:tr h="3716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12. Управление имуществом и муниципальными финансами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6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Развитие имущественного комплекса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объектов недвижимого имущества, поставленных на ГКУ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по результатам МЗК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41190"/>
              </p:ext>
            </p:extLst>
          </p:nvPr>
        </p:nvGraphicFramePr>
        <p:xfrm>
          <a:off x="9518072" y="433270"/>
          <a:ext cx="2673928" cy="64247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73928"/>
              </a:tblGrid>
              <a:tr h="642472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525000" y="1447800"/>
            <a:ext cx="2590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-152400"/>
            <a:ext cx="10058400" cy="1540934"/>
          </a:xfrm>
          <a:prstGeom prst="rect">
            <a:avLst/>
          </a:prstGeom>
        </p:spPr>
        <p:txBody>
          <a:bodyPr vert="horz" wrap="square" lIns="0" tIns="184911" rIns="0" bIns="0" rtlCol="0">
            <a:spAutoFit/>
          </a:bodyPr>
          <a:lstStyle/>
          <a:p>
            <a:pPr marL="1621155" marR="5080" indent="-239395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Поступление </a:t>
            </a:r>
            <a:r>
              <a:rPr sz="4400" b="1" spc="-5" dirty="0"/>
              <a:t>доходов </a:t>
            </a:r>
            <a:r>
              <a:rPr sz="4400" b="1" dirty="0"/>
              <a:t>в</a:t>
            </a:r>
            <a:r>
              <a:rPr sz="4400" b="1" spc="-405" dirty="0"/>
              <a:t> </a:t>
            </a:r>
            <a:r>
              <a:rPr sz="4400" b="1" spc="55" dirty="0"/>
              <a:t>бюджет  </a:t>
            </a:r>
            <a:r>
              <a:rPr sz="4400" b="1" dirty="0"/>
              <a:t>городского округа</a:t>
            </a:r>
            <a:r>
              <a:rPr sz="4400" b="1" spc="-5" dirty="0"/>
              <a:t> </a:t>
            </a:r>
            <a:r>
              <a:rPr sz="4400" b="1" dirty="0"/>
              <a:t>Зарайск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06431" y="2601595"/>
            <a:ext cx="93789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32B1F"/>
                </a:solidFill>
                <a:latin typeface="Times New Roman"/>
                <a:cs typeface="Times New Roman"/>
              </a:rPr>
              <a:t>тыс.</a:t>
            </a:r>
            <a:r>
              <a:rPr sz="1400" b="1" spc="-16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432B1F"/>
                </a:solidFill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8600" y="2630170"/>
            <a:ext cx="3674364" cy="3185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616326498"/>
              </p:ext>
            </p:extLst>
          </p:nvPr>
        </p:nvGraphicFramePr>
        <p:xfrm>
          <a:off x="3124200" y="15240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76018"/>
              </p:ext>
            </p:extLst>
          </p:nvPr>
        </p:nvGraphicFramePr>
        <p:xfrm>
          <a:off x="-8625" y="419160"/>
          <a:ext cx="9381226" cy="6453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066"/>
                <a:gridCol w="1524449"/>
                <a:gridCol w="938123"/>
                <a:gridCol w="1342587"/>
                <a:gridCol w="2286001"/>
              </a:tblGrid>
              <a:tr h="958720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3141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97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</a:tr>
              <a:tr h="525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2022 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</a:tr>
              <a:tr h="352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2022 Предоставление земельных участков многодетным семьям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целевой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</a:tr>
              <a:tr h="663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Прирост земельного налога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Указ ПРФ от 28.04.2008 №607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368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2022 Проверка использования земель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697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2022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</a:tr>
              <a:tr h="63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2022 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</a:tr>
              <a:tr h="2468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Совершенствование муниципальной службы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Доля муниципальных служащих городского округа Зарайск, принявших участие в мероприятиях по профессиональному развитию, от общего количества муниципальных служащих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14,29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14,29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68350"/>
              </p:ext>
            </p:extLst>
          </p:nvPr>
        </p:nvGraphicFramePr>
        <p:xfrm>
          <a:off x="9372601" y="403253"/>
          <a:ext cx="2886974" cy="64247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86974"/>
              </a:tblGrid>
              <a:tr h="642472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Отсутствие свободных сформированных земельных участков для предоставления многодетным семьям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372601" y="1371600"/>
            <a:ext cx="2886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76088"/>
              </p:ext>
            </p:extLst>
          </p:nvPr>
        </p:nvGraphicFramePr>
        <p:xfrm>
          <a:off x="-8625" y="419161"/>
          <a:ext cx="9838424" cy="643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488"/>
                <a:gridCol w="1106823"/>
                <a:gridCol w="1045332"/>
                <a:gridCol w="1615215"/>
                <a:gridCol w="3112566"/>
              </a:tblGrid>
              <a:tr h="1126400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741854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27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4. Управление муниципальными финансами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9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больше или равно 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102,5</a:t>
                      </a:r>
                    </a:p>
                  </a:txBody>
                  <a:tcPr marL="7620" marR="7620" marT="7620" marB="0" anchor="ctr"/>
                </a:tc>
              </a:tr>
              <a:tr h="1072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Отношение объема муниципального долга  к  годовому объему доходов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Показатель муниципальной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меньше или равно 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28,81</a:t>
                      </a:r>
                    </a:p>
                  </a:txBody>
                  <a:tcPr marL="7620" marR="7620" marT="7620" marB="0" anchor="ctr"/>
                </a:tc>
              </a:tr>
              <a:tr h="7418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13. Развитие институтов гражданского общества, повышение эффективности местного самоуправления и реализации молодежной политики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8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медиасреды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9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2022 Информирование населения в средствах массовой информации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167,00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32855"/>
              </p:ext>
            </p:extLst>
          </p:nvPr>
        </p:nvGraphicFramePr>
        <p:xfrm>
          <a:off x="9829799" y="419160"/>
          <a:ext cx="2429776" cy="64388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29776"/>
              </a:tblGrid>
              <a:tr h="643883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829799" y="1524000"/>
            <a:ext cx="2429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54264"/>
              </p:ext>
            </p:extLst>
          </p:nvPr>
        </p:nvGraphicFramePr>
        <p:xfrm>
          <a:off x="-8625" y="419161"/>
          <a:ext cx="9609825" cy="6454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624"/>
                <a:gridCol w="1801842"/>
                <a:gridCol w="900921"/>
                <a:gridCol w="1501535"/>
                <a:gridCol w="2635903"/>
              </a:tblGrid>
              <a:tr h="66130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49783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8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Уровень информированности населения в социальных сетях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балл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2150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Эффективное местное самоуправление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проектов, реализованных на основании заявок жителей городского округа Зарайск Московской области в рамках практик инициативного бюджетирования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</a:tr>
              <a:tr h="15761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4. Молодежь Подмосковья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целевой показатель, показатель ГП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52,1</a:t>
                      </a:r>
                    </a:p>
                  </a:txBody>
                  <a:tcPr marL="7620" marR="7620" marT="7620" marB="0" anchor="ctr"/>
                </a:tc>
              </a:tr>
              <a:tr h="2988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6. Развитие туризма в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Объем платных туристских услуг, оказанных населению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Миллион рублей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0,200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0,078</a:t>
                      </a:r>
                    </a:p>
                  </a:txBody>
                  <a:tcPr marL="7620" marR="7620" marT="7620" marB="0" anchor="ctr"/>
                </a:tc>
              </a:tr>
              <a:tr h="274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Туристский поток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Миллион 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0,0070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0,0071</a:t>
                      </a:r>
                    </a:p>
                  </a:txBody>
                  <a:tcPr marL="7620" marR="7620" marT="7620" marB="0" anchor="ctr"/>
                </a:tc>
              </a:tr>
              <a:tr h="274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Численность лиц, размещенных в коллективных средствах размещения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Тысяча 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</a:tr>
              <a:tr h="417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Экскурсионный поток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Тысяча 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ctr"/>
                </a:tc>
              </a:tr>
              <a:tr h="4177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7. Развитие </a:t>
                      </a:r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добровольчества</a:t>
                      </a:r>
                      <a:r>
                        <a:rPr lang="ru-RU" sz="9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(волонтерства</a:t>
                      </a:r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) в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показатель, Соглашение с ФОИВ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7275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7295</a:t>
                      </a:r>
                    </a:p>
                  </a:txBody>
                  <a:tcPr marL="7620" marR="7620" marT="7620" marB="0" anchor="ctr"/>
                </a:tc>
              </a:tr>
              <a:tr h="417701">
                <a:tc gridSpan="5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05441"/>
              </p:ext>
            </p:extLst>
          </p:nvPr>
        </p:nvGraphicFramePr>
        <p:xfrm>
          <a:off x="9612744" y="419161"/>
          <a:ext cx="2579255" cy="64388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79255"/>
              </a:tblGrid>
              <a:tr h="643883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601200" y="10668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70715"/>
              </p:ext>
            </p:extLst>
          </p:nvPr>
        </p:nvGraphicFramePr>
        <p:xfrm>
          <a:off x="-8626" y="419161"/>
          <a:ext cx="9381225" cy="643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270"/>
                <a:gridCol w="1407184"/>
                <a:gridCol w="999805"/>
                <a:gridCol w="1171732"/>
                <a:gridCol w="2864234"/>
              </a:tblGrid>
              <a:tr h="90674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0681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71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14. Развитие и функционирование дорожно-транспортного комплекса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Пассажирский транспорт общего пользования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9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Соблюдение расписания на автобусных маршрутах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Обращение Губернатора Московской области,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83,74</a:t>
                      </a:r>
                    </a:p>
                  </a:txBody>
                  <a:tcPr marL="7620" marR="7620" marT="7620" marB="0" anchor="ctr"/>
                </a:tc>
              </a:tr>
              <a:tr h="5971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Дороги Подмосковья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погибших в дорожно-транспортных происшествиях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Рейтинг-50 ,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человек на 100 тыс.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4,37</a:t>
                      </a:r>
                    </a:p>
                  </a:txBody>
                  <a:tcPr marL="7620" marR="7620" marT="7620" marB="0" anchor="ctr"/>
                </a:tc>
              </a:tr>
              <a:tr h="721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2022 Ремонт (капитальный ремонт) сети автомобильных дорог общего пользования местного значения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 показатель,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</a:t>
                      </a:r>
                      <a:b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Километров на тысячу квадратных метров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6,428/33,691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6,187/32,64571</a:t>
                      </a:r>
                    </a:p>
                  </a:txBody>
                  <a:tcPr marL="7620" marR="7620" marT="7620" marB="0" anchor="ctr"/>
                </a:tc>
              </a:tr>
              <a:tr h="3187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15. Цифровое муниципальной образование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8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05243"/>
              </p:ext>
            </p:extLst>
          </p:nvPr>
        </p:nvGraphicFramePr>
        <p:xfrm>
          <a:off x="9386454" y="419163"/>
          <a:ext cx="2805546" cy="64388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05546"/>
              </a:tblGrid>
              <a:tr h="643883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386454" y="1295400"/>
            <a:ext cx="2805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257521"/>
              </p:ext>
            </p:extLst>
          </p:nvPr>
        </p:nvGraphicFramePr>
        <p:xfrm>
          <a:off x="-8626" y="419160"/>
          <a:ext cx="9533626" cy="6438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206"/>
                <a:gridCol w="721767"/>
                <a:gridCol w="655437"/>
                <a:gridCol w="1192416"/>
                <a:gridCol w="2971800"/>
              </a:tblGrid>
              <a:tr h="82562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5252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5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Указ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37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Среднее время ожидания в очереди  для получения государственных (муниципальных) услуг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Указ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Минута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ctr"/>
                </a:tc>
              </a:tr>
              <a:tr h="394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Указ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97,4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99,3</a:t>
                      </a:r>
                    </a:p>
                  </a:txBody>
                  <a:tcPr marL="7620" marR="7620" marT="7620" marB="0" anchor="ctr"/>
                </a:tc>
              </a:tr>
              <a:tr h="285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Выполнение требований комфортности и доступности МФЦ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285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Доля заявителей МФЦ, ожидающих в очереди более 11 минут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</a:tr>
              <a:tr h="2854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1118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показатель, Указ ПРФ от 04.02.2021 № 68 "Цифровая зрелость"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99,95</a:t>
                      </a:r>
                    </a:p>
                  </a:txBody>
                  <a:tcPr marL="7620" marR="7620" marT="7620" marB="0" anchor="ctr"/>
                </a:tc>
              </a:tr>
              <a:tr h="1078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  <a:b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для учреждений культуры, расположенных в городских населенных пунктах, – не менее 50 Мбит/с;</a:t>
                      </a:r>
                      <a:b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73426"/>
              </p:ext>
            </p:extLst>
          </p:nvPr>
        </p:nvGraphicFramePr>
        <p:xfrm>
          <a:off x="9525000" y="419163"/>
          <a:ext cx="2667000" cy="64388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67000"/>
              </a:tblGrid>
              <a:tr h="643883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525000" y="12954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47858"/>
              </p:ext>
            </p:extLst>
          </p:nvPr>
        </p:nvGraphicFramePr>
        <p:xfrm>
          <a:off x="-8626" y="419161"/>
          <a:ext cx="9609826" cy="650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484"/>
                <a:gridCol w="1261290"/>
                <a:gridCol w="780798"/>
                <a:gridCol w="1213808"/>
                <a:gridCol w="2743446"/>
              </a:tblGrid>
              <a:tr h="831106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56196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905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  <a:b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для учреждений культуры, расположенных в городских населенных пунктах, – не менее 50 Мбит/с;</a:t>
                      </a:r>
                      <a:b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1162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показатель, Указ ПРФ от 04.02.2021 № 68 "Цифровое </a:t>
                      </a:r>
                      <a:r>
                        <a:rPr lang="ru-RU" sz="900" b="0" i="0" u="none" strike="noStrike" dirty="0" err="1">
                          <a:effectLst/>
                          <a:latin typeface="Arial" panose="020B0604020202020204" pitchFamily="34" charset="0"/>
                        </a:rPr>
                        <a:t>государстенное</a:t>
                      </a: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 управление", Соглашение от 16.12.2020 № 071-2019-D6001-50/2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1162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показатель, показатель Регионального проекта "Информационная инфраструктура ", Субсидия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556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556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556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показатель, Указ ПРФ от 04.02.2021 № 68 "Цифровая зрелость"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98,21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32971"/>
              </p:ext>
            </p:extLst>
          </p:nvPr>
        </p:nvGraphicFramePr>
        <p:xfrm>
          <a:off x="9601200" y="419163"/>
          <a:ext cx="2590800" cy="64388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90800"/>
              </a:tblGrid>
              <a:tr h="643883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601200" y="12192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17463"/>
              </p:ext>
            </p:extLst>
          </p:nvPr>
        </p:nvGraphicFramePr>
        <p:xfrm>
          <a:off x="-8626" y="419160"/>
          <a:ext cx="9609826" cy="643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624"/>
                <a:gridCol w="1501535"/>
                <a:gridCol w="960983"/>
                <a:gridCol w="1021044"/>
                <a:gridCol w="3356640"/>
              </a:tblGrid>
              <a:tr h="91230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61053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12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Образовательные 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 показатель, показатель Регионального проекта "Цифровая образовательная среда", Субсидия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853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показатель, показатель Регионального проекта "Цифровая образовательная среда", Субсидия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83,33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83,33</a:t>
                      </a:r>
                    </a:p>
                  </a:txBody>
                  <a:tcPr marL="7620" marR="7620" marT="7620" marB="0" anchor="ctr"/>
                </a:tc>
              </a:tr>
              <a:tr h="610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 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</a:tr>
              <a:tr h="610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Отложенные решения – Доля отложенных решений от числа ответов, предоставленных на портале «Добродел» (два и более раз)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 , 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</a:tr>
              <a:tr h="712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 показатель, показатель Регионального проекта "Цифровое государственное управление"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  <a:tr h="141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67315"/>
              </p:ext>
            </p:extLst>
          </p:nvPr>
        </p:nvGraphicFramePr>
        <p:xfrm>
          <a:off x="9386454" y="419163"/>
          <a:ext cx="2805546" cy="64388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05546"/>
              </a:tblGrid>
              <a:tr h="6438839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386454" y="12954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1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88408"/>
              </p:ext>
            </p:extLst>
          </p:nvPr>
        </p:nvGraphicFramePr>
        <p:xfrm>
          <a:off x="18472" y="333378"/>
          <a:ext cx="9367983" cy="6524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843"/>
                <a:gridCol w="1027679"/>
                <a:gridCol w="946599"/>
                <a:gridCol w="1893198"/>
                <a:gridCol w="1577664"/>
              </a:tblGrid>
              <a:tr h="819512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4843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418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16. Архитектура и градостроительства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Разработка Генерального плана развития городского округа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да/нет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</a:tr>
              <a:tr h="503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Наличие утвержденной карты планируемого размещения объектов местного значения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да/нет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</a:tr>
              <a:tr h="575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да/нет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</a:tr>
              <a:tr h="503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 показатель (показатель ГП)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да/нет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7620" marR="7620" marT="7620" marB="0" anchor="ctr"/>
                </a:tc>
              </a:tr>
              <a:tr h="4641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Реализация политики пространственного развития городского округа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Рейтинг-45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</a:tr>
              <a:tr h="1428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Осуществление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8776"/>
              </p:ext>
            </p:extLst>
          </p:nvPr>
        </p:nvGraphicFramePr>
        <p:xfrm>
          <a:off x="9386454" y="333379"/>
          <a:ext cx="2805546" cy="652462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05546"/>
              </a:tblGrid>
              <a:tr h="6524624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386455" y="1143000"/>
            <a:ext cx="2805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03557"/>
              </p:ext>
            </p:extLst>
          </p:nvPr>
        </p:nvGraphicFramePr>
        <p:xfrm>
          <a:off x="-38100" y="419160"/>
          <a:ext cx="9639300" cy="643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963"/>
                <a:gridCol w="1270691"/>
                <a:gridCol w="716800"/>
                <a:gridCol w="1694254"/>
                <a:gridCol w="1591592"/>
              </a:tblGrid>
              <a:tr h="1046647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700441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485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17. Формирование современной комфортной городской среды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72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1. Комфортная городская среда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6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2022 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региональный проект "Формирование комфортной городской среды (МО)"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</a:tr>
              <a:tr h="1416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благоустроенных общественных территорий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региональный проект "Формирование комфортной городской среды (МО)"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612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объектов систем наружного освещения, в отношении которых реализованы мероприятия по устройству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700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установленных детских, игровых площадок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обращение Губернатора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5107"/>
              </p:ext>
            </p:extLst>
          </p:nvPr>
        </p:nvGraphicFramePr>
        <p:xfrm>
          <a:off x="9601200" y="419164"/>
          <a:ext cx="2590800" cy="643883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90800"/>
              </a:tblGrid>
              <a:tr h="6438836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601200" y="14478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71773"/>
              </p:ext>
            </p:extLst>
          </p:nvPr>
        </p:nvGraphicFramePr>
        <p:xfrm>
          <a:off x="0" y="419158"/>
          <a:ext cx="10439401" cy="643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704"/>
                <a:gridCol w="1500664"/>
                <a:gridCol w="1421203"/>
                <a:gridCol w="1243565"/>
                <a:gridCol w="3305265"/>
              </a:tblGrid>
              <a:tr h="866086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7960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56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благоустроенных дворовых территорий за счет средств местного бюджета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24077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2. Благоустройство территорий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Замена детских игровых площадок (МБУ/МАУ)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</a:tr>
              <a:tr h="356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благоустроенных дворовых территорий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530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благоустроенных с привлечением субсидии пешеходных коммуникаций с твердым (асфальтовым) покрытием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Штука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</a:tr>
              <a:tr h="530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замененных неэнергоэффективных светильников наружного освещения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Штука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2251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2251</a:t>
                      </a:r>
                    </a:p>
                  </a:txBody>
                  <a:tcPr marL="7620" marR="7620" marT="7620" marB="0" anchor="ctr"/>
                </a:tc>
              </a:tr>
              <a:tr h="878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Квадратный метр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4431,40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4431,40</a:t>
                      </a:r>
                    </a:p>
                  </a:txBody>
                  <a:tcPr marL="7620" marR="7620" marT="7620" marB="0" anchor="ctr"/>
                </a:tc>
              </a:tr>
              <a:tr h="356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2022 Содержание территорий общего пользования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отраслевой 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</a:tr>
              <a:tr h="23753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Создание условий для обеспечения комфортного проживания жителей в многоквартирных домах Московской области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Приоритетный, обращение Губернатора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</a:tr>
              <a:tr h="57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отремонтированных подъездов в МКД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Приоритетный, обращение Губернатора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7449"/>
              </p:ext>
            </p:extLst>
          </p:nvPr>
        </p:nvGraphicFramePr>
        <p:xfrm>
          <a:off x="10439401" y="419163"/>
          <a:ext cx="1752599" cy="64388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52599"/>
              </a:tblGrid>
              <a:tr h="643883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439401" y="1295400"/>
            <a:ext cx="1752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10660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Сведения </a:t>
            </a:r>
            <a:r>
              <a:rPr lang="ru-RU" sz="1400" b="1" dirty="0"/>
              <a:t>об исполнении бюджета городского округа Зарайск Московской области по доходам в разрезе видов доходов в сравнении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с </a:t>
            </a:r>
            <a:r>
              <a:rPr lang="ru-RU" sz="1400" b="1" dirty="0"/>
              <a:t>запланированными значениями на соответствующий период и в сравнении с соответствующим периодом прошлого года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(</a:t>
            </a:r>
            <a:r>
              <a:rPr lang="ru-RU" sz="1400" b="1" dirty="0"/>
              <a:t>по состоянию на </a:t>
            </a:r>
            <a:r>
              <a:rPr lang="ru-RU" sz="1400" b="1" dirty="0" smtClean="0"/>
              <a:t>01.01.2023)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69372"/>
              </p:ext>
            </p:extLst>
          </p:nvPr>
        </p:nvGraphicFramePr>
        <p:xfrm>
          <a:off x="0" y="891064"/>
          <a:ext cx="12192005" cy="666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5"/>
                <a:gridCol w="1741715"/>
                <a:gridCol w="1741715"/>
                <a:gridCol w="1741715"/>
                <a:gridCol w="1741715"/>
                <a:gridCol w="1741715"/>
                <a:gridCol w="1741715"/>
              </a:tblGrid>
              <a:tr h="855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доходов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План по решению о бюджете на 2022 год, (тыс.руб.)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Фактически исполнено по состоянию на 01.01.2023,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тыс. руб.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bg1"/>
                          </a:solidFill>
                        </a:rPr>
                        <a:t>% исполнения годового плана по состоянию на 01.01.2023</a:t>
                      </a:r>
                      <a:endParaRPr lang="ru-RU" sz="12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Фактически исполнено по состоянию на 01.01.2022, тыс. руб.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Темп роста к соответствующему периоду прошлого года, %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БЮДЖЕТА - ВСЕГО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3,274,737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3,242,655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3,059,736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106.0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937,698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944,948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926,527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102.0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825,792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831,772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835,780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99.5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639,683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644,526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653,490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1 01 02000 01 0000 110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639,683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644,526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653,490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1 03 02000 01 0000 110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на автомобильный бензин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68,854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69,497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104.2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1 05 01000 00 0000 110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51,286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114.2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1 05 02000 02 0000 110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Единый налог на вмененный доход для отдельных видов деятельности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1 05 03000 01 0000 110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1 05 04000 02 0000 110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Налог, взимаемый в связи с применением патентной системы налогообложения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91.3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9050"/>
            <a:ext cx="1226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реализации муниципальных программ городского округа Зарайск Московской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10578"/>
              </p:ext>
            </p:extLst>
          </p:nvPr>
        </p:nvGraphicFramePr>
        <p:xfrm>
          <a:off x="-38100" y="419159"/>
          <a:ext cx="9639300" cy="27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667"/>
                <a:gridCol w="1144667"/>
                <a:gridCol w="963930"/>
                <a:gridCol w="1506141"/>
                <a:gridCol w="3162895"/>
              </a:tblGrid>
              <a:tr h="846312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программы, подпрограммы, показатели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Тип показателя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Планируемое значение показателя на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Достигнутое значение показателя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566372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50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18. Строительство объектов социальной инфраструктуры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95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Arial" panose="020B0604020202020204" pitchFamily="34" charset="0"/>
                        </a:rPr>
                        <a:t>Подпрограмма 3. Строительство (реконструкция) объектов образования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2022 Количество введенных в эксплуатацию объектов общего образования не вошедших в состав мероприятий регионального проекта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</a:tr>
              <a:tr h="28627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Муниципальная программа 19. Переселение граждан из аварийного жилищного фонда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2872"/>
              </p:ext>
            </p:extLst>
          </p:nvPr>
        </p:nvGraphicFramePr>
        <p:xfrm>
          <a:off x="-10391" y="3225004"/>
          <a:ext cx="9611591" cy="14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596"/>
                <a:gridCol w="1201449"/>
                <a:gridCol w="961159"/>
                <a:gridCol w="1501811"/>
                <a:gridCol w="3115576"/>
              </a:tblGrid>
              <a:tr h="6581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Подпрограмма 3. Обеспечение мероприятий по завершению адресной программы «Переселение граждан из аварийного жилищного фонда в Московской области»</a:t>
                      </a:r>
                      <a:endParaRPr lang="ru-RU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8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граждан, переселенных из аварийного жилищного фонда, признанного таковым до 01.01.2017, переселенных по адресной программе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Тысяча человек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0,082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0,082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9316"/>
              </p:ext>
            </p:extLst>
          </p:nvPr>
        </p:nvGraphicFramePr>
        <p:xfrm>
          <a:off x="9601200" y="419164"/>
          <a:ext cx="2590800" cy="42519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90800"/>
              </a:tblGrid>
              <a:tr h="4000436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невыполнения  плановых показателей</a:t>
                      </a:r>
                    </a:p>
                    <a:p>
                      <a:endParaRPr lang="ru-RU" sz="1200" b="1" baseline="0" dirty="0" smtClean="0"/>
                    </a:p>
                    <a:p>
                      <a:pPr algn="ctr"/>
                      <a:endParaRPr lang="ru-RU" sz="12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r>
                        <a:rPr lang="ru-RU" sz="900" b="0" baseline="0" dirty="0" smtClean="0"/>
                        <a:t>Показатель выполнен</a:t>
                      </a:r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  <a:p>
                      <a:pPr algn="ctr"/>
                      <a:endParaRPr lang="ru-RU" sz="9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9601200" y="1295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164"/>
            <a:ext cx="10515600" cy="5865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Информация о выполнении основных показателей </a:t>
            </a:r>
            <a:br>
              <a:rPr lang="ru-RU" sz="2400" b="1" dirty="0" smtClean="0"/>
            </a:br>
            <a:r>
              <a:rPr lang="ru-RU" sz="2400" b="1" dirty="0" smtClean="0"/>
              <a:t>социально- экономического развития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605365"/>
              </p:ext>
            </p:extLst>
          </p:nvPr>
        </p:nvGraphicFramePr>
        <p:xfrm>
          <a:off x="38100" y="762000"/>
          <a:ext cx="12115800" cy="553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844"/>
                <a:gridCol w="1171956"/>
                <a:gridCol w="1190625"/>
                <a:gridCol w="1514475"/>
                <a:gridCol w="1514475"/>
                <a:gridCol w="1514475"/>
                <a:gridCol w="1733550"/>
                <a:gridCol w="1295400"/>
              </a:tblGrid>
              <a:tr h="7417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Фактическое значение</a:t>
                      </a:r>
                      <a:r>
                        <a:rPr lang="ru-RU" sz="1400" baseline="0" dirty="0" smtClean="0"/>
                        <a:t> 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smtClean="0"/>
                        <a:t>выполнения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Прогнозное  значение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выполнение</a:t>
                      </a:r>
                      <a:endParaRPr lang="ru-RU" sz="1400" dirty="0"/>
                    </a:p>
                  </a:txBody>
                  <a:tcPr/>
                </a:tc>
              </a:tr>
              <a:tr h="7417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Численность постоянного населения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человек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38 383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38 361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38 368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38 368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11744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Инвестиции в основной капитал за счет всех источников финансирования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1 686,53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2 099,20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1 921,40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1 921,40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1034622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Объем жилищного строительства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Тыс. кв.</a:t>
                      </a:r>
                      <a:r>
                        <a:rPr lang="ru-RU" sz="1400" baseline="0" dirty="0" smtClean="0"/>
                        <a:t> м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21,84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19,91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15,61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15,61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10346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официально зарегистрированных безработных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человек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8047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Среднемесячная начисленная</a:t>
                      </a:r>
                      <a:r>
                        <a:rPr lang="ru-RU" sz="1400" b="1" baseline="0" dirty="0" smtClean="0"/>
                        <a:t> заработная плата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рубль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44 431,1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48 409,7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51 180,5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51 180,5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81000"/>
          </a:xfrm>
        </p:spPr>
        <p:txBody>
          <a:bodyPr>
            <a:normAutofit/>
          </a:bodyPr>
          <a:lstStyle/>
          <a:p>
            <a:pPr algn="ctr"/>
            <a:r>
              <a:rPr lang="ru-RU" sz="1800" b="1" spc="-10" dirty="0"/>
              <a:t>Информация</a:t>
            </a:r>
            <a:r>
              <a:rPr lang="ru-RU" sz="1800" b="1" spc="20" dirty="0"/>
              <a:t> </a:t>
            </a:r>
            <a:r>
              <a:rPr lang="ru-RU" sz="1800" b="1" dirty="0"/>
              <a:t>о</a:t>
            </a:r>
            <a:r>
              <a:rPr lang="ru-RU" sz="1800" b="1" spc="-5" dirty="0"/>
              <a:t> </a:t>
            </a:r>
            <a:r>
              <a:rPr lang="ru-RU" sz="1800" b="1" spc="-20" dirty="0"/>
              <a:t>расходах</a:t>
            </a:r>
            <a:r>
              <a:rPr lang="ru-RU" sz="1800" b="1" dirty="0"/>
              <a:t> </a:t>
            </a:r>
            <a:r>
              <a:rPr lang="ru-RU" sz="1800" b="1" spc="-20" dirty="0"/>
              <a:t>бюджета</a:t>
            </a:r>
            <a:r>
              <a:rPr lang="ru-RU" sz="1800" b="1" spc="20" dirty="0"/>
              <a:t> </a:t>
            </a:r>
            <a:r>
              <a:rPr lang="ru-RU" sz="1800" b="1" dirty="0"/>
              <a:t>с</a:t>
            </a:r>
            <a:r>
              <a:rPr lang="ru-RU" sz="1800" b="1" spc="-5" dirty="0"/>
              <a:t> </a:t>
            </a:r>
            <a:r>
              <a:rPr lang="ru-RU" sz="1800" b="1" spc="-15" dirty="0"/>
              <a:t>учетом</a:t>
            </a:r>
            <a:r>
              <a:rPr lang="ru-RU" sz="1800" b="1" spc="-25" dirty="0"/>
              <a:t> </a:t>
            </a:r>
            <a:r>
              <a:rPr lang="ru-RU" sz="1800" b="1" spc="-5" dirty="0"/>
              <a:t>интересов</a:t>
            </a:r>
            <a:r>
              <a:rPr lang="ru-RU" sz="1800" b="1" spc="10" dirty="0"/>
              <a:t> </a:t>
            </a:r>
            <a:r>
              <a:rPr lang="ru-RU" sz="1800" b="1" spc="-5" dirty="0"/>
              <a:t>целевых</a:t>
            </a:r>
            <a:r>
              <a:rPr lang="ru-RU" sz="1800" b="1" dirty="0"/>
              <a:t> </a:t>
            </a:r>
            <a:r>
              <a:rPr lang="ru-RU" sz="1800" b="1" spc="-10" dirty="0"/>
              <a:t>групп </a:t>
            </a:r>
            <a:r>
              <a:rPr lang="ru-RU" sz="1800" b="1" spc="-434" dirty="0"/>
              <a:t> </a:t>
            </a:r>
            <a:r>
              <a:rPr lang="ru-RU" sz="1800" b="1" spc="-15" dirty="0"/>
              <a:t>пользователей</a:t>
            </a:r>
            <a:r>
              <a:rPr lang="ru-RU" sz="1800" b="1" spc="15" dirty="0"/>
              <a:t> </a:t>
            </a:r>
            <a:r>
              <a:rPr lang="ru-RU" sz="1800" b="1" dirty="0"/>
              <a:t>за </a:t>
            </a:r>
            <a:r>
              <a:rPr lang="ru-RU" sz="1800" b="1" dirty="0" smtClean="0"/>
              <a:t>2022</a:t>
            </a:r>
            <a:r>
              <a:rPr lang="ru-RU" sz="1800" b="1" spc="-5" dirty="0" smtClean="0"/>
              <a:t> </a:t>
            </a:r>
            <a:r>
              <a:rPr lang="ru-RU" sz="1800" b="1" spc="-35" dirty="0"/>
              <a:t>год</a:t>
            </a: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32624"/>
              </p:ext>
            </p:extLst>
          </p:nvPr>
        </p:nvGraphicFramePr>
        <p:xfrm>
          <a:off x="0" y="333117"/>
          <a:ext cx="12192000" cy="643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56426"/>
                <a:gridCol w="2133600"/>
                <a:gridCol w="2057400"/>
                <a:gridCol w="1828800"/>
                <a:gridCol w="1879121"/>
                <a:gridCol w="609600"/>
                <a:gridCol w="703053"/>
              </a:tblGrid>
              <a:tr h="342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05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Наименование муниципальной программы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lang="ru-RU" sz="105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Наименование подпрограммы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506730" algn="just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506730" algn="just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/>
                          <a:cs typeface="Times New Roman"/>
                        </a:rPr>
                        <a:t>Целевая группа</a:t>
                      </a:r>
                      <a:endParaRPr sz="1050" b="1" dirty="0" err="1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9525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ПА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ры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вл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соц.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подде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50240" marR="132715" indent="-512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Наименова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ие</a:t>
                      </a:r>
                      <a:r>
                        <a:rPr sz="10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000" b="1" spc="-15" dirty="0" smtClean="0">
                        <a:latin typeface="Times New Roman"/>
                        <a:cs typeface="Times New Roman"/>
                      </a:endParaRPr>
                    </a:p>
                    <a:p>
                      <a:pPr marL="650240" marR="132715" indent="-512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социа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поддержки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709" marR="86360" indent="-3797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змер</a:t>
                      </a:r>
                      <a:r>
                        <a:rPr sz="10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000" b="1" spc="-25" dirty="0" smtClean="0">
                        <a:latin typeface="Times New Roman"/>
                        <a:cs typeface="Times New Roman"/>
                      </a:endParaRPr>
                    </a:p>
                    <a:p>
                      <a:pPr marL="473709" marR="86360" indent="-3797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подде</a:t>
                      </a: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sz="10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000" b="1" spc="-40" dirty="0" smtClean="0">
                        <a:latin typeface="Times New Roman"/>
                        <a:cs typeface="Times New Roman"/>
                      </a:endParaRPr>
                    </a:p>
                    <a:p>
                      <a:pPr marL="473709" marR="86360" indent="-3797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с.  рублей)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Кол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b="1" spc="-5" dirty="0" err="1" smtClean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 err="1" smtClean="0">
                          <a:latin typeface="Times New Roman"/>
                          <a:cs typeface="Times New Roman"/>
                        </a:rPr>
                        <a:t>льг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ников </a:t>
                      </a: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413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олнено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од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(тыс.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рублей)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/>
                </a:tc>
              </a:tr>
              <a:tr h="221943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«Дошкольное образование»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" marR="1905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родителей (законных представителей) ребенка, посещающего дошкольную образовательную организацию Московской области,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</a:t>
                      </a:r>
                      <a:r>
                        <a:rPr lang="ru-RU" sz="1100" b="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lang="ru-RU" sz="1100" b="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образовательную</a:t>
                      </a:r>
                      <a:r>
                        <a:rPr lang="ru-RU" sz="1100" b="0" spc="-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программу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59055" algn="ctr">
                        <a:lnSpc>
                          <a:spcPct val="100000"/>
                        </a:lnSpc>
                      </a:pP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образования, внесшему </a:t>
                      </a:r>
                      <a:r>
                        <a:rPr lang="ru-RU" sz="1100" b="0" spc="-1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родительскую плату за присмотр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</a:t>
                      </a:r>
                      <a:r>
                        <a:rPr lang="ru-RU" sz="1100" b="0" spc="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1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ребенком.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10.10.2022 № 1811/10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утверждении Размера и Порядка взимания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родительской платы за присмотр и уход за детьми,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осваивающими образовательные программы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дошкольного образования в муниципальных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образовательных учреждениях городского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округа Зарайск Московской области»</a:t>
                      </a:r>
                    </a:p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" marR="64769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компенсации родительской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платы за присмотр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уход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за детьми,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осваивающими образовательные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программы дошкольного образования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100" spc="-1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100" spc="-15" dirty="0" smtClean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1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100" spc="5" dirty="0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вс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lang="ru-RU" sz="11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100" spc="-10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ти,  осуществляющих</a:t>
                      </a:r>
                      <a:r>
                        <a:rPr lang="ru-RU" sz="11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образовательную</a:t>
                      </a:r>
                      <a:endParaRPr lang="ru-RU" sz="1100" dirty="0" smtClean="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" marR="53975" algn="just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20%</a:t>
                      </a:r>
                      <a:r>
                        <a:rPr lang="ru-RU" sz="1100" baseline="0" dirty="0" smtClean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 первого ребенка,</a:t>
                      </a:r>
                      <a:r>
                        <a:rPr lang="ru-RU" sz="1100" spc="-1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50%</a:t>
                      </a:r>
                      <a:r>
                        <a:rPr lang="ru-RU" sz="11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на второго ребенка, </a:t>
                      </a:r>
                      <a:r>
                        <a:rPr lang="ru-RU" sz="1100" spc="-1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70%</a:t>
                      </a:r>
                      <a:r>
                        <a:rPr lang="ru-RU" sz="18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800" spc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третьего</a:t>
                      </a:r>
                      <a:r>
                        <a:rPr lang="ru-RU"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1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последующих</a:t>
                      </a:r>
                      <a:r>
                        <a:rPr lang="ru-RU" sz="11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cs typeface="Times New Roman"/>
                        </a:rPr>
                        <a:t>детей</a:t>
                      </a:r>
                      <a:endParaRPr lang="ru-RU" sz="110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1786 детей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6999,0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603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«Жилище»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жильем молодых семей»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 от 23.09.2022 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1730/9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утверждении показателя средней рыночной стоимости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одного квадратного метра общей площади жилого помещения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расчёта размеров социальных выплат, предоставляемых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молодым семьям в рамках реализации подпрограммы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«Обеспечение жильём молодых семей», на территории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Зарайск Московской области»</a:t>
                      </a:r>
                    </a:p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обеспечению жильем молодых семей» (ФБ,ОБ,МБ)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" marR="140970">
                        <a:lnSpc>
                          <a:spcPts val="960"/>
                        </a:lnSpc>
                        <a:spcBef>
                          <a:spcPts val="30"/>
                        </a:spcBef>
                      </a:pP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Расчет размера социальной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выплаты 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производится исходя из нормы общей </a:t>
                      </a:r>
                      <a:r>
                        <a:rPr lang="ru-RU" sz="1000" spc="-1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площади жилого помещения, установленной для семей разной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000" spc="-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000" spc="-1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000" spc="-1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0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000" spc="-1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000" spc="-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lang="ru-RU" sz="10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000" spc="-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молодой семьи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норматива стоимости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lang="ru-RU" sz="1000" spc="-1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latin typeface="Times New Roman"/>
                          <a:cs typeface="Times New Roman"/>
                        </a:rPr>
                        <a:t>кв.м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общей площади жилья по </a:t>
                      </a:r>
                      <a:r>
                        <a:rPr lang="ru-RU" sz="1000" spc="-10" dirty="0" smtClean="0">
                          <a:latin typeface="Times New Roman"/>
                          <a:cs typeface="Times New Roman"/>
                        </a:rPr>
                        <a:t>г.о.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 Зарайск</a:t>
                      </a:r>
                      <a:endParaRPr lang="ru-RU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молодых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17289,0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752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жильем детей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сирот и детей оставшихся без попечения родителей»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сироты и дети оставшиеся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попечения родителей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№2051/11 от 25.11.2020 г. «Об утверждении муниципальной программы городского округа Зарайск «Жилище»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обеспечению жильем детей-сирот и детей оставшихся без попечения родителей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 – 27923,0 тыс.руб.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13 детей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27 923,0 тыс.руб.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0"/>
            <a:ext cx="1001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Распределение расходов по национальным проектам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74"/>
            <a:ext cx="12192000" cy="62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90593"/>
            <a:ext cx="10744200" cy="13038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838200"/>
            <a:ext cx="10287000" cy="4504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</a:t>
            </a:r>
            <a:r>
              <a:rPr lang="ru-RU" sz="1600" dirty="0" smtClean="0"/>
              <a:t>городах;</a:t>
            </a:r>
          </a:p>
          <a:p>
            <a:pPr marL="0" indent="0">
              <a:buNone/>
            </a:pPr>
            <a:r>
              <a:rPr lang="ru-RU" sz="1600" dirty="0" smtClean="0"/>
              <a:t>Государственная </a:t>
            </a:r>
            <a:r>
              <a:rPr lang="ru-RU" sz="1600" dirty="0"/>
              <a:t>поддержка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</a:t>
            </a:r>
            <a:r>
              <a:rPr lang="ru-RU" sz="1600" dirty="0" smtClean="0"/>
              <a:t>образования;</a:t>
            </a:r>
          </a:p>
          <a:p>
            <a:pPr marL="0" indent="0">
              <a:buNone/>
            </a:pPr>
            <a:r>
              <a:rPr lang="ru-RU" sz="1600" dirty="0" smtClean="0"/>
              <a:t>Установка, монтаж и настройка </a:t>
            </a:r>
            <a:r>
              <a:rPr lang="en-US" sz="1600" dirty="0" smtClean="0"/>
              <a:t>ip-</a:t>
            </a:r>
            <a:r>
              <a:rPr lang="ru-RU" sz="1600" dirty="0" smtClean="0"/>
              <a:t>камер.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2035323"/>
              </p:ext>
            </p:extLst>
          </p:nvPr>
        </p:nvGraphicFramePr>
        <p:xfrm>
          <a:off x="381000" y="2184401"/>
          <a:ext cx="1196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4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69335"/>
            <a:ext cx="108966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21785"/>
            <a:ext cx="10287000" cy="2859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Реализация </a:t>
            </a:r>
            <a:r>
              <a:rPr lang="ru-RU" sz="1600" dirty="0"/>
              <a:t>программ формирования современной городской среды в части благоустройства общественных территорий в исторических городах федерального </a:t>
            </a:r>
            <a:r>
              <a:rPr lang="ru-RU" sz="1600" dirty="0" smtClean="0"/>
              <a:t>значения</a:t>
            </a:r>
          </a:p>
          <a:p>
            <a:pPr marL="0" indent="0">
              <a:buNone/>
            </a:pPr>
            <a:r>
              <a:rPr lang="ru-RU" sz="1600" dirty="0"/>
              <a:t>Ремонт дворовых </a:t>
            </a:r>
            <a:r>
              <a:rPr lang="ru-RU" sz="1600" dirty="0" smtClean="0"/>
              <a:t>территорий</a:t>
            </a:r>
          </a:p>
          <a:p>
            <a:pPr marL="0" indent="0">
              <a:buNone/>
            </a:pPr>
            <a:r>
              <a:rPr lang="ru-RU" sz="1600" dirty="0"/>
              <a:t>Реализация программ формирования современной городской среды в части достижения основного результата по благоустройству общественных </a:t>
            </a:r>
            <a:r>
              <a:rPr lang="ru-RU" sz="1600" dirty="0" smtClean="0"/>
              <a:t>территорий</a:t>
            </a:r>
          </a:p>
          <a:p>
            <a:pPr marL="0" indent="0">
              <a:buNone/>
            </a:pPr>
            <a:r>
              <a:rPr lang="ru-RU" sz="1600" dirty="0" smtClean="0"/>
              <a:t>Реализация программ формирования современной городской среды в части достижения основного результата по благоустройству общественных территорий</a:t>
            </a:r>
          </a:p>
          <a:p>
            <a:pPr marL="0" indent="0">
              <a:buNone/>
            </a:pPr>
            <a:r>
              <a:rPr lang="ru-RU" sz="1600" dirty="0"/>
              <a:t>Обустройство и установка детских игровых площадок на территории муниципальных образований Московской </a:t>
            </a:r>
            <a:r>
              <a:rPr lang="ru-RU" sz="1600" dirty="0" smtClean="0"/>
              <a:t>области</a:t>
            </a:r>
          </a:p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72660602"/>
              </p:ext>
            </p:extLst>
          </p:nvPr>
        </p:nvGraphicFramePr>
        <p:xfrm>
          <a:off x="838200" y="3159760"/>
          <a:ext cx="10439400" cy="354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10896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066800"/>
            <a:ext cx="10287000" cy="4504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 резерва.</a:t>
            </a:r>
          </a:p>
          <a:p>
            <a:pPr marL="0" indent="0">
              <a:buNone/>
            </a:pPr>
            <a:r>
              <a:rPr lang="ru-RU" sz="1600" dirty="0" smtClean="0"/>
              <a:t>	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0575499"/>
              </p:ext>
            </p:extLst>
          </p:nvPr>
        </p:nvGraphicFramePr>
        <p:xfrm>
          <a:off x="228600" y="1523232"/>
          <a:ext cx="1203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7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152400"/>
            <a:ext cx="960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проектах,   реализуемых на территории городского округа Зарайск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46850"/>
              </p:ext>
            </p:extLst>
          </p:nvPr>
        </p:nvGraphicFramePr>
        <p:xfrm>
          <a:off x="38100" y="1447800"/>
          <a:ext cx="12115799" cy="295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622"/>
                <a:gridCol w="1785621"/>
                <a:gridCol w="1517057"/>
                <a:gridCol w="1524000"/>
                <a:gridCol w="2476499"/>
              </a:tblGrid>
              <a:tr h="11588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проекта и место реализации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ввода в эксплуатацию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2022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lt1"/>
                          </a:solidFill>
                        </a:rPr>
                        <a:t>Исполнено</a:t>
                      </a:r>
                      <a:r>
                        <a:rPr lang="ru-RU" sz="160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Результаты от реализации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966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Строительство общеобразовательной школы</a:t>
                      </a:r>
                      <a:r>
                        <a:rPr lang="ru-RU" sz="1800" b="1" baseline="0" dirty="0" smtClean="0"/>
                        <a:t> на 825 мест по адресу: Московская область, г.о. Зарайск, вблизи ул. Московская.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2024 год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99 054,00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99 054,00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будет построена общеобразовательная школа</a:t>
                      </a:r>
                      <a:r>
                        <a:rPr lang="ru-RU" sz="1800" b="1" baseline="0" dirty="0" smtClean="0"/>
                        <a:t> на 825 мест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2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4235" y="586166"/>
            <a:ext cx="10992485" cy="6155057"/>
            <a:chOff x="590930" y="510285"/>
            <a:chExt cx="10992485" cy="6155057"/>
          </a:xfrm>
        </p:grpSpPr>
        <p:sp>
          <p:nvSpPr>
            <p:cNvPr id="3" name="object 3"/>
            <p:cNvSpPr/>
            <p:nvPr/>
          </p:nvSpPr>
          <p:spPr>
            <a:xfrm>
              <a:off x="5154041" y="510285"/>
              <a:ext cx="6268720" cy="1188085"/>
            </a:xfrm>
            <a:custGeom>
              <a:avLst/>
              <a:gdLst/>
              <a:ahLst/>
              <a:cxnLst/>
              <a:rect l="l" t="t" r="r" b="b"/>
              <a:pathLst>
                <a:path w="6268720" h="1188085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188085"/>
                  </a:lnTo>
                  <a:lnTo>
                    <a:pt x="3134360" y="1188085"/>
                  </a:lnTo>
                  <a:lnTo>
                    <a:pt x="6268720" y="1188085"/>
                  </a:lnTo>
                  <a:lnTo>
                    <a:pt x="6268720" y="92710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8E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54041" y="1698370"/>
              <a:ext cx="6268720" cy="527685"/>
            </a:xfrm>
            <a:custGeom>
              <a:avLst/>
              <a:gdLst/>
              <a:ahLst/>
              <a:cxnLst/>
              <a:rect l="l" t="t" r="r" b="b"/>
              <a:pathLst>
                <a:path w="6268720" h="527685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527685"/>
                  </a:lnTo>
                  <a:lnTo>
                    <a:pt x="3134360" y="527685"/>
                  </a:lnTo>
                  <a:lnTo>
                    <a:pt x="6268720" y="527685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5D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4041" y="2226055"/>
              <a:ext cx="6268720" cy="639445"/>
            </a:xfrm>
            <a:custGeom>
              <a:avLst/>
              <a:gdLst/>
              <a:ahLst/>
              <a:cxnLst/>
              <a:rect l="l" t="t" r="r" b="b"/>
              <a:pathLst>
                <a:path w="6268720" h="639444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639445"/>
                  </a:lnTo>
                  <a:lnTo>
                    <a:pt x="3134360" y="639445"/>
                  </a:lnTo>
                  <a:lnTo>
                    <a:pt x="6268720" y="639445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8E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4041" y="2865500"/>
              <a:ext cx="6268720" cy="640080"/>
            </a:xfrm>
            <a:custGeom>
              <a:avLst/>
              <a:gdLst/>
              <a:ahLst/>
              <a:cxnLst/>
              <a:rect l="l" t="t" r="r" b="b"/>
              <a:pathLst>
                <a:path w="6268720" h="640079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640080"/>
                  </a:lnTo>
                  <a:lnTo>
                    <a:pt x="3134360" y="640080"/>
                  </a:lnTo>
                  <a:lnTo>
                    <a:pt x="6268720" y="640080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5D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4041" y="3505580"/>
              <a:ext cx="6268720" cy="365125"/>
            </a:xfrm>
            <a:custGeom>
              <a:avLst/>
              <a:gdLst/>
              <a:ahLst/>
              <a:cxnLst/>
              <a:rect l="l" t="t" r="r" b="b"/>
              <a:pathLst>
                <a:path w="6268720" h="365125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365125"/>
                  </a:lnTo>
                  <a:lnTo>
                    <a:pt x="3134360" y="365125"/>
                  </a:lnTo>
                  <a:lnTo>
                    <a:pt x="6268720" y="365125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8E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54041" y="3870705"/>
              <a:ext cx="6268720" cy="365125"/>
            </a:xfrm>
            <a:custGeom>
              <a:avLst/>
              <a:gdLst/>
              <a:ahLst/>
              <a:cxnLst/>
              <a:rect l="l" t="t" r="r" b="b"/>
              <a:pathLst>
                <a:path w="6268720" h="365125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365125"/>
                  </a:lnTo>
                  <a:lnTo>
                    <a:pt x="3134360" y="365125"/>
                  </a:lnTo>
                  <a:lnTo>
                    <a:pt x="6268720" y="365125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5D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4041" y="4235830"/>
              <a:ext cx="6268720" cy="1674495"/>
            </a:xfrm>
            <a:custGeom>
              <a:avLst/>
              <a:gdLst/>
              <a:ahLst/>
              <a:cxnLst/>
              <a:rect l="l" t="t" r="r" b="b"/>
              <a:pathLst>
                <a:path w="6268720" h="1674495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1674495"/>
                  </a:lnTo>
                  <a:lnTo>
                    <a:pt x="3134360" y="1674495"/>
                  </a:lnTo>
                  <a:lnTo>
                    <a:pt x="6268720" y="1674495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8E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4041" y="5910325"/>
              <a:ext cx="6268720" cy="640080"/>
            </a:xfrm>
            <a:custGeom>
              <a:avLst/>
              <a:gdLst/>
              <a:ahLst/>
              <a:cxnLst/>
              <a:rect l="l" t="t" r="r" b="b"/>
              <a:pathLst>
                <a:path w="6268720" h="640079">
                  <a:moveTo>
                    <a:pt x="6268720" y="0"/>
                  </a:moveTo>
                  <a:lnTo>
                    <a:pt x="3134360" y="0"/>
                  </a:lnTo>
                  <a:lnTo>
                    <a:pt x="0" y="0"/>
                  </a:lnTo>
                  <a:lnTo>
                    <a:pt x="0" y="577215"/>
                  </a:lnTo>
                  <a:lnTo>
                    <a:pt x="0" y="639940"/>
                  </a:lnTo>
                  <a:lnTo>
                    <a:pt x="3134360" y="639940"/>
                  </a:lnTo>
                  <a:lnTo>
                    <a:pt x="6268720" y="639940"/>
                  </a:lnTo>
                  <a:lnTo>
                    <a:pt x="6268720" y="577215"/>
                  </a:lnTo>
                  <a:lnTo>
                    <a:pt x="6268720" y="0"/>
                  </a:lnTo>
                  <a:close/>
                </a:path>
              </a:pathLst>
            </a:custGeom>
            <a:solidFill>
              <a:srgbClr val="F5D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8899" y="612522"/>
              <a:ext cx="6268720" cy="6052820"/>
            </a:xfrm>
            <a:custGeom>
              <a:avLst/>
              <a:gdLst/>
              <a:ahLst/>
              <a:cxnLst/>
              <a:rect l="l" t="t" r="r" b="b"/>
              <a:pathLst>
                <a:path w="6268720" h="6052820">
                  <a:moveTo>
                    <a:pt x="0" y="0"/>
                  </a:moveTo>
                  <a:lnTo>
                    <a:pt x="0" y="6052680"/>
                  </a:lnTo>
                </a:path>
                <a:path w="6268720" h="6052820">
                  <a:moveTo>
                    <a:pt x="3134360" y="0"/>
                  </a:moveTo>
                  <a:lnTo>
                    <a:pt x="3134360" y="6052680"/>
                  </a:lnTo>
                </a:path>
                <a:path w="6268720" h="6052820">
                  <a:moveTo>
                    <a:pt x="6268720" y="0"/>
                  </a:moveTo>
                  <a:lnTo>
                    <a:pt x="6268720" y="6052680"/>
                  </a:lnTo>
                </a:path>
              </a:pathLst>
            </a:custGeom>
            <a:ln w="1270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0930" y="602996"/>
              <a:ext cx="10992485" cy="0"/>
            </a:xfrm>
            <a:custGeom>
              <a:avLst/>
              <a:gdLst/>
              <a:ahLst/>
              <a:cxnLst/>
              <a:rect l="l" t="t" r="r" b="b"/>
              <a:pathLst>
                <a:path w="10992485">
                  <a:moveTo>
                    <a:pt x="0" y="0"/>
                  </a:moveTo>
                  <a:lnTo>
                    <a:pt x="10992485" y="0"/>
                  </a:lnTo>
                </a:path>
              </a:pathLst>
            </a:custGeom>
            <a:ln w="1905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7690" y="1698371"/>
              <a:ext cx="6281420" cy="527685"/>
            </a:xfrm>
            <a:custGeom>
              <a:avLst/>
              <a:gdLst/>
              <a:ahLst/>
              <a:cxnLst/>
              <a:rect l="l" t="t" r="r" b="b"/>
              <a:pathLst>
                <a:path w="6281420" h="527685">
                  <a:moveTo>
                    <a:pt x="0" y="0"/>
                  </a:moveTo>
                  <a:lnTo>
                    <a:pt x="6281420" y="0"/>
                  </a:lnTo>
                </a:path>
                <a:path w="6281420" h="527685">
                  <a:moveTo>
                    <a:pt x="0" y="527684"/>
                  </a:moveTo>
                  <a:lnTo>
                    <a:pt x="6281420" y="527684"/>
                  </a:lnTo>
                </a:path>
              </a:pathLst>
            </a:custGeom>
            <a:ln w="1270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88490" y="2414015"/>
              <a:ext cx="3771900" cy="0"/>
            </a:xfrm>
            <a:custGeom>
              <a:avLst/>
              <a:gdLst/>
              <a:ahLst/>
              <a:cxnLst/>
              <a:rect l="l" t="t" r="r" b="b"/>
              <a:pathLst>
                <a:path w="3771900">
                  <a:moveTo>
                    <a:pt x="0" y="0"/>
                  </a:moveTo>
                  <a:lnTo>
                    <a:pt x="3771900" y="0"/>
                  </a:lnTo>
                </a:path>
              </a:pathLst>
            </a:custGeom>
            <a:ln w="1905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7690" y="2865500"/>
              <a:ext cx="6281420" cy="3044825"/>
            </a:xfrm>
            <a:custGeom>
              <a:avLst/>
              <a:gdLst/>
              <a:ahLst/>
              <a:cxnLst/>
              <a:rect l="l" t="t" r="r" b="b"/>
              <a:pathLst>
                <a:path w="6281420" h="3044825">
                  <a:moveTo>
                    <a:pt x="0" y="0"/>
                  </a:moveTo>
                  <a:lnTo>
                    <a:pt x="6281420" y="0"/>
                  </a:lnTo>
                </a:path>
                <a:path w="6281420" h="3044825">
                  <a:moveTo>
                    <a:pt x="0" y="640079"/>
                  </a:moveTo>
                  <a:lnTo>
                    <a:pt x="6281420" y="640079"/>
                  </a:lnTo>
                </a:path>
                <a:path w="6281420" h="3044825">
                  <a:moveTo>
                    <a:pt x="0" y="1005205"/>
                  </a:moveTo>
                  <a:lnTo>
                    <a:pt x="6281420" y="1005205"/>
                  </a:lnTo>
                </a:path>
                <a:path w="6281420" h="3044825">
                  <a:moveTo>
                    <a:pt x="0" y="1370330"/>
                  </a:moveTo>
                  <a:lnTo>
                    <a:pt x="6281420" y="1370330"/>
                  </a:lnTo>
                </a:path>
                <a:path w="6281420" h="3044825">
                  <a:moveTo>
                    <a:pt x="0" y="3044825"/>
                  </a:moveTo>
                  <a:lnTo>
                    <a:pt x="6281420" y="3044825"/>
                  </a:lnTo>
                </a:path>
              </a:pathLst>
            </a:custGeom>
            <a:ln w="1270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0930" y="593471"/>
              <a:ext cx="10992485" cy="5903595"/>
            </a:xfrm>
            <a:custGeom>
              <a:avLst/>
              <a:gdLst/>
              <a:ahLst/>
              <a:cxnLst/>
              <a:rect l="l" t="t" r="r" b="b"/>
              <a:pathLst>
                <a:path w="10992485" h="5903595">
                  <a:moveTo>
                    <a:pt x="0" y="5894070"/>
                  </a:moveTo>
                  <a:lnTo>
                    <a:pt x="10992485" y="5894070"/>
                  </a:lnTo>
                </a:path>
                <a:path w="10992485" h="5903595">
                  <a:moveTo>
                    <a:pt x="9525" y="0"/>
                  </a:moveTo>
                  <a:lnTo>
                    <a:pt x="9525" y="5903595"/>
                  </a:lnTo>
                </a:path>
                <a:path w="10992485" h="5903595">
                  <a:moveTo>
                    <a:pt x="10982960" y="0"/>
                  </a:moveTo>
                  <a:lnTo>
                    <a:pt x="10982960" y="5903595"/>
                  </a:lnTo>
                </a:path>
              </a:pathLst>
            </a:custGeom>
            <a:ln w="1905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71638" y="652666"/>
            <a:ext cx="3255010" cy="126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algn="ctr">
              <a:lnSpc>
                <a:spcPts val="4655"/>
              </a:lnSpc>
              <a:spcBef>
                <a:spcPts val="95"/>
              </a:spcBef>
            </a:pPr>
            <a:r>
              <a:rPr sz="4000" b="1" spc="-80" dirty="0">
                <a:solidFill>
                  <a:srgbClr val="432B1F"/>
                </a:solidFill>
                <a:latin typeface="Times New Roman"/>
                <a:cs typeface="Times New Roman"/>
              </a:rPr>
              <a:t>Контактная</a:t>
            </a:r>
            <a:endParaRPr sz="4000" dirty="0">
              <a:latin typeface="Times New Roman"/>
              <a:cs typeface="Times New Roman"/>
            </a:endParaRPr>
          </a:p>
          <a:p>
            <a:pPr algn="ctr">
              <a:lnSpc>
                <a:spcPts val="5135"/>
              </a:lnSpc>
            </a:pPr>
            <a:r>
              <a:rPr sz="4400" b="1" spc="-5" dirty="0">
                <a:solidFill>
                  <a:srgbClr val="432B1F"/>
                </a:solidFill>
                <a:latin typeface="Times New Roman"/>
                <a:cs typeface="Times New Roman"/>
              </a:rPr>
              <a:t>информация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1657" y="632703"/>
            <a:ext cx="2708910" cy="11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800" b="1" spc="-15" dirty="0">
                <a:solidFill>
                  <a:srgbClr val="432B1F"/>
                </a:solidFill>
                <a:latin typeface="Times New Roman"/>
                <a:cs typeface="Times New Roman"/>
              </a:rPr>
              <a:t>Орган, </a:t>
            </a:r>
            <a:r>
              <a:rPr sz="1800" b="1" spc="-25" dirty="0">
                <a:solidFill>
                  <a:srgbClr val="432B1F"/>
                </a:solidFill>
                <a:latin typeface="Times New Roman"/>
                <a:cs typeface="Times New Roman"/>
              </a:rPr>
              <a:t>ответственный </a:t>
            </a:r>
            <a:r>
              <a:rPr sz="1800" b="1" spc="-5" dirty="0">
                <a:solidFill>
                  <a:srgbClr val="432B1F"/>
                </a:solidFill>
                <a:latin typeface="Times New Roman"/>
                <a:cs typeface="Times New Roman"/>
              </a:rPr>
              <a:t>за  </a:t>
            </a:r>
            <a:r>
              <a:rPr sz="1800" b="1" spc="-25" dirty="0">
                <a:solidFill>
                  <a:srgbClr val="432B1F"/>
                </a:solidFill>
                <a:latin typeface="Times New Roman"/>
                <a:cs typeface="Times New Roman"/>
              </a:rPr>
              <a:t>составление </a:t>
            </a:r>
            <a:r>
              <a:rPr sz="1800" b="1" dirty="0">
                <a:solidFill>
                  <a:srgbClr val="432B1F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432B1F"/>
                </a:solidFill>
                <a:latin typeface="Times New Roman"/>
                <a:cs typeface="Times New Roman"/>
              </a:rPr>
              <a:t>исполнение  </a:t>
            </a:r>
            <a:r>
              <a:rPr sz="1800" b="1" dirty="0">
                <a:solidFill>
                  <a:srgbClr val="432B1F"/>
                </a:solidFill>
                <a:latin typeface="Times New Roman"/>
                <a:cs typeface="Times New Roman"/>
              </a:rPr>
              <a:t>бюджета </a:t>
            </a:r>
            <a:r>
              <a:rPr sz="1800" b="1" spc="-15" dirty="0">
                <a:solidFill>
                  <a:srgbClr val="432B1F"/>
                </a:solidFill>
                <a:latin typeface="Times New Roman"/>
                <a:cs typeface="Times New Roman"/>
              </a:rPr>
              <a:t>городского  округа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3740" y="652666"/>
            <a:ext cx="2922270" cy="11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432B1F"/>
                </a:solidFill>
                <a:latin typeface="Times New Roman"/>
                <a:cs typeface="Times New Roman"/>
              </a:rPr>
              <a:t>Финансовое </a:t>
            </a:r>
            <a:r>
              <a:rPr sz="1800" b="1" spc="-40" dirty="0">
                <a:solidFill>
                  <a:srgbClr val="432B1F"/>
                </a:solidFill>
                <a:latin typeface="Times New Roman"/>
                <a:cs typeface="Times New Roman"/>
              </a:rPr>
              <a:t>управление  </a:t>
            </a:r>
            <a:r>
              <a:rPr sz="1800" b="1" spc="-25" dirty="0">
                <a:solidFill>
                  <a:srgbClr val="432B1F"/>
                </a:solidFill>
                <a:latin typeface="Times New Roman"/>
                <a:cs typeface="Times New Roman"/>
              </a:rPr>
              <a:t>администрации </a:t>
            </a:r>
            <a:r>
              <a:rPr sz="1800" b="1" spc="-15" dirty="0">
                <a:solidFill>
                  <a:srgbClr val="432B1F"/>
                </a:solidFill>
                <a:latin typeface="Times New Roman"/>
                <a:cs typeface="Times New Roman"/>
              </a:rPr>
              <a:t>городского  </a:t>
            </a:r>
            <a:r>
              <a:rPr sz="1800" b="1" spc="-35" dirty="0">
                <a:solidFill>
                  <a:srgbClr val="432B1F"/>
                </a:solidFill>
                <a:latin typeface="Times New Roman"/>
                <a:cs typeface="Times New Roman"/>
              </a:rPr>
              <a:t>округа </a:t>
            </a:r>
            <a:r>
              <a:rPr sz="1800" b="1" spc="-5" dirty="0">
                <a:solidFill>
                  <a:srgbClr val="432B1F"/>
                </a:solidFill>
                <a:latin typeface="Times New Roman"/>
                <a:cs typeface="Times New Roman"/>
              </a:rPr>
              <a:t>Зарайск</a:t>
            </a:r>
            <a:r>
              <a:rPr sz="1800" b="1" spc="-70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432B1F"/>
                </a:solidFill>
                <a:latin typeface="Times New Roman"/>
                <a:cs typeface="Times New Roman"/>
              </a:rPr>
              <a:t>Московской  </a:t>
            </a:r>
            <a:r>
              <a:rPr sz="1800" b="1" spc="-25" dirty="0">
                <a:solidFill>
                  <a:srgbClr val="432B1F"/>
                </a:solidFill>
                <a:latin typeface="Times New Roman"/>
                <a:cs typeface="Times New Roman"/>
              </a:rPr>
              <a:t>области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25230" y="1853042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432B1F"/>
                </a:solidFill>
                <a:latin typeface="Times New Roman"/>
                <a:cs typeface="Times New Roman"/>
              </a:rPr>
              <a:t>Р</a:t>
            </a:r>
            <a:r>
              <a:rPr sz="1800" spc="-25" dirty="0">
                <a:solidFill>
                  <a:srgbClr val="432B1F"/>
                </a:solidFill>
                <a:latin typeface="Times New Roman"/>
                <a:cs typeface="Times New Roman"/>
              </a:rPr>
              <a:t>у</a:t>
            </a:r>
            <a:r>
              <a:rPr sz="1800" spc="-50" dirty="0">
                <a:solidFill>
                  <a:srgbClr val="432B1F"/>
                </a:solidFill>
                <a:latin typeface="Times New Roman"/>
                <a:cs typeface="Times New Roman"/>
              </a:rPr>
              <a:t>ково</a:t>
            </a:r>
            <a:r>
              <a:rPr sz="1800" spc="-55" dirty="0">
                <a:solidFill>
                  <a:srgbClr val="432B1F"/>
                </a:solidFill>
                <a:latin typeface="Times New Roman"/>
                <a:cs typeface="Times New Roman"/>
              </a:rPr>
              <a:t>ди</a:t>
            </a:r>
            <a:r>
              <a:rPr sz="1800" spc="-45" dirty="0">
                <a:solidFill>
                  <a:srgbClr val="432B1F"/>
                </a:solidFill>
                <a:latin typeface="Times New Roman"/>
                <a:cs typeface="Times New Roman"/>
              </a:rPr>
              <a:t>те</a:t>
            </a:r>
            <a:r>
              <a:rPr sz="1800" spc="-50" dirty="0">
                <a:solidFill>
                  <a:srgbClr val="432B1F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432B1F"/>
                </a:solidFill>
                <a:latin typeface="Times New Roman"/>
                <a:cs typeface="Times New Roman"/>
              </a:rPr>
              <a:t>ь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23740" y="1853597"/>
            <a:ext cx="2849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>
                <a:solidFill>
                  <a:srgbClr val="432B1F"/>
                </a:solidFill>
                <a:latin typeface="Times New Roman"/>
                <a:cs typeface="Times New Roman"/>
              </a:rPr>
              <a:t>Чуракова Ольга Викторовна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0213" y="2391473"/>
            <a:ext cx="173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32B1F"/>
                </a:solidFill>
                <a:latin typeface="Times New Roman"/>
                <a:cs typeface="Times New Roman"/>
              </a:rPr>
              <a:t>Местонахождения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73916" y="2281019"/>
            <a:ext cx="2543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432B1F"/>
                </a:solidFill>
                <a:latin typeface="Times New Roman"/>
                <a:cs typeface="Times New Roman"/>
              </a:rPr>
              <a:t>Московская </a:t>
            </a:r>
            <a:r>
              <a:rPr sz="1800" spc="-35" dirty="0">
                <a:solidFill>
                  <a:srgbClr val="432B1F"/>
                </a:solidFill>
                <a:latin typeface="Times New Roman"/>
                <a:cs typeface="Times New Roman"/>
              </a:rPr>
              <a:t>область, </a:t>
            </a:r>
            <a:r>
              <a:rPr sz="1800" spc="-80" dirty="0">
                <a:solidFill>
                  <a:srgbClr val="432B1F"/>
                </a:solidFill>
                <a:latin typeface="Times New Roman"/>
                <a:cs typeface="Times New Roman"/>
              </a:rPr>
              <a:t>г.  </a:t>
            </a:r>
            <a:r>
              <a:rPr sz="1800" spc="-35" dirty="0">
                <a:solidFill>
                  <a:srgbClr val="432B1F"/>
                </a:solidFill>
                <a:latin typeface="Times New Roman"/>
                <a:cs typeface="Times New Roman"/>
              </a:rPr>
              <a:t>Зарайск, </a:t>
            </a:r>
            <a:r>
              <a:rPr sz="1800" spc="-45" dirty="0">
                <a:solidFill>
                  <a:srgbClr val="432B1F"/>
                </a:solidFill>
                <a:latin typeface="Times New Roman"/>
                <a:cs typeface="Times New Roman"/>
              </a:rPr>
              <a:t>ул. </a:t>
            </a:r>
            <a:r>
              <a:rPr sz="1800" spc="-60" dirty="0">
                <a:solidFill>
                  <a:srgbClr val="432B1F"/>
                </a:solidFill>
                <a:latin typeface="Times New Roman"/>
                <a:cs typeface="Times New Roman"/>
              </a:rPr>
              <a:t>Советская</a:t>
            </a:r>
            <a:r>
              <a:rPr sz="1800" spc="-200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432B1F"/>
                </a:solidFill>
                <a:latin typeface="Times New Roman"/>
                <a:cs typeface="Times New Roman"/>
              </a:rPr>
              <a:t>д.23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66898" y="3010675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432B1F"/>
                </a:solidFill>
                <a:latin typeface="Times New Roman"/>
                <a:cs typeface="Times New Roman"/>
              </a:rPr>
              <a:t>Контактные</a:t>
            </a:r>
            <a:r>
              <a:rPr sz="1800" spc="-14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32B1F"/>
                </a:solidFill>
                <a:latin typeface="Times New Roman"/>
                <a:cs typeface="Times New Roman"/>
              </a:rPr>
              <a:t>телефоны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87771" y="2920463"/>
            <a:ext cx="129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432B1F"/>
                </a:solidFill>
                <a:latin typeface="Times New Roman"/>
                <a:cs typeface="Times New Roman"/>
              </a:rPr>
              <a:t>496-662-48-37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60" dirty="0">
                <a:solidFill>
                  <a:srgbClr val="432B1F"/>
                </a:solidFill>
                <a:latin typeface="Times New Roman"/>
                <a:cs typeface="Times New Roman"/>
              </a:rPr>
              <a:t>496-662-56-62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41163" y="3513835"/>
            <a:ext cx="2505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432B1F"/>
                </a:solidFill>
                <a:latin typeface="Times New Roman"/>
                <a:cs typeface="Times New Roman"/>
              </a:rPr>
              <a:t>Адрес </a:t>
            </a:r>
            <a:r>
              <a:rPr sz="1800" spc="-15" dirty="0">
                <a:solidFill>
                  <a:srgbClr val="432B1F"/>
                </a:solidFill>
                <a:latin typeface="Times New Roman"/>
                <a:cs typeface="Times New Roman"/>
              </a:rPr>
              <a:t>электронной</a:t>
            </a:r>
            <a:r>
              <a:rPr sz="1800" spc="-15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32B1F"/>
                </a:solidFill>
                <a:latin typeface="Times New Roman"/>
                <a:cs typeface="Times New Roman"/>
              </a:rPr>
              <a:t>почты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75650" y="3513835"/>
            <a:ext cx="1304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40" dirty="0">
                <a:solidFill>
                  <a:srgbClr val="432B1F"/>
                </a:solidFill>
                <a:uFill>
                  <a:solidFill>
                    <a:srgbClr val="432B1F"/>
                  </a:solidFill>
                </a:uFill>
                <a:latin typeface="Times New Roman"/>
                <a:cs typeface="Times New Roman"/>
                <a:hlinkClick r:id="rId2"/>
              </a:rPr>
              <a:t>zarfu@mail.ru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33519" y="3936109"/>
            <a:ext cx="1904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432B1F"/>
                </a:solidFill>
                <a:latin typeface="Times New Roman"/>
                <a:cs typeface="Times New Roman"/>
              </a:rPr>
              <a:t>Официальный</a:t>
            </a:r>
            <a:r>
              <a:rPr sz="1800" spc="-30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432B1F"/>
                </a:solidFill>
                <a:latin typeface="Times New Roman"/>
                <a:cs typeface="Times New Roman"/>
              </a:rPr>
              <a:t>сайт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75650" y="3879342"/>
            <a:ext cx="1673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20" dirty="0">
                <a:solidFill>
                  <a:srgbClr val="432B1F"/>
                </a:solidFill>
                <a:uFill>
                  <a:solidFill>
                    <a:srgbClr val="432B1F"/>
                  </a:solidFill>
                </a:uFill>
                <a:latin typeface="Times New Roman"/>
                <a:cs typeface="Times New Roman"/>
                <a:hlinkClick r:id="rId3"/>
              </a:rPr>
              <a:t>http://zarrayon.ru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20138" y="4345591"/>
            <a:ext cx="138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432B1F"/>
                </a:solidFill>
                <a:latin typeface="Times New Roman"/>
                <a:cs typeface="Times New Roman"/>
              </a:rPr>
              <a:t>Режим</a:t>
            </a:r>
            <a:r>
              <a:rPr sz="1800" spc="-130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432B1F"/>
                </a:solidFill>
                <a:latin typeface="Times New Roman"/>
                <a:cs typeface="Times New Roman"/>
              </a:rPr>
              <a:t>работы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08734" y="4254950"/>
            <a:ext cx="3126884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32B1F"/>
                </a:solidFill>
                <a:latin typeface="Times New Roman"/>
                <a:cs typeface="Times New Roman"/>
              </a:rPr>
              <a:t>понедельник-  пятница: </a:t>
            </a:r>
            <a:r>
              <a:rPr sz="1800" dirty="0">
                <a:solidFill>
                  <a:srgbClr val="432B1F"/>
                </a:solidFill>
                <a:latin typeface="Times New Roman"/>
                <a:cs typeface="Times New Roman"/>
              </a:rPr>
              <a:t>с </a:t>
            </a:r>
            <a:r>
              <a:rPr sz="1800" spc="-45" dirty="0">
                <a:solidFill>
                  <a:srgbClr val="432B1F"/>
                </a:solidFill>
                <a:latin typeface="Times New Roman"/>
                <a:cs typeface="Times New Roman"/>
              </a:rPr>
              <a:t>8.00</a:t>
            </a:r>
            <a:r>
              <a:rPr sz="1800" spc="-265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432B1F"/>
                </a:solidFill>
                <a:latin typeface="Times New Roman"/>
                <a:cs typeface="Times New Roman"/>
              </a:rPr>
              <a:t>до  </a:t>
            </a:r>
            <a:r>
              <a:rPr sz="1800" spc="-50" dirty="0">
                <a:solidFill>
                  <a:srgbClr val="432B1F"/>
                </a:solidFill>
                <a:latin typeface="Times New Roman"/>
                <a:cs typeface="Times New Roman"/>
              </a:rPr>
              <a:t>17.00</a:t>
            </a:r>
            <a:r>
              <a:rPr sz="1800" spc="-50" dirty="0" smtClean="0">
                <a:solidFill>
                  <a:srgbClr val="432B1F"/>
                </a:solidFill>
                <a:latin typeface="Times New Roman"/>
                <a:cs typeface="Times New Roman"/>
              </a:rPr>
              <a:t>,</a:t>
            </a:r>
            <a:r>
              <a:rPr lang="ru-RU" sz="1800" spc="-50" dirty="0" smtClean="0">
                <a:solidFill>
                  <a:srgbClr val="432B1F"/>
                </a:solidFill>
                <a:latin typeface="Times New Roman"/>
                <a:cs typeface="Times New Roman"/>
              </a:rPr>
              <a:t> личный прием </a:t>
            </a:r>
            <a:r>
              <a:rPr lang="ru-RU" spc="-50" dirty="0" smtClean="0">
                <a:solidFill>
                  <a:srgbClr val="432B1F"/>
                </a:solidFill>
                <a:latin typeface="Times New Roman"/>
                <a:cs typeface="Times New Roman"/>
              </a:rPr>
              <a:t>вторник с 9</a:t>
            </a:r>
            <a:r>
              <a:rPr lang="ru-RU" sz="1800" spc="-50" dirty="0" smtClean="0">
                <a:solidFill>
                  <a:srgbClr val="432B1F"/>
                </a:solidFill>
                <a:latin typeface="Times New Roman"/>
                <a:cs typeface="Times New Roman"/>
              </a:rPr>
              <a:t>.00 до</a:t>
            </a:r>
          </a:p>
          <a:p>
            <a:pPr marL="12700" marR="563880">
              <a:lnSpc>
                <a:spcPct val="100000"/>
              </a:lnSpc>
              <a:spcBef>
                <a:spcPts val="100"/>
              </a:spcBef>
            </a:pPr>
            <a:r>
              <a:rPr lang="ru-RU" spc="-50" dirty="0" smtClean="0">
                <a:solidFill>
                  <a:srgbClr val="432B1F"/>
                </a:solidFill>
                <a:latin typeface="Times New Roman"/>
                <a:cs typeface="Times New Roman"/>
              </a:rPr>
              <a:t>12</a:t>
            </a:r>
            <a:r>
              <a:rPr lang="ru-RU" sz="1800" spc="-50" dirty="0" smtClean="0">
                <a:solidFill>
                  <a:srgbClr val="432B1F"/>
                </a:solidFill>
                <a:latin typeface="Times New Roman"/>
                <a:cs typeface="Times New Roman"/>
              </a:rPr>
              <a:t>.00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35" dirty="0">
                <a:solidFill>
                  <a:srgbClr val="432B1F"/>
                </a:solidFill>
                <a:latin typeface="Times New Roman"/>
                <a:cs typeface="Times New Roman"/>
              </a:rPr>
              <a:t>перерыв </a:t>
            </a:r>
            <a:r>
              <a:rPr sz="1800" dirty="0">
                <a:solidFill>
                  <a:srgbClr val="432B1F"/>
                </a:solidFill>
                <a:latin typeface="Times New Roman"/>
                <a:cs typeface="Times New Roman"/>
              </a:rPr>
              <a:t>с </a:t>
            </a:r>
            <a:r>
              <a:rPr sz="1800" spc="-50" dirty="0">
                <a:solidFill>
                  <a:srgbClr val="432B1F"/>
                </a:solidFill>
                <a:latin typeface="Times New Roman"/>
                <a:cs typeface="Times New Roman"/>
              </a:rPr>
              <a:t>12.00 </a:t>
            </a:r>
            <a:r>
              <a:rPr sz="1800" spc="-20" dirty="0">
                <a:solidFill>
                  <a:srgbClr val="432B1F"/>
                </a:solidFill>
                <a:latin typeface="Times New Roman"/>
                <a:cs typeface="Times New Roman"/>
              </a:rPr>
              <a:t>до</a:t>
            </a:r>
            <a:r>
              <a:rPr sz="1800" spc="-320" dirty="0">
                <a:solidFill>
                  <a:srgbClr val="432B1F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432B1F"/>
                </a:solidFill>
                <a:latin typeface="Times New Roman"/>
                <a:cs typeface="Times New Roman"/>
              </a:rPr>
              <a:t>13.00;  </a:t>
            </a:r>
            <a:endParaRPr lang="ru-RU" sz="1800" spc="-65" dirty="0" smtClean="0">
              <a:solidFill>
                <a:srgbClr val="432B1F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45" dirty="0" smtClean="0">
                <a:solidFill>
                  <a:srgbClr val="432B1F"/>
                </a:solidFill>
                <a:latin typeface="Times New Roman"/>
                <a:cs typeface="Times New Roman"/>
              </a:rPr>
              <a:t>суббота</a:t>
            </a:r>
            <a:r>
              <a:rPr sz="1800" spc="-45" dirty="0">
                <a:solidFill>
                  <a:srgbClr val="432B1F"/>
                </a:solidFill>
                <a:latin typeface="Times New Roman"/>
                <a:cs typeface="Times New Roman"/>
              </a:rPr>
              <a:t>, </a:t>
            </a:r>
            <a:r>
              <a:rPr sz="1800" spc="-45" dirty="0" smtClean="0">
                <a:solidFill>
                  <a:srgbClr val="432B1F"/>
                </a:solidFill>
                <a:latin typeface="Times New Roman"/>
                <a:cs typeface="Times New Roman"/>
              </a:rPr>
              <a:t>воскресенье-</a:t>
            </a:r>
            <a:r>
              <a:rPr sz="1800" spc="-35" dirty="0" smtClean="0">
                <a:solidFill>
                  <a:srgbClr val="432B1F"/>
                </a:solidFill>
                <a:latin typeface="Times New Roman"/>
                <a:cs typeface="Times New Roman"/>
              </a:rPr>
              <a:t>выходной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66898" y="5994738"/>
            <a:ext cx="268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Ответственный </a:t>
            </a:r>
            <a:r>
              <a:rPr sz="1800" spc="-30" dirty="0">
                <a:latin typeface="Times New Roman"/>
                <a:cs typeface="Times New Roman"/>
              </a:rPr>
              <a:t>за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брошюру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56486" y="6002892"/>
            <a:ext cx="29222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32B1F"/>
                </a:solidFill>
                <a:latin typeface="Times New Roman"/>
                <a:cs typeface="Times New Roman"/>
              </a:rPr>
              <a:t>Бзовая </a:t>
            </a:r>
            <a:r>
              <a:rPr sz="1800" spc="-20" dirty="0">
                <a:solidFill>
                  <a:srgbClr val="432B1F"/>
                </a:solidFill>
                <a:latin typeface="Times New Roman"/>
                <a:cs typeface="Times New Roman"/>
              </a:rPr>
              <a:t>Алла  </a:t>
            </a:r>
            <a:r>
              <a:rPr sz="1800" spc="-25" dirty="0">
                <a:solidFill>
                  <a:srgbClr val="432B1F"/>
                </a:solidFill>
                <a:latin typeface="Times New Roman"/>
                <a:cs typeface="Times New Roman"/>
              </a:rPr>
              <a:t>Вл</a:t>
            </a:r>
            <a:r>
              <a:rPr sz="1800" spc="-20" dirty="0">
                <a:solidFill>
                  <a:srgbClr val="432B1F"/>
                </a:solidFill>
                <a:latin typeface="Times New Roman"/>
                <a:cs typeface="Times New Roman"/>
              </a:rPr>
              <a:t>а</a:t>
            </a:r>
            <a:r>
              <a:rPr sz="1800" spc="-30" dirty="0">
                <a:solidFill>
                  <a:srgbClr val="432B1F"/>
                </a:solidFill>
                <a:latin typeface="Times New Roman"/>
                <a:cs typeface="Times New Roman"/>
              </a:rPr>
              <a:t>ди</a:t>
            </a:r>
            <a:r>
              <a:rPr sz="1800" spc="-25" dirty="0">
                <a:solidFill>
                  <a:srgbClr val="432B1F"/>
                </a:solidFill>
                <a:latin typeface="Times New Roman"/>
                <a:cs typeface="Times New Roman"/>
              </a:rPr>
              <a:t>м</a:t>
            </a:r>
            <a:r>
              <a:rPr sz="1800" spc="-30" dirty="0">
                <a:solidFill>
                  <a:srgbClr val="432B1F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432B1F"/>
                </a:solidFill>
                <a:latin typeface="Times New Roman"/>
                <a:cs typeface="Times New Roman"/>
              </a:rPr>
              <a:t>ров</a:t>
            </a:r>
            <a:r>
              <a:rPr sz="1800" spc="-30" dirty="0">
                <a:solidFill>
                  <a:srgbClr val="432B1F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432B1F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2150364"/>
            <a:ext cx="12192000" cy="4014470"/>
            <a:chOff x="0" y="2150364"/>
            <a:chExt cx="12192000" cy="4014470"/>
          </a:xfrm>
        </p:grpSpPr>
        <p:sp>
          <p:nvSpPr>
            <p:cNvPr id="36" name="object 36"/>
            <p:cNvSpPr/>
            <p:nvPr/>
          </p:nvSpPr>
          <p:spPr>
            <a:xfrm>
              <a:off x="0" y="3153156"/>
              <a:ext cx="762000" cy="606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37619" y="3153156"/>
              <a:ext cx="754379" cy="606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7532" y="2150364"/>
              <a:ext cx="4273296" cy="3063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6800" y="5248656"/>
              <a:ext cx="2702052" cy="9159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29811" y="5373624"/>
              <a:ext cx="958596" cy="7680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84111"/>
              </p:ext>
            </p:extLst>
          </p:nvPr>
        </p:nvGraphicFramePr>
        <p:xfrm>
          <a:off x="10160" y="0"/>
          <a:ext cx="12192005" cy="678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5"/>
                <a:gridCol w="1741715"/>
                <a:gridCol w="1741715"/>
                <a:gridCol w="1741715"/>
                <a:gridCol w="1741715"/>
                <a:gridCol w="1741715"/>
                <a:gridCol w="1741715"/>
              </a:tblGrid>
              <a:tr h="11100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доходов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План по решению о бюджете на 2022 год, (тыс.руб.)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Фактически исполнено по состоянию на 01.01.2023,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тыс. руб.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% исполнения годового плана по состоянию на 01.01.2023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Фактически исполнено по состоянию на 01.01.2022, тыс. руб.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Темп роста к соответствующему периоду прошлого года, %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НАЛОГИ НА ИМУЩЕСТВО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65,573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97.4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1 06 01000 00 0000 110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 на имущество физических лиц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20,621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104.1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1 06 06000 00 0000 110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Земельный налог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43,936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94.4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ПОШЛИНА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104.1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111,906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113,176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90,747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124.7</a:t>
                      </a:r>
                    </a:p>
                  </a:txBody>
                  <a:tcPr marL="7620" marR="7620" marT="7620" marB="0" anchor="ctr"/>
                </a:tc>
              </a:tr>
              <a:tr h="903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48,223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55,769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87.0</a:t>
                      </a:r>
                    </a:p>
                  </a:txBody>
                  <a:tcPr marL="7620" marR="7620" marT="7620" marB="0" anchor="ctr"/>
                </a:tc>
              </a:tr>
              <a:tr h="391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214.3</a:t>
                      </a:r>
                    </a:p>
                  </a:txBody>
                  <a:tcPr marL="7620" marR="7620" marT="7620" marB="0" anchor="ctr"/>
                </a:tc>
              </a:tr>
              <a:tr h="51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1 13 00000 00 0000 000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105.6</a:t>
                      </a:r>
                    </a:p>
                  </a:txBody>
                  <a:tcPr marL="7620" marR="7620" marT="7620" marB="0" anchor="ctr"/>
                </a:tc>
              </a:tr>
              <a:tr h="51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1 14 00000 00 0000 000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155.4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1 16 00000 00 0000 000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494.1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1 17 00000 00 0000 000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7620" marR="7620" marT="7620" marB="0" anchor="ctr"/>
                </a:tc>
              </a:tr>
              <a:tr h="32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2,337,039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2,297,707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2,133,209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107.7</a:t>
                      </a:r>
                    </a:p>
                  </a:txBody>
                  <a:tcPr marL="7620" marR="7620" marT="7620" marB="0" anchor="ctr"/>
                </a:tc>
              </a:tr>
              <a:tr h="647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2 02 00000 00 0000 000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2,340,981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2,301,647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2,155,367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0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18652</TotalTime>
  <Words>13862</Words>
  <Application>Microsoft Office PowerPoint</Application>
  <PresentationFormat>Широкоэкранный</PresentationFormat>
  <Paragraphs>4670</Paragraphs>
  <Slides>88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5" baseType="lpstr">
      <vt:lpstr>Arial</vt:lpstr>
      <vt:lpstr>Calibri</vt:lpstr>
      <vt:lpstr>Calibri Light</vt:lpstr>
      <vt:lpstr>Times New Roman</vt:lpstr>
      <vt:lpstr>Trebuchet MS</vt:lpstr>
      <vt:lpstr>YS Text</vt:lpstr>
      <vt:lpstr>Тема Office</vt:lpstr>
      <vt:lpstr>        Бюджет для граждан к проекту  решения Совета депутатов городского округа Зарайск  «Об исполнении бюджета городского округа Зарайск за 2022 год»</vt:lpstr>
      <vt:lpstr>Понятия и термины</vt:lpstr>
      <vt:lpstr>Основные характеристики бюджета </vt:lpstr>
      <vt:lpstr>Презентация PowerPoint</vt:lpstr>
      <vt:lpstr>Презентация PowerPoint</vt:lpstr>
      <vt:lpstr>Структура доходов бюджета  Городского округа Зарайск</vt:lpstr>
      <vt:lpstr>Поступление доходов в бюджет  городского округа Зарайск</vt:lpstr>
      <vt:lpstr>Презентация PowerPoint</vt:lpstr>
      <vt:lpstr>Презентация PowerPoint</vt:lpstr>
      <vt:lpstr>Презентация PowerPoint</vt:lpstr>
      <vt:lpstr>Информация об объеме и структуре налоговых и неналоговых доходов, а также межбюджетных трансфертах,  поступающих в бюджет городской округ Зарайск в сравнении с плановыми назначениями на 01.01.2023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удельном объеме налоговых и неналоговых доходов бюджета городского округа Зарайск Московской области в расчете на душу населения в сравнении с другими муниципальными образованиями Московской области за 2022 год</vt:lpstr>
      <vt:lpstr>Налоговые доходы</vt:lpstr>
      <vt:lpstr>Неналоговые доходы</vt:lpstr>
      <vt:lpstr>Безвозмездные поступления</vt:lpstr>
      <vt:lpstr>Информация о налоговых льготах</vt:lpstr>
      <vt:lpstr>Информация о налоговых льготах</vt:lpstr>
      <vt:lpstr>Презентация PowerPoint</vt:lpstr>
      <vt:lpstr>Исполнение бюджета по расходам</vt:lpstr>
      <vt:lpstr>Распределении ассигнований по разделам и подразделам классификации расходов бюджета </vt:lpstr>
      <vt:lpstr>Распределении ассигнований по разделам и подразделам классификации расходов бюджета </vt:lpstr>
      <vt:lpstr>Распределении ассигнований по разделам и подразделам классификации расходов бюджета </vt:lpstr>
      <vt:lpstr>Итоги реализации муниципальных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выполнении основных показателей  социально- экономического развития</vt:lpstr>
      <vt:lpstr>Информация о расходах бюджета с учетом интересов целевых групп  пользователей за 2022 год</vt:lpstr>
      <vt:lpstr>Презентация PowerPoint</vt:lpstr>
      <vt:lpstr>Национальный проект «Образование»</vt:lpstr>
      <vt:lpstr>Национальный проект «Жилье и городская среда»</vt:lpstr>
      <vt:lpstr>     Национальный проект «Демография»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</dc:title>
  <dc:creator>user</dc:creator>
  <cp:lastModifiedBy>Алла Бзовая</cp:lastModifiedBy>
  <cp:revision>980</cp:revision>
  <cp:lastPrinted>2023-04-14T05:33:44Z</cp:lastPrinted>
  <dcterms:created xsi:type="dcterms:W3CDTF">2019-12-05T08:17:36Z</dcterms:created>
  <dcterms:modified xsi:type="dcterms:W3CDTF">2023-04-17T08:10:14Z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2019-12-05T00:00:00Z</vt:filetime>
  </property>
</Properties>
</file>