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2" r:id="rId3"/>
    <p:sldId id="260" r:id="rId4"/>
    <p:sldId id="264" r:id="rId5"/>
    <p:sldId id="265" r:id="rId6"/>
    <p:sldId id="266" r:id="rId7"/>
    <p:sldId id="286" r:id="rId8"/>
    <p:sldId id="267" r:id="rId9"/>
    <p:sldId id="268" r:id="rId10"/>
    <p:sldId id="283" r:id="rId11"/>
    <p:sldId id="284" r:id="rId12"/>
    <p:sldId id="288" r:id="rId13"/>
    <p:sldId id="269" r:id="rId14"/>
    <p:sldId id="270" r:id="rId15"/>
    <p:sldId id="271" r:id="rId16"/>
    <p:sldId id="300" r:id="rId17"/>
    <p:sldId id="272" r:id="rId18"/>
    <p:sldId id="273" r:id="rId19"/>
    <p:sldId id="274" r:id="rId20"/>
    <p:sldId id="275" r:id="rId21"/>
    <p:sldId id="299" r:id="rId22"/>
    <p:sldId id="276" r:id="rId23"/>
    <p:sldId id="279" r:id="rId24"/>
    <p:sldId id="291" r:id="rId25"/>
    <p:sldId id="280" r:id="rId26"/>
    <p:sldId id="290" r:id="rId27"/>
    <p:sldId id="292" r:id="rId28"/>
    <p:sldId id="293" r:id="rId29"/>
    <p:sldId id="294" r:id="rId30"/>
    <p:sldId id="295" r:id="rId31"/>
    <p:sldId id="296" r:id="rId32"/>
    <p:sldId id="297" r:id="rId33"/>
    <p:sldId id="302" r:id="rId34"/>
    <p:sldId id="307" r:id="rId35"/>
    <p:sldId id="304" r:id="rId36"/>
    <p:sldId id="306" r:id="rId37"/>
    <p:sldId id="305" r:id="rId38"/>
    <p:sldId id="310" r:id="rId39"/>
    <p:sldId id="309" r:id="rId40"/>
    <p:sldId id="308" r:id="rId41"/>
    <p:sldId id="311" r:id="rId42"/>
    <p:sldId id="312" r:id="rId43"/>
    <p:sldId id="313" r:id="rId44"/>
    <p:sldId id="314" r:id="rId45"/>
    <p:sldId id="285" r:id="rId46"/>
    <p:sldId id="282" r:id="rId47"/>
  </p:sldIdLst>
  <p:sldSz cx="9144000" cy="6858000" type="screen4x3"/>
  <p:notesSz cx="6797675" cy="9874250"/>
  <p:custDataLst>
    <p:tags r:id="rId5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4444" autoAdjust="0"/>
  </p:normalViewPr>
  <p:slideViewPr>
    <p:cSldViewPr>
      <p:cViewPr varScale="1">
        <p:scale>
          <a:sx n="84" d="100"/>
          <a:sy n="84" d="100"/>
        </p:scale>
        <p:origin x="14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Доходы</c:v>
                </c:pt>
              </c:strCache>
            </c:strRef>
          </c:tx>
          <c:spPr>
            <a:solidFill>
              <a:schemeClr val="accent1"/>
            </a:solidFill>
            <a:ln>
              <a:noFill/>
            </a:ln>
            <a:effectLst/>
            <a:sp3d/>
          </c:spPr>
          <c:invertIfNegative val="0"/>
          <c:dLbls>
            <c:dLbl>
              <c:idx val="0"/>
              <c:layout>
                <c:manualLayout>
                  <c:x val="1.4165565117373977E-3"/>
                  <c:y val="0.311702441338515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311702441338515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573064960645485E-3"/>
                  <c:y val="0.35440140590543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18827754693357E-16"/>
                  <c:y val="0.384290681102278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8653248032325E-3"/>
                  <c:y val="0.3842906811022788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lang="ru-RU"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2022</c:v>
                </c:pt>
                <c:pt idx="1">
                  <c:v>2023</c:v>
                </c:pt>
                <c:pt idx="2">
                  <c:v>2024</c:v>
                </c:pt>
                <c:pt idx="3">
                  <c:v>2025</c:v>
                </c:pt>
                <c:pt idx="4">
                  <c:v>2026</c:v>
                </c:pt>
              </c:numCache>
            </c:numRef>
          </c:cat>
          <c:val>
            <c:numRef>
              <c:f>Лист1!$B$2:$B$7</c:f>
              <c:numCache>
                <c:formatCode>General</c:formatCode>
                <c:ptCount val="6"/>
                <c:pt idx="0">
                  <c:v>3059000</c:v>
                </c:pt>
                <c:pt idx="1">
                  <c:v>4184075</c:v>
                </c:pt>
                <c:pt idx="2">
                  <c:v>4867356</c:v>
                </c:pt>
                <c:pt idx="3">
                  <c:v>4314741</c:v>
                </c:pt>
                <c:pt idx="4">
                  <c:v>3946958</c:v>
                </c:pt>
              </c:numCache>
            </c:numRef>
          </c:val>
          <c:shape val="cylinder"/>
        </c:ser>
        <c:ser>
          <c:idx val="1"/>
          <c:order val="1"/>
          <c:tx>
            <c:strRef>
              <c:f>Лист1!$C$1</c:f>
              <c:strCache>
                <c:ptCount val="1"/>
                <c:pt idx="0">
                  <c:v>Расходы</c:v>
                </c:pt>
              </c:strCache>
            </c:strRef>
          </c:tx>
          <c:spPr>
            <a:solidFill>
              <a:schemeClr val="accent2"/>
            </a:solidFill>
            <a:ln>
              <a:noFill/>
            </a:ln>
            <a:effectLst/>
            <a:sp3d/>
          </c:spPr>
          <c:invertIfNegative val="0"/>
          <c:dLbls>
            <c:dLbl>
              <c:idx val="0"/>
              <c:layout>
                <c:manualLayout>
                  <c:x val="-2.8331130234748214E-3"/>
                  <c:y val="0.294622855511747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331130234747954E-3"/>
                  <c:y val="0.337321820078667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79106988980234E-5"/>
                  <c:y val="0.2903529590550550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667390174003864E-3"/>
                  <c:y val="0.264733580314903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893266240161625E-3"/>
                  <c:y val="0.337321820078667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2022</c:v>
                </c:pt>
                <c:pt idx="1">
                  <c:v>2023</c:v>
                </c:pt>
                <c:pt idx="2">
                  <c:v>2024</c:v>
                </c:pt>
                <c:pt idx="3">
                  <c:v>2025</c:v>
                </c:pt>
                <c:pt idx="4">
                  <c:v>2026</c:v>
                </c:pt>
              </c:numCache>
            </c:numRef>
          </c:cat>
          <c:val>
            <c:numRef>
              <c:f>Лист1!$C$2:$C$7</c:f>
              <c:numCache>
                <c:formatCode>General</c:formatCode>
                <c:ptCount val="6"/>
                <c:pt idx="0">
                  <c:v>3158603</c:v>
                </c:pt>
                <c:pt idx="1">
                  <c:v>4383285</c:v>
                </c:pt>
                <c:pt idx="2">
                  <c:v>4867356</c:v>
                </c:pt>
                <c:pt idx="3">
                  <c:v>4233296</c:v>
                </c:pt>
                <c:pt idx="4">
                  <c:v>3805567</c:v>
                </c:pt>
              </c:numCache>
            </c:numRef>
          </c:val>
          <c:shape val="cylinder"/>
        </c:ser>
        <c:ser>
          <c:idx val="2"/>
          <c:order val="2"/>
          <c:tx>
            <c:strRef>
              <c:f>Лист1!$D$1</c:f>
              <c:strCache>
                <c:ptCount val="1"/>
                <c:pt idx="0">
                  <c:v>Дефицит/Профицит</c:v>
                </c:pt>
              </c:strCache>
            </c:strRef>
          </c:tx>
          <c:spPr>
            <a:solidFill>
              <a:schemeClr val="accent3"/>
            </a:solidFill>
            <a:ln>
              <a:noFill/>
            </a:ln>
            <a:effectLst/>
            <a:sp3d/>
          </c:spPr>
          <c:invertIfNegative val="0"/>
          <c:dLbls>
            <c:dLbl>
              <c:idx val="0"/>
              <c:layout>
                <c:manualLayout>
                  <c:x val="3.5413912793434942E-2"/>
                  <c:y val="0.1967699861683518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331130234747953E-2"/>
                  <c:y val="0.196415237007831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86532480323253E-2"/>
                  <c:y val="0.196415237007831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343838976387902E-2"/>
                  <c:y val="0.1707961944799988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2022</c:v>
                </c:pt>
                <c:pt idx="1">
                  <c:v>2023</c:v>
                </c:pt>
                <c:pt idx="2">
                  <c:v>2024</c:v>
                </c:pt>
                <c:pt idx="3">
                  <c:v>2025</c:v>
                </c:pt>
                <c:pt idx="4">
                  <c:v>2026</c:v>
                </c:pt>
              </c:numCache>
            </c:numRef>
          </c:cat>
          <c:val>
            <c:numRef>
              <c:f>Лист1!$D$2:$D$7</c:f>
              <c:numCache>
                <c:formatCode>General</c:formatCode>
                <c:ptCount val="6"/>
                <c:pt idx="0">
                  <c:v>-31095.16</c:v>
                </c:pt>
                <c:pt idx="1">
                  <c:v>-119431.7</c:v>
                </c:pt>
                <c:pt idx="2">
                  <c:v>0</c:v>
                </c:pt>
                <c:pt idx="3">
                  <c:v>-22500</c:v>
                </c:pt>
                <c:pt idx="4">
                  <c:v>-27250</c:v>
                </c:pt>
              </c:numCache>
            </c:numRef>
          </c:val>
          <c:shape val="cylinder"/>
        </c:ser>
        <c:dLbls>
          <c:showLegendKey val="0"/>
          <c:showVal val="0"/>
          <c:showCatName val="0"/>
          <c:showSerName val="0"/>
          <c:showPercent val="0"/>
          <c:showBubbleSize val="0"/>
        </c:dLbls>
        <c:gapWidth val="150"/>
        <c:shape val="box"/>
        <c:axId val="197605680"/>
        <c:axId val="197606072"/>
        <c:axId val="0"/>
      </c:bar3DChart>
      <c:catAx>
        <c:axId val="197605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97606072"/>
        <c:crosses val="autoZero"/>
        <c:auto val="1"/>
        <c:lblAlgn val="ctr"/>
        <c:lblOffset val="100"/>
        <c:noMultiLvlLbl val="0"/>
      </c:catAx>
      <c:valAx>
        <c:axId val="197606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605680"/>
        <c:crosses val="autoZero"/>
        <c:crossBetween val="between"/>
      </c:valAx>
      <c:spPr>
        <a:noFill/>
        <a:ln>
          <a:noFill/>
        </a:ln>
        <a:effectLst/>
      </c:spPr>
    </c:plotArea>
    <c:legend>
      <c:legendPos val="b"/>
      <c:layout>
        <c:manualLayout>
          <c:xMode val="edge"/>
          <c:yMode val="edge"/>
          <c:x val="0.81831907012697247"/>
          <c:y val="0"/>
          <c:w val="9.5542679184025495E-2"/>
          <c:h val="0.946938635536095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7915903719888467E-2"/>
          <c:w val="0.95416666666666672"/>
          <c:h val="0.73925319881889762"/>
        </c:manualLayout>
      </c:layout>
      <c:pieChart>
        <c:varyColors val="1"/>
        <c:ser>
          <c:idx val="0"/>
          <c:order val="0"/>
          <c:tx>
            <c:strRef>
              <c:f>Лист1!$B$1</c:f>
              <c:strCache>
                <c:ptCount val="1"/>
                <c:pt idx="0">
                  <c:v>Столбец1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dLbl>
              <c:idx val="0"/>
              <c:layout>
                <c:manualLayout>
                  <c:x val="-3.2776595424582451E-2"/>
                  <c:y val="-5.2992568726931574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7.3223315688937834E-2"/>
                  <c:y val="-0.3840667223532090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Лист1!$A$2:$A$11</c:f>
              <c:strCache>
                <c:ptCount val="10"/>
                <c:pt idx="0">
                  <c:v>Налог на доходы физических лиц </c:v>
                </c:pt>
                <c:pt idx="1">
                  <c:v>Упрощенная система налогообложения</c:v>
                </c:pt>
                <c:pt idx="2">
                  <c:v>Патентная система налогообложения </c:v>
                </c:pt>
                <c:pt idx="3">
                  <c:v>Земельный налог</c:v>
                </c:pt>
                <c:pt idx="4">
                  <c:v>Налог на имущество физических лиц</c:v>
                </c:pt>
                <c:pt idx="5">
                  <c:v>Иные налоговые доходы</c:v>
                </c:pt>
                <c:pt idx="6">
                  <c:v>Доходы от использования имущества</c:v>
                </c:pt>
                <c:pt idx="7">
                  <c:v>Доходы от продажи материальных и нематериальных активов </c:v>
                </c:pt>
                <c:pt idx="8">
                  <c:v>Штрафные санкции</c:v>
                </c:pt>
                <c:pt idx="9">
                  <c:v>Безвозмездные поступления</c:v>
                </c:pt>
              </c:strCache>
            </c:strRef>
          </c:cat>
          <c:val>
            <c:numRef>
              <c:f>Лист1!$B$2:$B$11</c:f>
              <c:numCache>
                <c:formatCode>General</c:formatCode>
                <c:ptCount val="10"/>
                <c:pt idx="0">
                  <c:v>697130</c:v>
                </c:pt>
                <c:pt idx="1">
                  <c:v>76218</c:v>
                </c:pt>
                <c:pt idx="2">
                  <c:v>12929</c:v>
                </c:pt>
                <c:pt idx="3">
                  <c:v>47476</c:v>
                </c:pt>
                <c:pt idx="4">
                  <c:v>24318</c:v>
                </c:pt>
                <c:pt idx="5">
                  <c:v>5428</c:v>
                </c:pt>
                <c:pt idx="6">
                  <c:v>53592</c:v>
                </c:pt>
                <c:pt idx="7">
                  <c:v>5000</c:v>
                </c:pt>
                <c:pt idx="8">
                  <c:v>985</c:v>
                </c:pt>
                <c:pt idx="9">
                  <c:v>3890330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4203430801595516"/>
          <c:y val="2.3951385374190247E-2"/>
          <c:w val="0.25192870159488451"/>
          <c:h val="0.9690888255214442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7731363181867"/>
          <c:y val="6.6832578367284207E-2"/>
          <c:w val="0.88287321657925855"/>
          <c:h val="0.74348228346456691"/>
        </c:manualLayout>
      </c:layout>
      <c:barChart>
        <c:barDir val="col"/>
        <c:grouping val="clustered"/>
        <c:varyColors val="0"/>
        <c:ser>
          <c:idx val="0"/>
          <c:order val="0"/>
          <c:tx>
            <c:strRef>
              <c:f>Лист1!$B$1</c:f>
              <c:strCache>
                <c:ptCount val="1"/>
                <c:pt idx="0">
                  <c:v>2023 год (Отчет)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885679368959108E-3"/>
                  <c:y val="1.700120252077284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Лист1!$B$2:$B$6</c:f>
              <c:numCache>
                <c:formatCode>General</c:formatCode>
                <c:ptCount val="5"/>
                <c:pt idx="0">
                  <c:v>4196125</c:v>
                </c:pt>
                <c:pt idx="1">
                  <c:v>868502</c:v>
                </c:pt>
                <c:pt idx="2">
                  <c:v>126569</c:v>
                </c:pt>
                <c:pt idx="3">
                  <c:v>3201054</c:v>
                </c:pt>
              </c:numCache>
            </c:numRef>
          </c:val>
        </c:ser>
        <c:ser>
          <c:idx val="1"/>
          <c:order val="1"/>
          <c:tx>
            <c:strRef>
              <c:f>Лист1!$C$1</c:f>
              <c:strCache>
                <c:ptCount val="1"/>
                <c:pt idx="0">
                  <c:v>2024 год (План)</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173647372514165E-3"/>
                  <c:y val="-5.353929892134790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Лист1!$C$2:$C$6</c:f>
              <c:numCache>
                <c:formatCode>General</c:formatCode>
                <c:ptCount val="5"/>
                <c:pt idx="0">
                  <c:v>4867356</c:v>
                </c:pt>
                <c:pt idx="1">
                  <c:v>913302</c:v>
                </c:pt>
                <c:pt idx="2">
                  <c:v>63724</c:v>
                </c:pt>
                <c:pt idx="3">
                  <c:v>3890330</c:v>
                </c:pt>
              </c:numCache>
            </c:numRef>
          </c:val>
        </c:ser>
        <c:ser>
          <c:idx val="2"/>
          <c:order val="2"/>
          <c:tx>
            <c:strRef>
              <c:f>Лист1!$D$1</c:f>
              <c:strCache>
                <c:ptCount val="1"/>
                <c:pt idx="0">
                  <c:v>2025 год (План)2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4109543384068436E-3"/>
                  <c:y val="8.608647299753167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Лист1!$D$2:$D$6</c:f>
              <c:numCache>
                <c:formatCode>General</c:formatCode>
                <c:ptCount val="5"/>
                <c:pt idx="0">
                  <c:v>4314741</c:v>
                </c:pt>
                <c:pt idx="1">
                  <c:v>966404</c:v>
                </c:pt>
                <c:pt idx="2">
                  <c:v>64090</c:v>
                </c:pt>
                <c:pt idx="3">
                  <c:v>3284247</c:v>
                </c:pt>
              </c:numCache>
            </c:numRef>
          </c:val>
        </c:ser>
        <c:ser>
          <c:idx val="3"/>
          <c:order val="3"/>
          <c:tx>
            <c:strRef>
              <c:f>Лист1!$E$1</c:f>
              <c:strCache>
                <c:ptCount val="1"/>
                <c:pt idx="0">
                  <c:v>2026 год (План)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6.9892234196200422E-4"/>
                  <c:y val="9.988155622462725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Лист1!$E$2:$E$6</c:f>
              <c:numCache>
                <c:formatCode>General</c:formatCode>
                <c:ptCount val="5"/>
                <c:pt idx="0">
                  <c:v>3946958</c:v>
                </c:pt>
                <c:pt idx="1">
                  <c:v>1021152</c:v>
                </c:pt>
                <c:pt idx="2">
                  <c:v>64886</c:v>
                </c:pt>
                <c:pt idx="3">
                  <c:v>2860920</c:v>
                </c:pt>
              </c:numCache>
            </c:numRef>
          </c:val>
        </c:ser>
        <c:dLbls>
          <c:showLegendKey val="0"/>
          <c:showVal val="0"/>
          <c:showCatName val="0"/>
          <c:showSerName val="0"/>
          <c:showPercent val="0"/>
          <c:showBubbleSize val="0"/>
        </c:dLbls>
        <c:gapWidth val="100"/>
        <c:overlap val="-24"/>
        <c:axId val="197600976"/>
        <c:axId val="197602936"/>
      </c:barChart>
      <c:catAx>
        <c:axId val="197600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97602936"/>
        <c:crosses val="autoZero"/>
        <c:auto val="1"/>
        <c:lblAlgn val="ctr"/>
        <c:lblOffset val="100"/>
        <c:noMultiLvlLbl val="0"/>
      </c:catAx>
      <c:valAx>
        <c:axId val="1976029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9760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sng"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Столбец1</c:v>
                </c:pt>
              </c:strCache>
            </c:strRef>
          </c:tx>
          <c:explosion val="19"/>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15015782878381478"/>
                  <c:y val="2.004196503418812E-3"/>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spc="0" baseline="0">
                    <a:solidFill>
                      <a:schemeClr val="tx1">
                        <a:lumMod val="75000"/>
                        <a:lumOff val="25000"/>
                      </a:schemeClr>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Земельный налог (организации)</c:v>
                </c:pt>
                <c:pt idx="1">
                  <c:v>Земельный налог (физ.лица)</c:v>
                </c:pt>
                <c:pt idx="2">
                  <c:v>Налог на имущество (физ.лица)</c:v>
                </c:pt>
              </c:strCache>
            </c:strRef>
          </c:cat>
          <c:val>
            <c:numRef>
              <c:f>Лист1!$B$2:$B$5</c:f>
              <c:numCache>
                <c:formatCode>General</c:formatCode>
                <c:ptCount val="4"/>
                <c:pt idx="0">
                  <c:v>6093</c:v>
                </c:pt>
                <c:pt idx="1">
                  <c:v>2016</c:v>
                </c:pt>
                <c:pt idx="2">
                  <c:v>237</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886663A1-BE93-4F19-BCAE-33E954C20B2B}" type="datetimeFigureOut">
              <a:rPr lang="ru-RU" smtClean="0"/>
              <a:t>20.12.2023</a:t>
            </a:fld>
            <a:endParaRPr lang="ru-RU"/>
          </a:p>
        </p:txBody>
      </p:sp>
      <p:sp>
        <p:nvSpPr>
          <p:cNvPr id="4" name="Нижний колонтитул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E90C0431-2448-4DC3-AF70-2785FBE2C445}" type="datetimeFigureOut">
              <a:rPr lang="ru-RU" smtClean="0"/>
              <a:t>20.12.2023</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13</a:t>
            </a:fld>
            <a:endParaRPr lang="ru-RU"/>
          </a:p>
        </p:txBody>
      </p:sp>
    </p:spTree>
    <p:extLst>
      <p:ext uri="{BB962C8B-B14F-4D97-AF65-F5344CB8AC3E}">
        <p14:creationId xmlns:p14="http://schemas.microsoft.com/office/powerpoint/2010/main" val="99080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18</a:t>
            </a:fld>
            <a:endParaRPr lang="ru-RU"/>
          </a:p>
        </p:txBody>
      </p:sp>
    </p:spTree>
    <p:extLst>
      <p:ext uri="{BB962C8B-B14F-4D97-AF65-F5344CB8AC3E}">
        <p14:creationId xmlns:p14="http://schemas.microsoft.com/office/powerpoint/2010/main" val="360879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19</a:t>
            </a:fld>
            <a:endParaRPr lang="ru-RU"/>
          </a:p>
        </p:txBody>
      </p:sp>
    </p:spTree>
    <p:extLst>
      <p:ext uri="{BB962C8B-B14F-4D97-AF65-F5344CB8AC3E}">
        <p14:creationId xmlns:p14="http://schemas.microsoft.com/office/powerpoint/2010/main" val="51166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23</a:t>
            </a:fld>
            <a:endParaRPr lang="ru-RU"/>
          </a:p>
        </p:txBody>
      </p:sp>
    </p:spTree>
    <p:extLst>
      <p:ext uri="{BB962C8B-B14F-4D97-AF65-F5344CB8AC3E}">
        <p14:creationId xmlns:p14="http://schemas.microsoft.com/office/powerpoint/2010/main" val="361940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6480720" cy="1080120"/>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20.12.2023</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20.12.2023</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4">
                  <a:lumMod val="50000"/>
                </a:schemeClr>
              </a:solidFill>
            </a:endParaRPr>
          </a:p>
        </p:txBody>
      </p:sp>
      <p:sp>
        <p:nvSpPr>
          <p:cNvPr id="9" name="Заголовок 1"/>
          <p:cNvSpPr>
            <a:spLocks noGrp="1"/>
          </p:cNvSpPr>
          <p:nvPr>
            <p:ph type="title"/>
          </p:nvPr>
        </p:nvSpPr>
        <p:spPr>
          <a:xfrm>
            <a:off x="179512" y="191549"/>
            <a:ext cx="8856984"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1" name="Текст 2"/>
          <p:cNvSpPr>
            <a:spLocks noGrp="1"/>
          </p:cNvSpPr>
          <p:nvPr>
            <p:ph idx="1"/>
          </p:nvPr>
        </p:nvSpPr>
        <p:spPr>
          <a:xfrm>
            <a:off x="1259632" y="1556792"/>
            <a:ext cx="7128792"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20.12.2023</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20.12.2023</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20.12.2023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1549"/>
            <a:ext cx="8856984"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43608" y="1556792"/>
            <a:ext cx="7128792"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A5E48A96-E1BB-4C8F-80B2-32A47A48A9D5}" type="datetimeFigureOut">
              <a:rPr lang="ru-RU" smtClean="0"/>
              <a:pPr/>
              <a:t>20.12.2023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ogin.consultant.ru/link/?req=doc&amp;base=LAW&amp;n=426376&amp;date=15.09.202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58"/>
            <a:ext cx="9144000" cy="697724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565042"/>
            <a:ext cx="7992888" cy="329295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9"/>
            <a:ext cx="1512168" cy="1557991"/>
          </a:xfrm>
          <a:prstGeom prst="rect">
            <a:avLst/>
          </a:prstGeom>
        </p:spPr>
      </p:pic>
      <p:sp>
        <p:nvSpPr>
          <p:cNvPr id="6" name="Прямоугольник 5"/>
          <p:cNvSpPr/>
          <p:nvPr/>
        </p:nvSpPr>
        <p:spPr>
          <a:xfrm>
            <a:off x="-360548" y="1438247"/>
            <a:ext cx="9649072" cy="2677656"/>
          </a:xfrm>
          <a:prstGeom prst="rect">
            <a:avLst/>
          </a:prstGeom>
        </p:spPr>
        <p:txBody>
          <a:bodyPr wrap="square">
            <a:spAutoFit/>
          </a:bodyPr>
          <a:lstStyle/>
          <a:p>
            <a:pPr lvl="0" algn="ctr">
              <a:spcBef>
                <a:spcPts val="95"/>
              </a:spcBef>
            </a:pPr>
            <a:r>
              <a:rPr lang="ru-RU" sz="2800" b="1" spc="-45" dirty="0">
                <a:solidFill>
                  <a:prstClr val="black"/>
                </a:solidFill>
                <a:latin typeface="Times New Roman"/>
                <a:cs typeface="Times New Roman"/>
              </a:rPr>
              <a:t>БЮДЖЕТ</a:t>
            </a:r>
            <a:r>
              <a:rPr lang="ru-RU" sz="2800" b="1" dirty="0">
                <a:solidFill>
                  <a:prstClr val="black"/>
                </a:solidFill>
                <a:latin typeface="Times New Roman"/>
                <a:cs typeface="Times New Roman"/>
              </a:rPr>
              <a:t> </a:t>
            </a:r>
            <a:r>
              <a:rPr lang="ru-RU" sz="2800" b="1" spc="-5" dirty="0">
                <a:solidFill>
                  <a:prstClr val="black"/>
                </a:solidFill>
                <a:latin typeface="Times New Roman"/>
                <a:cs typeface="Times New Roman"/>
              </a:rPr>
              <a:t>ДЛЯ</a:t>
            </a:r>
            <a:r>
              <a:rPr lang="ru-RU" sz="2800" b="1" spc="-20" dirty="0">
                <a:solidFill>
                  <a:prstClr val="black"/>
                </a:solidFill>
                <a:latin typeface="Times New Roman"/>
                <a:cs typeface="Times New Roman"/>
              </a:rPr>
              <a:t> </a:t>
            </a:r>
            <a:r>
              <a:rPr lang="ru-RU" sz="2800" b="1" spc="-65" dirty="0">
                <a:solidFill>
                  <a:prstClr val="black"/>
                </a:solidFill>
                <a:latin typeface="Times New Roman"/>
                <a:cs typeface="Times New Roman"/>
              </a:rPr>
              <a:t>ГРАЖДАН</a:t>
            </a:r>
            <a:endParaRPr lang="ru-RU" sz="2800" dirty="0">
              <a:solidFill>
                <a:prstClr val="black"/>
              </a:solidFill>
              <a:latin typeface="Times New Roman"/>
              <a:cs typeface="Times New Roman"/>
            </a:endParaRPr>
          </a:p>
          <a:p>
            <a:pPr marL="1003300" marR="995680" lvl="0" indent="-1270" algn="ctr"/>
            <a:r>
              <a:rPr lang="ru-RU" sz="2800" b="1" spc="-5" dirty="0" smtClean="0">
                <a:solidFill>
                  <a:prstClr val="black"/>
                </a:solidFill>
                <a:latin typeface="Times New Roman"/>
                <a:cs typeface="Times New Roman"/>
              </a:rPr>
              <a:t>к </a:t>
            </a:r>
            <a:r>
              <a:rPr lang="ru-RU" sz="2800" b="1" spc="-5" dirty="0" smtClean="0">
                <a:solidFill>
                  <a:prstClr val="black"/>
                </a:solidFill>
                <a:latin typeface="Times New Roman"/>
                <a:cs typeface="Times New Roman"/>
              </a:rPr>
              <a:t>Решению </a:t>
            </a:r>
            <a:endParaRPr lang="ru-RU" sz="2800" b="1" spc="-5" dirty="0" smtClean="0">
              <a:solidFill>
                <a:prstClr val="black"/>
              </a:solidFill>
              <a:latin typeface="Times New Roman"/>
              <a:cs typeface="Times New Roman"/>
            </a:endParaRPr>
          </a:p>
          <a:p>
            <a:pPr marL="1003300" marR="995680" lvl="0" indent="-1270" algn="ctr"/>
            <a:r>
              <a:rPr lang="ru-RU" sz="2800" b="1" spc="-5" dirty="0" smtClean="0">
                <a:solidFill>
                  <a:prstClr val="black"/>
                </a:solidFill>
                <a:latin typeface="Times New Roman"/>
                <a:cs typeface="Times New Roman"/>
              </a:rPr>
              <a:t> </a:t>
            </a:r>
            <a:r>
              <a:rPr lang="ru-RU" sz="2800" b="1" spc="-15" dirty="0">
                <a:solidFill>
                  <a:prstClr val="black"/>
                </a:solidFill>
                <a:latin typeface="Times New Roman"/>
                <a:cs typeface="Times New Roman"/>
              </a:rPr>
              <a:t>Совета </a:t>
            </a:r>
            <a:r>
              <a:rPr lang="ru-RU" sz="2800" b="1" spc="-20" dirty="0">
                <a:solidFill>
                  <a:prstClr val="black"/>
                </a:solidFill>
                <a:latin typeface="Times New Roman"/>
                <a:cs typeface="Times New Roman"/>
              </a:rPr>
              <a:t>депутатов </a:t>
            </a:r>
            <a:r>
              <a:rPr lang="ru-RU" sz="2800" b="1" spc="-15" dirty="0">
                <a:solidFill>
                  <a:prstClr val="black"/>
                </a:solidFill>
                <a:latin typeface="Times New Roman"/>
                <a:cs typeface="Times New Roman"/>
              </a:rPr>
              <a:t> </a:t>
            </a:r>
            <a:r>
              <a:rPr lang="ru-RU" sz="2800" b="1" spc="-30" dirty="0">
                <a:solidFill>
                  <a:prstClr val="black"/>
                </a:solidFill>
                <a:latin typeface="Times New Roman"/>
                <a:cs typeface="Times New Roman"/>
              </a:rPr>
              <a:t>городского</a:t>
            </a:r>
            <a:r>
              <a:rPr lang="ru-RU" sz="2800" b="1" spc="-5" dirty="0">
                <a:solidFill>
                  <a:prstClr val="black"/>
                </a:solidFill>
                <a:latin typeface="Times New Roman"/>
                <a:cs typeface="Times New Roman"/>
              </a:rPr>
              <a:t> </a:t>
            </a:r>
            <a:r>
              <a:rPr lang="ru-RU" sz="2800" b="1" spc="-10" dirty="0">
                <a:solidFill>
                  <a:prstClr val="black"/>
                </a:solidFill>
                <a:latin typeface="Times New Roman"/>
                <a:cs typeface="Times New Roman"/>
              </a:rPr>
              <a:t>округа</a:t>
            </a:r>
            <a:r>
              <a:rPr lang="ru-RU" sz="2800" b="1" spc="-20" dirty="0">
                <a:solidFill>
                  <a:prstClr val="black"/>
                </a:solidFill>
                <a:latin typeface="Times New Roman"/>
                <a:cs typeface="Times New Roman"/>
              </a:rPr>
              <a:t> </a:t>
            </a:r>
            <a:r>
              <a:rPr lang="ru-RU" sz="2800" b="1" spc="-10" dirty="0" smtClean="0">
                <a:solidFill>
                  <a:prstClr val="black"/>
                </a:solidFill>
                <a:latin typeface="Times New Roman"/>
                <a:cs typeface="Times New Roman"/>
              </a:rPr>
              <a:t>Зарайск № 21/1 от 14.12.2023</a:t>
            </a:r>
            <a:endParaRPr lang="ru-RU" sz="2800" dirty="0">
              <a:solidFill>
                <a:prstClr val="black"/>
              </a:solidFill>
              <a:latin typeface="Times New Roman"/>
              <a:cs typeface="Times New Roman"/>
            </a:endParaRPr>
          </a:p>
          <a:p>
            <a:pPr marL="12700" marR="5080" lvl="0" algn="ctr">
              <a:spcBef>
                <a:spcPts val="5"/>
              </a:spcBef>
            </a:pPr>
            <a:r>
              <a:rPr lang="ru-RU" sz="2800" b="1" spc="-5" dirty="0">
                <a:solidFill>
                  <a:prstClr val="black"/>
                </a:solidFill>
                <a:latin typeface="Times New Roman"/>
                <a:cs typeface="Times New Roman"/>
              </a:rPr>
              <a:t>«О </a:t>
            </a:r>
            <a:r>
              <a:rPr lang="ru-RU" sz="2800" b="1" spc="-35" dirty="0">
                <a:solidFill>
                  <a:prstClr val="black"/>
                </a:solidFill>
                <a:latin typeface="Times New Roman"/>
                <a:cs typeface="Times New Roman"/>
              </a:rPr>
              <a:t>бюджете</a:t>
            </a:r>
            <a:r>
              <a:rPr lang="ru-RU" sz="2800" b="1" spc="-10" dirty="0">
                <a:solidFill>
                  <a:prstClr val="black"/>
                </a:solidFill>
                <a:latin typeface="Times New Roman"/>
                <a:cs typeface="Times New Roman"/>
              </a:rPr>
              <a:t> </a:t>
            </a:r>
            <a:r>
              <a:rPr lang="ru-RU" sz="2800" b="1" spc="-30" dirty="0">
                <a:solidFill>
                  <a:prstClr val="black"/>
                </a:solidFill>
                <a:latin typeface="Times New Roman"/>
                <a:cs typeface="Times New Roman"/>
              </a:rPr>
              <a:t>городского</a:t>
            </a:r>
            <a:r>
              <a:rPr lang="ru-RU" sz="2800" b="1" spc="10" dirty="0">
                <a:solidFill>
                  <a:prstClr val="black"/>
                </a:solidFill>
                <a:latin typeface="Times New Roman"/>
                <a:cs typeface="Times New Roman"/>
              </a:rPr>
              <a:t> </a:t>
            </a:r>
            <a:r>
              <a:rPr lang="ru-RU" sz="2800" b="1" spc="-10" dirty="0">
                <a:solidFill>
                  <a:prstClr val="black"/>
                </a:solidFill>
                <a:latin typeface="Times New Roman"/>
                <a:cs typeface="Times New Roman"/>
              </a:rPr>
              <a:t>округа</a:t>
            </a:r>
            <a:r>
              <a:rPr lang="ru-RU" sz="2800" b="1" spc="-5" dirty="0">
                <a:solidFill>
                  <a:prstClr val="black"/>
                </a:solidFill>
                <a:latin typeface="Times New Roman"/>
                <a:cs typeface="Times New Roman"/>
              </a:rPr>
              <a:t> </a:t>
            </a:r>
            <a:r>
              <a:rPr lang="ru-RU" sz="2800" b="1" spc="-10" dirty="0">
                <a:solidFill>
                  <a:prstClr val="black"/>
                </a:solidFill>
                <a:latin typeface="Times New Roman"/>
                <a:cs typeface="Times New Roman"/>
              </a:rPr>
              <a:t>Зарайск </a:t>
            </a:r>
            <a:r>
              <a:rPr lang="ru-RU" sz="2800" b="1" spc="-685" dirty="0">
                <a:solidFill>
                  <a:prstClr val="black"/>
                </a:solidFill>
                <a:latin typeface="Times New Roman"/>
                <a:cs typeface="Times New Roman"/>
              </a:rPr>
              <a:t> </a:t>
            </a:r>
            <a:r>
              <a:rPr lang="ru-RU" sz="2800" b="1" spc="-5" dirty="0">
                <a:solidFill>
                  <a:prstClr val="black"/>
                </a:solidFill>
                <a:latin typeface="Times New Roman"/>
                <a:cs typeface="Times New Roman"/>
              </a:rPr>
              <a:t>на</a:t>
            </a:r>
            <a:r>
              <a:rPr lang="ru-RU" sz="2800" b="1" spc="-10" dirty="0">
                <a:solidFill>
                  <a:prstClr val="black"/>
                </a:solidFill>
                <a:latin typeface="Times New Roman"/>
                <a:cs typeface="Times New Roman"/>
              </a:rPr>
              <a:t> </a:t>
            </a:r>
            <a:r>
              <a:rPr lang="ru-RU" sz="2800" b="1" spc="-5" dirty="0" smtClean="0">
                <a:solidFill>
                  <a:prstClr val="black"/>
                </a:solidFill>
                <a:latin typeface="Times New Roman"/>
                <a:cs typeface="Times New Roman"/>
              </a:rPr>
              <a:t>2024</a:t>
            </a:r>
            <a:r>
              <a:rPr lang="ru-RU" sz="2800" b="1" spc="-10" dirty="0" smtClean="0">
                <a:solidFill>
                  <a:prstClr val="black"/>
                </a:solidFill>
                <a:latin typeface="Times New Roman"/>
                <a:cs typeface="Times New Roman"/>
              </a:rPr>
              <a:t> </a:t>
            </a:r>
            <a:r>
              <a:rPr lang="ru-RU" sz="2800" b="1" spc="-55" dirty="0">
                <a:latin typeface="Times New Roman"/>
                <a:cs typeface="Times New Roman"/>
              </a:rPr>
              <a:t>год</a:t>
            </a:r>
            <a:endParaRPr lang="ru-RU" sz="2800" dirty="0">
              <a:latin typeface="Times New Roman"/>
              <a:cs typeface="Times New Roman"/>
            </a:endParaRPr>
          </a:p>
          <a:p>
            <a:pPr lvl="0" algn="ctr"/>
            <a:r>
              <a:rPr lang="ru-RU" sz="2800" b="1" spc="-5" dirty="0">
                <a:solidFill>
                  <a:prstClr val="black"/>
                </a:solidFill>
                <a:latin typeface="Times New Roman"/>
                <a:cs typeface="Times New Roman"/>
              </a:rPr>
              <a:t>и</a:t>
            </a:r>
            <a:r>
              <a:rPr lang="ru-RU" sz="2800" b="1" spc="-10" dirty="0">
                <a:solidFill>
                  <a:prstClr val="black"/>
                </a:solidFill>
                <a:latin typeface="Times New Roman"/>
                <a:cs typeface="Times New Roman"/>
              </a:rPr>
              <a:t> </a:t>
            </a:r>
            <a:r>
              <a:rPr lang="ru-RU" sz="2800" b="1" spc="-5" dirty="0">
                <a:solidFill>
                  <a:prstClr val="black"/>
                </a:solidFill>
                <a:latin typeface="Times New Roman"/>
                <a:cs typeface="Times New Roman"/>
              </a:rPr>
              <a:t>на</a:t>
            </a:r>
            <a:r>
              <a:rPr lang="ru-RU" sz="2800" b="1" dirty="0">
                <a:solidFill>
                  <a:prstClr val="black"/>
                </a:solidFill>
                <a:latin typeface="Times New Roman"/>
                <a:cs typeface="Times New Roman"/>
              </a:rPr>
              <a:t> </a:t>
            </a:r>
            <a:r>
              <a:rPr lang="ru-RU" sz="2800" b="1" spc="-15" dirty="0">
                <a:solidFill>
                  <a:prstClr val="black"/>
                </a:solidFill>
                <a:latin typeface="Times New Roman"/>
                <a:cs typeface="Times New Roman"/>
              </a:rPr>
              <a:t>плановый</a:t>
            </a:r>
            <a:r>
              <a:rPr lang="ru-RU" sz="2800" b="1" spc="15" dirty="0">
                <a:solidFill>
                  <a:prstClr val="black"/>
                </a:solidFill>
                <a:latin typeface="Times New Roman"/>
                <a:cs typeface="Times New Roman"/>
              </a:rPr>
              <a:t> </a:t>
            </a:r>
            <a:r>
              <a:rPr lang="ru-RU" sz="2800" b="1" spc="-20" dirty="0">
                <a:solidFill>
                  <a:prstClr val="black"/>
                </a:solidFill>
                <a:latin typeface="Times New Roman"/>
                <a:cs typeface="Times New Roman"/>
              </a:rPr>
              <a:t>период</a:t>
            </a:r>
            <a:r>
              <a:rPr lang="ru-RU" sz="2800" b="1" dirty="0">
                <a:solidFill>
                  <a:prstClr val="black"/>
                </a:solidFill>
                <a:latin typeface="Times New Roman"/>
                <a:cs typeface="Times New Roman"/>
              </a:rPr>
              <a:t> </a:t>
            </a:r>
            <a:r>
              <a:rPr lang="ru-RU" sz="2800" b="1" spc="-5" dirty="0" smtClean="0">
                <a:solidFill>
                  <a:prstClr val="black"/>
                </a:solidFill>
                <a:latin typeface="Times New Roman"/>
                <a:cs typeface="Times New Roman"/>
              </a:rPr>
              <a:t>2025</a:t>
            </a:r>
            <a:r>
              <a:rPr lang="ru-RU" sz="2800" b="1" spc="-10" dirty="0" smtClean="0">
                <a:solidFill>
                  <a:prstClr val="black"/>
                </a:solidFill>
                <a:latin typeface="Times New Roman"/>
                <a:cs typeface="Times New Roman"/>
              </a:rPr>
              <a:t> </a:t>
            </a:r>
            <a:r>
              <a:rPr lang="ru-RU" sz="2800" b="1" spc="-5" dirty="0">
                <a:solidFill>
                  <a:prstClr val="black"/>
                </a:solidFill>
                <a:latin typeface="Times New Roman"/>
                <a:cs typeface="Times New Roman"/>
              </a:rPr>
              <a:t>и</a:t>
            </a:r>
            <a:r>
              <a:rPr lang="ru-RU" sz="2800" b="1" spc="-10" dirty="0">
                <a:solidFill>
                  <a:prstClr val="black"/>
                </a:solidFill>
                <a:latin typeface="Times New Roman"/>
                <a:cs typeface="Times New Roman"/>
              </a:rPr>
              <a:t> </a:t>
            </a:r>
            <a:r>
              <a:rPr lang="ru-RU" sz="2800" b="1" spc="-5" dirty="0" smtClean="0">
                <a:solidFill>
                  <a:prstClr val="black"/>
                </a:solidFill>
                <a:latin typeface="Times New Roman"/>
                <a:cs typeface="Times New Roman"/>
              </a:rPr>
              <a:t>2026</a:t>
            </a:r>
            <a:r>
              <a:rPr lang="ru-RU" sz="2800" b="1" spc="-10" dirty="0" smtClean="0">
                <a:solidFill>
                  <a:prstClr val="black"/>
                </a:solidFill>
                <a:latin typeface="Times New Roman"/>
                <a:cs typeface="Times New Roman"/>
              </a:rPr>
              <a:t> </a:t>
            </a:r>
            <a:r>
              <a:rPr lang="ru-RU" sz="2800" b="1" spc="-45" dirty="0">
                <a:solidFill>
                  <a:prstClr val="black"/>
                </a:solidFill>
                <a:latin typeface="Times New Roman"/>
                <a:cs typeface="Times New Roman"/>
              </a:rPr>
              <a:t>годов»</a:t>
            </a:r>
            <a:endParaRPr lang="ru-RU" sz="2800" dirty="0">
              <a:solidFill>
                <a:prstClr val="black"/>
              </a:solidFill>
              <a:latin typeface="Times New Roman"/>
              <a:cs typeface="Times New Roman"/>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792088"/>
          </a:xfrm>
        </p:spPr>
        <p:txBody>
          <a:bodyPr>
            <a:normAutofit fontScale="90000"/>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smtClean="0">
                <a:effectLst/>
                <a:latin typeface="Times New Roman"/>
                <a:cs typeface="Times New Roman"/>
              </a:rPr>
              <a:t>годы</a:t>
            </a:r>
            <a:br>
              <a:rPr lang="ru-RU" sz="2400" b="1" kern="0" spc="-25" dirty="0" smtClean="0">
                <a:effectLst/>
                <a:latin typeface="Times New Roman"/>
                <a:cs typeface="Times New Roman"/>
              </a:rPr>
            </a:br>
            <a:r>
              <a:rPr lang="ru-RU" sz="2400" b="1" kern="0" spc="-25" dirty="0">
                <a:effectLst/>
                <a:latin typeface="Times New Roman"/>
                <a:cs typeface="Times New Roman"/>
              </a:rPr>
              <a:t/>
            </a:r>
            <a:br>
              <a:rPr lang="ru-RU" sz="2400" b="1" kern="0" spc="-25" dirty="0">
                <a:effectLst/>
                <a:latin typeface="Times New Roman"/>
                <a:cs typeface="Times New Roman"/>
              </a:rPr>
            </a:br>
            <a:endParaRPr lang="ru-RU" sz="2400" dirty="0"/>
          </a:p>
        </p:txBody>
      </p:sp>
      <p:sp>
        <p:nvSpPr>
          <p:cNvPr id="5" name="TextBox 4"/>
          <p:cNvSpPr txBox="1"/>
          <p:nvPr/>
        </p:nvSpPr>
        <p:spPr>
          <a:xfrm>
            <a:off x="755576" y="1484784"/>
            <a:ext cx="9001000" cy="369332"/>
          </a:xfrm>
          <a:prstGeom prst="rect">
            <a:avLst/>
          </a:prstGeom>
          <a:noFill/>
        </p:spPr>
        <p:txBody>
          <a:bodyPr wrap="square" rtlCol="0">
            <a:spAutoFit/>
          </a:bodyPr>
          <a:lstStyle/>
          <a:p>
            <a:endParaRPr lang="ru-RU" dirty="0"/>
          </a:p>
        </p:txBody>
      </p:sp>
      <p:sp>
        <p:nvSpPr>
          <p:cNvPr id="6" name="TextBox 5"/>
          <p:cNvSpPr txBox="1"/>
          <p:nvPr/>
        </p:nvSpPr>
        <p:spPr>
          <a:xfrm>
            <a:off x="341784" y="908720"/>
            <a:ext cx="8532440" cy="5539978"/>
          </a:xfrm>
          <a:prstGeom prst="rect">
            <a:avLst/>
          </a:prstGeom>
          <a:noFill/>
        </p:spPr>
        <p:txBody>
          <a:bodyPr wrap="square" rtlCol="0">
            <a:spAutoFit/>
          </a:bodyPr>
          <a:lstStyle/>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В 2022 году  главной задачей единой экономической политики было содействие достижению национальных целей развития страны, а также укрепление положительных тенденций в сфере муниципальных финансов, что повлияло на сохранение устойчивой социально-экономической ситуации в городском округе.</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Основные итоги  реализации бюджетной , налоговой и долговой политики городского округа в 2022 году и 1 полугодии 2023 года: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вовлечены в хозяйственный оборот неиспользуемые объекты недвижимости и земельные участки, осуществляется муниципальный земельный контроль;</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продолжается работа по повышению собираемости платежей в бюджет, претензионная работа с должниками  перед  бюджетом городского округа;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привлекаются в бюджет городского  округа  межбюджетные трансферты из федерального и областного бюджетов для  софинансирования  мероприятий муниципальных программ, направленных на жизнеобеспечение  жителей городского округа;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сокращаются  расходы бюджета городского округа на закупку товаров, работ и услуг для обеспечения муниципальных нужд при безусловном выполнении гарантированных социальных обязательств государства;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налажена практика подготовки  и опубликования «бюджета для граждан», содержащего в доступной и понятной форме  информацию о муниципальных финансах, показателях проекта бюджета городского округа и отчета о его исполнении.</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Фактическое  исполнение бюджета   городского  округа   в 2022 году по  доходам составило  3 242,7  млн. руб. или  99,0 процентов от плановых назначений, по расходам     3158,6  млн.руб. или 95,5% от плана, профицит бюджета  по итогам года  составил 84,1 млн.руб. Муниципальный долг на 1 января 2023 года составил  113 млн.руб., что составило 28,81%  к годовому объему доходов без учета безвозмездных поступлений и поступлений по дополнительным нормативам.</a:t>
            </a:r>
          </a:p>
          <a:p>
            <a:endParaRPr lang="ru-RU" sz="1200" dirty="0"/>
          </a:p>
        </p:txBody>
      </p:sp>
    </p:spTree>
    <p:extLst>
      <p:ext uri="{BB962C8B-B14F-4D97-AF65-F5344CB8AC3E}">
        <p14:creationId xmlns:p14="http://schemas.microsoft.com/office/powerpoint/2010/main" val="16312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238372" y="692696"/>
            <a:ext cx="8891972" cy="6614375"/>
          </a:xfrm>
          <a:prstGeom prst="rect">
            <a:avLst/>
          </a:prstGeom>
        </p:spPr>
        <p:txBody>
          <a:bodyPr wrap="square">
            <a:spAutoFit/>
          </a:bodyPr>
          <a:lstStyle/>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В общем объеме доходов бюджета городского округа за 2022 год налоговые и неналоговые доходы составили 29,1 процента, безвозмездные поступления 70,9 процента.  </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К  утвержденным  бюджетным  назначениям  налоговые и неналоговые доходы  2022 года   исполнены на  100,8  процента.    Прирост  фактических поступлений  налоговых и неналоговых  доходов от первоначально  утвержденного бюджета составил  2,5 процента, в том числе : по налогу, взимаемому в связи с применением упрощенной системы  налогообложения  10,7 процента, налогу на имущество физических лиц  5,8 процента. </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В 1 полугодии  2023 года  в бюджет городского округа  поступили доходы  в объеме 1581,5  млн.руб., в том числе налоговые и неналоговые доходы  422,8 млн.руб., что составляет 43,1 % от годовых бюджетных назначений.</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Бюджет городского округа по расходам в 2023 году  сформирован  и исполнен  на основе 19 муниципальных программ, что позволило более эффективно расходовать  средства за счет выполнения количественных и качественных целевых показателей.  Формирование бюджета на основе муниципальных программ  позволяет гарантированно обеспечить финансовыми ресурсами действующие расходные обязательства, прозрачно и конкурентно распределять имеющиеся средства.</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Расходы бюджета городского округа  в 2022 году на выполнение муниципальных программ  составили 3109,9   млн.руб.  к общему объему расходов 2022 года или  98,5                   %.   По отношению к расходам 2021 года  исполнение  бюджета  в 2022 году составило  103,0  процента.</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88 %  от общей суммы  расходов составляют расходы на социальную сферу, сферу ЖКХ и национальную экономику, из них расходы  на образование составили 36,1 % , расходы на жилищно-коммунальное хозяйство-  32,3 %, на национальную экономику- 8,4%  ,  расходы  на культуру-  6,2 %,  расходы на физическую культуру и спорт -2,3 %, расходы  на  социальную политику-  2,8 %  .</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На 1.01.2023 года в городском округе Зарайск Московской области функционирует 38 муниципальных учреждений (в том числе 6 казенных, 24 бюджетных, 8  автономных учреждений), а также 7 органов местного самоуправления  и  муниципальных органов.  В 2023  году в результате  оптимизации по состоянию на 1 сентября 2023 года планируется содержание 27бюджетных и автономных учреждений, 6 казенных учреждений.</a:t>
            </a:r>
          </a:p>
          <a:p>
            <a:pPr lvl="0" algn="just">
              <a:lnSpc>
                <a:spcPct val="107000"/>
              </a:lnSpc>
              <a:spcAft>
                <a:spcPts val="0"/>
              </a:spcAft>
              <a:buClr>
                <a:srgbClr val="454647"/>
              </a:buClr>
              <a:buSzPts val="1300"/>
              <a:tabLst>
                <a:tab pos="635635" algn="l"/>
              </a:tabLst>
            </a:pPr>
            <a:endParaRPr lang="en-US"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Clr>
                <a:srgbClr val="454647"/>
              </a:buClr>
              <a:buSzPts val="1300"/>
              <a:buFont typeface="Symbol" panose="05050102010706020507" pitchFamily="18" charset="2"/>
              <a:buChar char="-"/>
              <a:tabLst>
                <a:tab pos="635635" algn="l"/>
              </a:tabLst>
            </a:pPr>
            <a:endParaRPr lang="ru-RU"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65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83" y="26064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 </a:t>
            </a:r>
            <a:r>
              <a:rPr lang="ru-RU" sz="2400" b="1" kern="0" spc="-25" dirty="0" smtClean="0">
                <a:effectLst/>
                <a:latin typeface="Times New Roman"/>
                <a:cs typeface="Times New Roman"/>
              </a:rPr>
              <a:t>годы</a:t>
            </a:r>
            <a:endParaRPr lang="ru-RU" sz="2400" dirty="0"/>
          </a:p>
        </p:txBody>
      </p:sp>
      <p:sp>
        <p:nvSpPr>
          <p:cNvPr id="3" name="Прямоугольник 2"/>
          <p:cNvSpPr/>
          <p:nvPr/>
        </p:nvSpPr>
        <p:spPr>
          <a:xfrm>
            <a:off x="323528" y="1470282"/>
            <a:ext cx="8045876" cy="2862322"/>
          </a:xfrm>
          <a:prstGeom prst="rect">
            <a:avLst/>
          </a:prstGeom>
        </p:spPr>
        <p:txBody>
          <a:bodyPr wrap="square">
            <a:spAutoFit/>
          </a:bodyPr>
          <a:lstStyle/>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Долговая  политика  городского округа  в 2022 году была направлена на снижение расходов на обслуживание  муниципального долга,  поддержание умеренной долговой нагрузки,  обеспечение показателей  долговой устойчивости  на  соответствующем уровне.  Объем долговых обязательств городского округа  составил  в 2023 году,  как и в 2022 году   - 113 млн.руб., однако структура долгового портфеля различная:  </a:t>
            </a: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Структура долгового портфеля                        </a:t>
            </a:r>
            <a:r>
              <a:rPr lang="ru-RU" sz="1200" dirty="0" smtClean="0">
                <a:latin typeface="Times New Roman" panose="02020603050405020304" pitchFamily="18" charset="0"/>
                <a:ea typeface="Calibri" panose="020F0502020204030204" pitchFamily="34" charset="0"/>
              </a:rPr>
              <a:t> </a:t>
            </a:r>
            <a:r>
              <a:rPr lang="ru-RU" sz="1200" dirty="0">
                <a:latin typeface="Times New Roman" panose="02020603050405020304" pitchFamily="18" charset="0"/>
                <a:ea typeface="Calibri" panose="020F0502020204030204" pitchFamily="34" charset="0"/>
              </a:rPr>
              <a:t>2022     2023</a:t>
            </a: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кредиты, привлеченные в  коммерческих банках      -11,5 %.   0%</a:t>
            </a: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бюджетные кредиты из бюджетов других уровней   - 88,5 %.   100%</a:t>
            </a:r>
          </a:p>
          <a:p>
            <a:pPr algn="just">
              <a:lnSpc>
                <a:spcPct val="150000"/>
              </a:lnSpc>
              <a:spcAft>
                <a:spcPts val="0"/>
              </a:spcAft>
              <a:tabLst>
                <a:tab pos="521970" algn="l"/>
              </a:tabLst>
            </a:pPr>
            <a:endParaRPr lang="ru-RU" sz="1200" dirty="0">
              <a:latin typeface="Times New Roman" panose="02020603050405020304" pitchFamily="18" charset="0"/>
              <a:ea typeface="Calibri" panose="020F0502020204030204" pitchFamily="34" charset="0"/>
            </a:endParaRP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В 1 полугодии 2023 года  бюджету муниципального образования предоставлен бюджетный кредит в объеме 23 млн.руб. </a:t>
            </a:r>
          </a:p>
        </p:txBody>
      </p:sp>
    </p:spTree>
    <p:extLst>
      <p:ext uri="{BB962C8B-B14F-4D97-AF65-F5344CB8AC3E}">
        <p14:creationId xmlns:p14="http://schemas.microsoft.com/office/powerpoint/2010/main" val="3521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91" y="-171400"/>
            <a:ext cx="8856984" cy="1224136"/>
          </a:xfrm>
        </p:spPr>
        <p:txBody>
          <a:bodyPr>
            <a:normAutofit/>
          </a:bodyPr>
          <a:lstStyle/>
          <a:p>
            <a:pPr lvl="0">
              <a:spcBef>
                <a:spcPts val="100"/>
              </a:spcBef>
            </a:pPr>
            <a:r>
              <a:rPr lang="ru-RU" sz="2800" b="1" kern="0" spc="-10" dirty="0">
                <a:effectLst/>
                <a:latin typeface="Times New Roman"/>
                <a:cs typeface="Times New Roman"/>
              </a:rPr>
              <a:t>Основные</a:t>
            </a:r>
            <a:r>
              <a:rPr lang="ru-RU" sz="2800" b="1" kern="0" spc="-5" dirty="0">
                <a:effectLst/>
                <a:latin typeface="Times New Roman"/>
                <a:cs typeface="Times New Roman"/>
              </a:rPr>
              <a:t> параметры</a:t>
            </a:r>
            <a:r>
              <a:rPr lang="ru-RU" sz="2800" b="1" kern="0" spc="-15" dirty="0">
                <a:effectLst/>
                <a:latin typeface="Times New Roman"/>
                <a:cs typeface="Times New Roman"/>
              </a:rPr>
              <a:t> </a:t>
            </a:r>
            <a:r>
              <a:rPr lang="ru-RU" sz="2800" b="1" kern="0" spc="-20" dirty="0">
                <a:effectLst/>
                <a:latin typeface="Times New Roman"/>
                <a:cs typeface="Times New Roman"/>
              </a:rPr>
              <a:t>бюджета</a:t>
            </a:r>
            <a:r>
              <a:rPr lang="ru-RU" sz="2800" b="1" kern="0" spc="15" dirty="0">
                <a:effectLst/>
                <a:latin typeface="Times New Roman"/>
                <a:cs typeface="Times New Roman"/>
              </a:rPr>
              <a:t> </a:t>
            </a:r>
            <a:r>
              <a:rPr lang="ru-RU" sz="2800" b="1" kern="0" spc="-20" dirty="0">
                <a:effectLst/>
                <a:latin typeface="Times New Roman"/>
                <a:cs typeface="Times New Roman"/>
              </a:rPr>
              <a:t>городского</a:t>
            </a:r>
            <a:br>
              <a:rPr lang="ru-RU" sz="2800" b="1" kern="0" spc="-20" dirty="0">
                <a:effectLst/>
                <a:latin typeface="Times New Roman"/>
                <a:cs typeface="Times New Roman"/>
              </a:rPr>
            </a:br>
            <a:r>
              <a:rPr lang="ru-RU" sz="2800" b="1" kern="0" spc="-10" dirty="0">
                <a:effectLst/>
                <a:latin typeface="Times New Roman"/>
                <a:cs typeface="Times New Roman"/>
              </a:rPr>
              <a:t>округа</a:t>
            </a:r>
            <a:r>
              <a:rPr lang="ru-RU" sz="2800" b="1" kern="0" spc="-25" dirty="0">
                <a:effectLst/>
                <a:latin typeface="Times New Roman"/>
                <a:cs typeface="Times New Roman"/>
              </a:rPr>
              <a:t> </a:t>
            </a:r>
            <a:r>
              <a:rPr lang="ru-RU" sz="2800" b="1" kern="0" spc="-10" dirty="0" smtClean="0">
                <a:effectLst/>
                <a:latin typeface="Times New Roman"/>
                <a:cs typeface="Times New Roman"/>
              </a:rPr>
              <a:t>Зарайск</a:t>
            </a:r>
            <a:r>
              <a:rPr lang="ru-RU" sz="2800" b="1" kern="0" spc="-5" dirty="0" smtClean="0">
                <a:effectLst/>
                <a:latin typeface="Times New Roman"/>
                <a:cs typeface="Times New Roman"/>
              </a:rPr>
              <a:t> </a:t>
            </a:r>
            <a:r>
              <a:rPr lang="ru-RU" sz="2800" b="1" kern="0" spc="-5" dirty="0">
                <a:effectLst/>
                <a:latin typeface="Times New Roman"/>
                <a:cs typeface="Times New Roman"/>
              </a:rPr>
              <a:t>на </a:t>
            </a:r>
            <a:r>
              <a:rPr lang="ru-RU" sz="2800" b="1" kern="0" dirty="0" smtClean="0">
                <a:effectLst/>
                <a:latin typeface="Times New Roman"/>
                <a:cs typeface="Times New Roman"/>
              </a:rPr>
              <a:t>2022-2026</a:t>
            </a:r>
            <a:r>
              <a:rPr lang="ru-RU" sz="2800" b="1" kern="0" spc="-20" dirty="0" smtClean="0">
                <a:effectLst/>
                <a:latin typeface="Times New Roman"/>
                <a:cs typeface="Times New Roman"/>
              </a:rPr>
              <a:t> </a:t>
            </a:r>
            <a:r>
              <a:rPr lang="ru-RU" sz="2800" b="1" kern="0" spc="-25" dirty="0">
                <a:effectLst/>
                <a:latin typeface="Times New Roman"/>
                <a:cs typeface="Times New Roman"/>
              </a:rPr>
              <a:t>годы</a:t>
            </a:r>
            <a:endParaRPr lang="ru-RU" sz="2800" dirty="0"/>
          </a:p>
        </p:txBody>
      </p:sp>
      <p:graphicFrame>
        <p:nvGraphicFramePr>
          <p:cNvPr id="4" name="object 27"/>
          <p:cNvGraphicFramePr>
            <a:graphicFrameLocks noGrp="1"/>
          </p:cNvGraphicFramePr>
          <p:nvPr>
            <p:extLst>
              <p:ext uri="{D42A27DB-BD31-4B8C-83A1-F6EECF244321}">
                <p14:modId xmlns:p14="http://schemas.microsoft.com/office/powerpoint/2010/main" val="3901925396"/>
              </p:ext>
            </p:extLst>
          </p:nvPr>
        </p:nvGraphicFramePr>
        <p:xfrm>
          <a:off x="0" y="3501008"/>
          <a:ext cx="9113967" cy="3457666"/>
        </p:xfrm>
        <a:graphic>
          <a:graphicData uri="http://schemas.openxmlformats.org/drawingml/2006/table">
            <a:tbl>
              <a:tblPr firstRow="1" bandRow="1"/>
              <a:tblGrid>
                <a:gridCol w="1788107"/>
                <a:gridCol w="1180625"/>
                <a:gridCol w="1695259"/>
                <a:gridCol w="1375799"/>
                <a:gridCol w="1589811"/>
                <a:gridCol w="1484366"/>
              </a:tblGrid>
              <a:tr h="53392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850" dirty="0">
                        <a:latin typeface="Times New Roman"/>
                        <a:cs typeface="Times New Roman"/>
                      </a:endParaRPr>
                    </a:p>
                    <a:p>
                      <a:pPr marL="393065">
                        <a:lnSpc>
                          <a:spcPct val="100000"/>
                        </a:lnSpc>
                      </a:pPr>
                      <a:r>
                        <a:rPr sz="1400" b="1" spc="-5" dirty="0">
                          <a:solidFill>
                            <a:srgbClr val="FFFFFF"/>
                          </a:solidFill>
                          <a:latin typeface="Times New Roman"/>
                          <a:cs typeface="Times New Roman"/>
                        </a:rPr>
                        <a:t>Показатели</a:t>
                      </a:r>
                      <a:endParaRPr sz="1400" dirty="0">
                        <a:latin typeface="Times New Roman"/>
                        <a:cs typeface="Times New Roman"/>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25"/>
                        </a:spcBef>
                      </a:pPr>
                      <a:endParaRPr sz="1300" dirty="0">
                        <a:latin typeface="Times New Roman"/>
                        <a:cs typeface="Times New Roman"/>
                      </a:endParaRPr>
                    </a:p>
                    <a:p>
                      <a:pPr algn="ctr">
                        <a:lnSpc>
                          <a:spcPct val="100000"/>
                        </a:lnSpc>
                      </a:pPr>
                      <a:r>
                        <a:rPr sz="1400" b="1" dirty="0" smtClean="0">
                          <a:solidFill>
                            <a:srgbClr val="FFFFFF"/>
                          </a:solidFill>
                          <a:latin typeface="Times New Roman"/>
                          <a:cs typeface="Times New Roman"/>
                        </a:rPr>
                        <a:t>Отчет</a:t>
                      </a:r>
                      <a:r>
                        <a:rPr lang="ru-RU" sz="1400" b="1" dirty="0" smtClean="0">
                          <a:solidFill>
                            <a:srgbClr val="FFFFFF"/>
                          </a:solidFill>
                          <a:latin typeface="Times New Roman"/>
                          <a:cs typeface="Times New Roman"/>
                        </a:rPr>
                        <a:t> </a:t>
                      </a:r>
                      <a:r>
                        <a:rPr sz="1400" b="1" dirty="0" smtClean="0">
                          <a:solidFill>
                            <a:srgbClr val="FFFFFF"/>
                          </a:solidFill>
                          <a:latin typeface="Times New Roman"/>
                          <a:cs typeface="Times New Roman"/>
                        </a:rPr>
                        <a:t>20</a:t>
                      </a:r>
                      <a:r>
                        <a:rPr lang="ru-RU" sz="1400" b="1" dirty="0" smtClean="0">
                          <a:solidFill>
                            <a:srgbClr val="FFFFFF"/>
                          </a:solidFill>
                          <a:latin typeface="Times New Roman"/>
                          <a:cs typeface="Times New Roman"/>
                        </a:rPr>
                        <a:t>22</a:t>
                      </a:r>
                      <a:r>
                        <a:rPr lang="ru-RU" sz="1400" b="1" baseline="0" dirty="0" smtClean="0">
                          <a:solidFill>
                            <a:srgbClr val="FFFFFF"/>
                          </a:solidFill>
                          <a:latin typeface="Times New Roman"/>
                          <a:cs typeface="Times New Roman"/>
                        </a:rPr>
                        <a:t> </a:t>
                      </a:r>
                      <a:r>
                        <a:rPr sz="1400" b="1" spc="-80" dirty="0" smtClean="0">
                          <a:solidFill>
                            <a:srgbClr val="FFFFFF"/>
                          </a:solidFill>
                          <a:latin typeface="Times New Roman"/>
                          <a:cs typeface="Times New Roman"/>
                        </a:rPr>
                        <a:t>г</a:t>
                      </a:r>
                      <a:r>
                        <a:rPr sz="1400" b="1" spc="-80" dirty="0">
                          <a:solidFill>
                            <a:srgbClr val="FFFFFF"/>
                          </a:solidFill>
                          <a:latin typeface="Times New Roman"/>
                          <a:cs typeface="Times New Roman"/>
                        </a:rPr>
                        <a:t>.</a:t>
                      </a:r>
                      <a:endParaRPr sz="1400" dirty="0">
                        <a:latin typeface="Times New Roman"/>
                        <a:cs typeface="Times New Roman"/>
                      </a:endParaRPr>
                    </a:p>
                    <a:p>
                      <a:pPr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80"/>
                        </a:spcBef>
                      </a:pPr>
                      <a:r>
                        <a:rPr lang="ru-RU" sz="1400" b="1" spc="-5" dirty="0" smtClean="0">
                          <a:solidFill>
                            <a:srgbClr val="FFFFFF"/>
                          </a:solidFill>
                          <a:latin typeface="Times New Roman"/>
                          <a:cs typeface="Times New Roman"/>
                        </a:rPr>
                        <a:t>План</a:t>
                      </a:r>
                      <a:r>
                        <a:rPr sz="1400" b="1" spc="5" dirty="0" smtClean="0">
                          <a:solidFill>
                            <a:srgbClr val="FFFFFF"/>
                          </a:solidFill>
                          <a:latin typeface="Times New Roman"/>
                          <a:cs typeface="Times New Roman"/>
                        </a:rPr>
                        <a:t> </a:t>
                      </a: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3</a:t>
                      </a:r>
                      <a:r>
                        <a:rPr sz="1400" b="1" spc="-40" dirty="0" smtClean="0">
                          <a:solidFill>
                            <a:srgbClr val="FFFFFF"/>
                          </a:solidFill>
                          <a:latin typeface="Times New Roman"/>
                          <a:cs typeface="Times New Roman"/>
                        </a:rPr>
                        <a:t> </a:t>
                      </a:r>
                      <a:r>
                        <a:rPr sz="1400" b="1" spc="-80" dirty="0">
                          <a:solidFill>
                            <a:srgbClr val="FFFFFF"/>
                          </a:solidFill>
                          <a:latin typeface="Times New Roman"/>
                          <a:cs typeface="Times New Roman"/>
                        </a:rPr>
                        <a:t>г.</a:t>
                      </a:r>
                      <a:endParaRPr sz="1400" dirty="0">
                        <a:latin typeface="Times New Roman"/>
                        <a:cs typeface="Times New Roman"/>
                      </a:endParaRPr>
                    </a:p>
                    <a:p>
                      <a:pPr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863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20"/>
                        </a:spcBef>
                      </a:pPr>
                      <a:r>
                        <a:rPr sz="1400" b="1" dirty="0">
                          <a:solidFill>
                            <a:srgbClr val="FFFFFF"/>
                          </a:solidFill>
                          <a:latin typeface="Times New Roman"/>
                          <a:cs typeface="Times New Roman"/>
                        </a:rPr>
                        <a:t>План</a:t>
                      </a:r>
                      <a:endParaRPr sz="1400" dirty="0">
                        <a:latin typeface="Times New Roman"/>
                        <a:cs typeface="Times New Roman"/>
                      </a:endParaRPr>
                    </a:p>
                    <a:p>
                      <a:pPr marL="1270"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hMerge="1">
                  <a:txBody>
                    <a:bodyPr/>
                    <a:lstStyle/>
                    <a:p>
                      <a:endParaRPr/>
                    </a:p>
                  </a:txBody>
                  <a:tcPr marL="0" marR="0" marT="0" marB="0"/>
                </a:tc>
                <a:tc hMerge="1">
                  <a:txBody>
                    <a:bodyPr/>
                    <a:lstStyle/>
                    <a:p>
                      <a:endParaRPr/>
                    </a:p>
                  </a:txBody>
                  <a:tcPr marL="0" marR="0" marT="0" marB="0"/>
                </a:tc>
              </a:tr>
              <a:tr h="344466">
                <a:tc vMerge="1">
                  <a:txBody>
                    <a:bodyPr/>
                    <a:lstStyle/>
                    <a:p>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vMerge="1">
                  <a:txBody>
                    <a:bodyPr/>
                    <a:lstStyle/>
                    <a:p>
                      <a:endParaRPr/>
                    </a:p>
                  </a:txBody>
                  <a:tcPr marL="0" marR="0" marT="863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20"/>
                        </a:spcBef>
                      </a:pP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4</a:t>
                      </a:r>
                      <a:r>
                        <a:rPr lang="ru-RU" sz="1400" b="1" baseline="0" dirty="0" smtClean="0">
                          <a:solidFill>
                            <a:srgbClr val="FFFFFF"/>
                          </a:solidFill>
                          <a:latin typeface="Times New Roman"/>
                          <a:cs typeface="Times New Roman"/>
                        </a:rPr>
                        <a:t> </a:t>
                      </a:r>
                      <a:r>
                        <a:rPr sz="1400" b="1" spc="-80" dirty="0" smtClean="0">
                          <a:solidFill>
                            <a:srgbClr val="FFFFFF"/>
                          </a:solidFill>
                          <a:latin typeface="Times New Roman"/>
                          <a:cs typeface="Times New Roman"/>
                        </a:rPr>
                        <a:t>г</a:t>
                      </a:r>
                      <a:r>
                        <a:rPr sz="1400" b="1" spc="-80" dirty="0">
                          <a:solidFill>
                            <a:srgbClr val="FFFFFF"/>
                          </a:solidFill>
                          <a:latin typeface="Times New Roman"/>
                          <a:cs typeface="Times New Roman"/>
                        </a:rPr>
                        <a:t>.</a:t>
                      </a:r>
                      <a:endParaRPr sz="1400" dirty="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85"/>
                        </a:spcBef>
                      </a:pPr>
                      <a:r>
                        <a:rPr lang="ru-RU" sz="1400" b="1" dirty="0" smtClean="0">
                          <a:solidFill>
                            <a:srgbClr val="FFFFFF"/>
                          </a:solidFill>
                          <a:latin typeface="Times New Roman"/>
                          <a:cs typeface="Times New Roman"/>
                        </a:rPr>
                        <a:t>2025 г.</a:t>
                      </a:r>
                      <a:endParaRPr sz="1400" dirty="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285"/>
                        </a:spcBef>
                      </a:pPr>
                      <a:r>
                        <a:rPr lang="ru-RU" sz="1400" b="1" dirty="0" smtClean="0">
                          <a:solidFill>
                            <a:srgbClr val="FFFFFF"/>
                          </a:solidFill>
                          <a:latin typeface="Times New Roman"/>
                          <a:cs typeface="Times New Roman"/>
                        </a:rPr>
                        <a:t>2026 г.</a:t>
                      </a:r>
                      <a:endParaRPr sz="1400" dirty="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r>
              <a:tr h="417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a:lnSpc>
                          <a:spcPct val="100000"/>
                        </a:lnSpc>
                        <a:spcBef>
                          <a:spcPts val="320"/>
                        </a:spcBef>
                      </a:pPr>
                      <a:r>
                        <a:rPr sz="1400" b="1" spc="-20" dirty="0">
                          <a:latin typeface="Times New Roman"/>
                          <a:cs typeface="Times New Roman"/>
                        </a:rPr>
                        <a:t>Доходы</a:t>
                      </a:r>
                      <a:endParaRPr sz="140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84"/>
                        </a:spcBef>
                      </a:pPr>
                      <a:r>
                        <a:rPr lang="ru-RU" sz="1200" b="1" dirty="0" smtClean="0">
                          <a:latin typeface="Times New Roman"/>
                          <a:cs typeface="Times New Roman"/>
                        </a:rPr>
                        <a:t>3 059 736,00</a:t>
                      </a:r>
                      <a:endParaRPr sz="1200" dirty="0">
                        <a:latin typeface="Times New Roman"/>
                        <a:cs typeface="Times New Roman"/>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4</a:t>
                      </a:r>
                      <a:r>
                        <a:rPr lang="ru-RU" sz="1200" b="1" baseline="0" dirty="0" smtClean="0">
                          <a:latin typeface="Times New Roman"/>
                          <a:cs typeface="Times New Roman"/>
                        </a:rPr>
                        <a:t> 148 075,00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4 867 356,00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40"/>
                        </a:spcBef>
                      </a:pPr>
                      <a:r>
                        <a:rPr lang="ru-RU" sz="1200" b="1" dirty="0" smtClean="0">
                          <a:latin typeface="Times New Roman"/>
                          <a:cs typeface="Times New Roman"/>
                        </a:rPr>
                        <a:t>4</a:t>
                      </a:r>
                      <a:r>
                        <a:rPr lang="ru-RU" sz="1200" b="1" baseline="0" dirty="0" smtClean="0">
                          <a:latin typeface="Times New Roman"/>
                          <a:cs typeface="Times New Roman"/>
                        </a:rPr>
                        <a:t> 314 741,00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40"/>
                        </a:spcBef>
                      </a:pPr>
                      <a:r>
                        <a:rPr lang="ru-RU" sz="1200" b="1" dirty="0" smtClean="0">
                          <a:latin typeface="Times New Roman"/>
                          <a:cs typeface="Times New Roman"/>
                        </a:rPr>
                        <a:t>3 946 958,00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r h="6458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6050" marR="83820" indent="321310" algn="r">
                        <a:lnSpc>
                          <a:spcPct val="100000"/>
                        </a:lnSpc>
                        <a:spcBef>
                          <a:spcPts val="335"/>
                        </a:spcBef>
                      </a:pPr>
                      <a:r>
                        <a:rPr sz="1050" dirty="0">
                          <a:latin typeface="Times New Roman"/>
                          <a:cs typeface="Times New Roman"/>
                        </a:rPr>
                        <a:t>в</a:t>
                      </a:r>
                      <a:r>
                        <a:rPr sz="1050" spc="-30" dirty="0">
                          <a:latin typeface="Times New Roman"/>
                          <a:cs typeface="Times New Roman"/>
                        </a:rPr>
                        <a:t> </a:t>
                      </a:r>
                      <a:r>
                        <a:rPr sz="1050" spc="-5" dirty="0">
                          <a:latin typeface="Times New Roman"/>
                          <a:cs typeface="Times New Roman"/>
                        </a:rPr>
                        <a:t>т.ч.</a:t>
                      </a:r>
                      <a:r>
                        <a:rPr sz="1050" spc="-45" dirty="0">
                          <a:latin typeface="Times New Roman"/>
                          <a:cs typeface="Times New Roman"/>
                        </a:rPr>
                        <a:t> </a:t>
                      </a:r>
                      <a:r>
                        <a:rPr sz="1050" dirty="0">
                          <a:latin typeface="Times New Roman"/>
                          <a:cs typeface="Times New Roman"/>
                        </a:rPr>
                        <a:t>безвозмездные </a:t>
                      </a:r>
                      <a:r>
                        <a:rPr sz="1050" spc="-245" dirty="0">
                          <a:latin typeface="Times New Roman"/>
                          <a:cs typeface="Times New Roman"/>
                        </a:rPr>
                        <a:t> </a:t>
                      </a:r>
                      <a:r>
                        <a:rPr sz="1050" spc="-5" dirty="0">
                          <a:latin typeface="Times New Roman"/>
                          <a:cs typeface="Times New Roman"/>
                        </a:rPr>
                        <a:t>поступления</a:t>
                      </a:r>
                      <a:r>
                        <a:rPr sz="1050" spc="-35" dirty="0">
                          <a:latin typeface="Times New Roman"/>
                          <a:cs typeface="Times New Roman"/>
                        </a:rPr>
                        <a:t> </a:t>
                      </a:r>
                      <a:r>
                        <a:rPr sz="1050" dirty="0">
                          <a:latin typeface="Times New Roman"/>
                          <a:cs typeface="Times New Roman"/>
                        </a:rPr>
                        <a:t>из</a:t>
                      </a:r>
                      <a:r>
                        <a:rPr sz="1050" spc="-45" dirty="0">
                          <a:latin typeface="Times New Roman"/>
                          <a:cs typeface="Times New Roman"/>
                        </a:rPr>
                        <a:t> </a:t>
                      </a:r>
                      <a:r>
                        <a:rPr sz="1050" dirty="0">
                          <a:latin typeface="Times New Roman"/>
                          <a:cs typeface="Times New Roman"/>
                        </a:rPr>
                        <a:t>бюджетов</a:t>
                      </a:r>
                    </a:p>
                    <a:p>
                      <a:pPr marR="83185" algn="r">
                        <a:lnSpc>
                          <a:spcPct val="100000"/>
                        </a:lnSpc>
                      </a:pPr>
                      <a:r>
                        <a:rPr sz="1050" dirty="0">
                          <a:latin typeface="Times New Roman"/>
                          <a:cs typeface="Times New Roman"/>
                        </a:rPr>
                        <a:t>др</a:t>
                      </a:r>
                      <a:r>
                        <a:rPr sz="1050" spc="-25" dirty="0">
                          <a:latin typeface="Times New Roman"/>
                          <a:cs typeface="Times New Roman"/>
                        </a:rPr>
                        <a:t>у</a:t>
                      </a:r>
                      <a:r>
                        <a:rPr sz="1050" spc="-5" dirty="0">
                          <a:latin typeface="Times New Roman"/>
                          <a:cs typeface="Times New Roman"/>
                        </a:rPr>
                        <a:t>ги</a:t>
                      </a:r>
                      <a:r>
                        <a:rPr sz="1050" dirty="0">
                          <a:latin typeface="Times New Roman"/>
                          <a:cs typeface="Times New Roman"/>
                        </a:rPr>
                        <a:t>х </a:t>
                      </a:r>
                      <a:r>
                        <a:rPr sz="1050" spc="-30" dirty="0">
                          <a:latin typeface="Times New Roman"/>
                          <a:cs typeface="Times New Roman"/>
                        </a:rPr>
                        <a:t>у</a:t>
                      </a:r>
                      <a:r>
                        <a:rPr sz="1050" dirty="0">
                          <a:latin typeface="Times New Roman"/>
                          <a:cs typeface="Times New Roman"/>
                        </a:rPr>
                        <a:t>ров</a:t>
                      </a:r>
                      <a:r>
                        <a:rPr sz="1050" spc="-5" dirty="0">
                          <a:latin typeface="Times New Roman"/>
                          <a:cs typeface="Times New Roman"/>
                        </a:rPr>
                        <a:t>ней</a:t>
                      </a:r>
                      <a:endParaRPr sz="1050" dirty="0">
                        <a:latin typeface="Times New Roman"/>
                        <a:cs typeface="Times New Roman"/>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0"/>
                        </a:spcBef>
                      </a:pPr>
                      <a:endParaRPr sz="1250" dirty="0">
                        <a:latin typeface="Times New Roman"/>
                        <a:cs typeface="Times New Roman"/>
                      </a:endParaRPr>
                    </a:p>
                    <a:p>
                      <a:pPr algn="ctr">
                        <a:lnSpc>
                          <a:spcPct val="100000"/>
                        </a:lnSpc>
                        <a:spcBef>
                          <a:spcPts val="5"/>
                        </a:spcBef>
                      </a:pPr>
                      <a:r>
                        <a:rPr lang="ru-RU" sz="1200" dirty="0" smtClean="0">
                          <a:latin typeface="Times New Roman"/>
                          <a:cs typeface="Times New Roman"/>
                        </a:rPr>
                        <a:t>2 133 209,00</a:t>
                      </a:r>
                      <a:endParaRPr sz="1200" dirty="0">
                        <a:latin typeface="Times New Roman"/>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3</a:t>
                      </a:r>
                      <a:r>
                        <a:rPr lang="ru-RU" sz="1200" baseline="0" dirty="0" smtClean="0">
                          <a:latin typeface="Times New Roman"/>
                          <a:cs typeface="Times New Roman"/>
                        </a:rPr>
                        <a:t> 202 209,00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3</a:t>
                      </a:r>
                      <a:r>
                        <a:rPr lang="ru-RU" sz="1200" baseline="0" dirty="0" smtClean="0">
                          <a:latin typeface="Times New Roman"/>
                          <a:cs typeface="Times New Roman"/>
                        </a:rPr>
                        <a:t> 890 330,00</a:t>
                      </a:r>
                      <a:endParaRPr lang="ru-RU" sz="1200" dirty="0" smtClean="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3</a:t>
                      </a:r>
                      <a:r>
                        <a:rPr lang="ru-RU" sz="1200" baseline="0" dirty="0" smtClean="0">
                          <a:latin typeface="Times New Roman"/>
                          <a:cs typeface="Times New Roman"/>
                        </a:rPr>
                        <a:t> 284 247,00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2 860 920,00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3444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a:lnSpc>
                          <a:spcPct val="100000"/>
                        </a:lnSpc>
                        <a:spcBef>
                          <a:spcPts val="325"/>
                        </a:spcBef>
                      </a:pPr>
                      <a:r>
                        <a:rPr sz="1400" b="1" spc="-15" dirty="0">
                          <a:latin typeface="Times New Roman"/>
                          <a:cs typeface="Times New Roman"/>
                        </a:rPr>
                        <a:t>Расходы</a:t>
                      </a:r>
                      <a:endParaRPr sz="14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90"/>
                        </a:spcBef>
                      </a:pPr>
                      <a:r>
                        <a:rPr lang="ru-RU" sz="1200" b="1" dirty="0" smtClean="0">
                          <a:latin typeface="Times New Roman"/>
                          <a:cs typeface="Times New Roman"/>
                        </a:rPr>
                        <a:t>3</a:t>
                      </a:r>
                      <a:r>
                        <a:rPr lang="ru-RU" sz="1200" b="1" baseline="0" dirty="0" smtClean="0">
                          <a:latin typeface="Times New Roman"/>
                          <a:cs typeface="Times New Roman"/>
                        </a:rPr>
                        <a:t> 158 603,00</a:t>
                      </a:r>
                      <a:endParaRPr sz="1200"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4</a:t>
                      </a:r>
                      <a:r>
                        <a:rPr lang="ru-RU" sz="1200" b="1" baseline="0" dirty="0" smtClean="0">
                          <a:latin typeface="Times New Roman"/>
                          <a:cs typeface="Times New Roman"/>
                        </a:rPr>
                        <a:t> 383 285,00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90"/>
                        </a:spcBef>
                      </a:pPr>
                      <a:r>
                        <a:rPr lang="ru-RU" sz="1200" b="1" baseline="0" dirty="0" smtClean="0">
                          <a:latin typeface="Times New Roman"/>
                          <a:cs typeface="Times New Roman"/>
                        </a:rPr>
                        <a:t>4 867 356,00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90"/>
                        </a:spcBef>
                      </a:pPr>
                      <a:r>
                        <a:rPr lang="ru-RU" sz="1200" b="1" dirty="0" smtClean="0">
                          <a:latin typeface="Times New Roman"/>
                          <a:cs typeface="Times New Roman"/>
                        </a:rPr>
                        <a:t>4 233 296,00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90"/>
                        </a:spcBef>
                      </a:pPr>
                      <a:r>
                        <a:rPr lang="ru-RU" sz="1200" b="1" dirty="0" smtClean="0">
                          <a:latin typeface="Times New Roman"/>
                          <a:cs typeface="Times New Roman"/>
                        </a:rPr>
                        <a:t>3 805 567,00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r h="585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marR="522605">
                        <a:lnSpc>
                          <a:spcPct val="100000"/>
                        </a:lnSpc>
                        <a:spcBef>
                          <a:spcPts val="325"/>
                        </a:spcBef>
                      </a:pPr>
                      <a:r>
                        <a:rPr sz="1400" b="1" spc="-5" dirty="0">
                          <a:latin typeface="Times New Roman"/>
                          <a:cs typeface="Times New Roman"/>
                        </a:rPr>
                        <a:t>Дефицит </a:t>
                      </a:r>
                      <a:r>
                        <a:rPr sz="1400" b="1" dirty="0">
                          <a:latin typeface="Times New Roman"/>
                          <a:cs typeface="Times New Roman"/>
                        </a:rPr>
                        <a:t>(-) / </a:t>
                      </a:r>
                      <a:r>
                        <a:rPr sz="1400" b="1" spc="5" dirty="0">
                          <a:latin typeface="Times New Roman"/>
                          <a:cs typeface="Times New Roman"/>
                        </a:rPr>
                        <a:t> </a:t>
                      </a:r>
                      <a:r>
                        <a:rPr sz="1400" b="1" spc="-5" dirty="0">
                          <a:latin typeface="Times New Roman"/>
                          <a:cs typeface="Times New Roman"/>
                        </a:rPr>
                        <a:t>Профицит</a:t>
                      </a:r>
                      <a:r>
                        <a:rPr sz="1400" b="1" spc="-60" dirty="0">
                          <a:latin typeface="Times New Roman"/>
                          <a:cs typeface="Times New Roman"/>
                        </a:rPr>
                        <a:t> </a:t>
                      </a:r>
                      <a:r>
                        <a:rPr sz="1400" b="1" dirty="0">
                          <a:latin typeface="Times New Roman"/>
                          <a:cs typeface="Times New Roman"/>
                        </a:rPr>
                        <a:t>(+)</a:t>
                      </a:r>
                      <a:endParaRPr sz="14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
                        </a:spcBef>
                      </a:pPr>
                      <a:endParaRPr sz="1150" dirty="0">
                        <a:latin typeface="Times New Roman"/>
                        <a:cs typeface="Times New Roman"/>
                      </a:endParaRPr>
                    </a:p>
                    <a:p>
                      <a:pPr algn="ctr">
                        <a:lnSpc>
                          <a:spcPct val="100000"/>
                        </a:lnSpc>
                        <a:spcBef>
                          <a:spcPts val="5"/>
                        </a:spcBef>
                      </a:pPr>
                      <a:r>
                        <a:rPr lang="ru-RU" sz="1200" b="1" spc="-5" dirty="0" smtClean="0">
                          <a:latin typeface="Times New Roman"/>
                          <a:cs typeface="Times New Roman"/>
                        </a:rPr>
                        <a:t>- 31 095,16</a:t>
                      </a:r>
                      <a:endParaRPr sz="12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r>
                        <a:rPr lang="ru-RU" sz="1200" b="1" dirty="0" smtClean="0">
                          <a:latin typeface="Times New Roman"/>
                          <a:cs typeface="Times New Roman"/>
                        </a:rPr>
                        <a:t>-119 431,70</a:t>
                      </a:r>
                      <a:endParaRPr sz="1200" b="1" dirty="0">
                        <a:latin typeface="Times New Roman"/>
                        <a:cs typeface="Times New Roman"/>
                      </a:endParaRPr>
                    </a:p>
                  </a:txBody>
                  <a:tcPr marL="0" marR="0" marT="19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dirty="0" smtClean="0">
                          <a:latin typeface="Times New Roman"/>
                          <a:cs typeface="Times New Roman"/>
                        </a:rPr>
                        <a:t>0</a:t>
                      </a:r>
                      <a:r>
                        <a:rPr lang="ru-RU" sz="1200" b="1" baseline="0" dirty="0" smtClean="0">
                          <a:latin typeface="Times New Roman"/>
                          <a:cs typeface="Times New Roman"/>
                        </a:rPr>
                        <a:t> ,00</a:t>
                      </a:r>
                      <a:endParaRPr sz="1200" b="1"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i="0" dirty="0" smtClean="0">
                          <a:latin typeface="Times New Roman"/>
                          <a:cs typeface="Times New Roman"/>
                        </a:rPr>
                        <a:t>- 22</a:t>
                      </a:r>
                      <a:r>
                        <a:rPr lang="ru-RU" sz="1200" b="1" i="0" baseline="0" dirty="0" smtClean="0">
                          <a:latin typeface="Times New Roman"/>
                          <a:cs typeface="Times New Roman"/>
                        </a:rPr>
                        <a:t> 500,00</a:t>
                      </a:r>
                      <a:endParaRPr sz="1200" b="1" i="0"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dirty="0" smtClean="0">
                          <a:latin typeface="Times New Roman"/>
                          <a:cs typeface="Times New Roman"/>
                        </a:rPr>
                        <a:t>- 27 250,00</a:t>
                      </a:r>
                      <a:endParaRPr sz="1200" b="1"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585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marR="236854">
                        <a:lnSpc>
                          <a:spcPct val="100000"/>
                        </a:lnSpc>
                        <a:spcBef>
                          <a:spcPts val="325"/>
                        </a:spcBef>
                      </a:pPr>
                      <a:r>
                        <a:rPr sz="1400" b="1" spc="-30" dirty="0">
                          <a:latin typeface="Times New Roman"/>
                          <a:cs typeface="Times New Roman"/>
                        </a:rPr>
                        <a:t>М</a:t>
                      </a:r>
                      <a:r>
                        <a:rPr sz="1400" b="1" dirty="0">
                          <a:latin typeface="Times New Roman"/>
                          <a:cs typeface="Times New Roman"/>
                        </a:rPr>
                        <a:t>у</a:t>
                      </a:r>
                      <a:r>
                        <a:rPr sz="1400" b="1" spc="-5" dirty="0">
                          <a:latin typeface="Times New Roman"/>
                          <a:cs typeface="Times New Roman"/>
                        </a:rPr>
                        <a:t>ницип</a:t>
                      </a:r>
                      <a:r>
                        <a:rPr sz="1400" b="1" spc="15" dirty="0">
                          <a:latin typeface="Times New Roman"/>
                          <a:cs typeface="Times New Roman"/>
                        </a:rPr>
                        <a:t>а</a:t>
                      </a:r>
                      <a:r>
                        <a:rPr sz="1400" b="1" dirty="0">
                          <a:latin typeface="Times New Roman"/>
                          <a:cs typeface="Times New Roman"/>
                        </a:rPr>
                        <a:t>льн</a:t>
                      </a:r>
                      <a:r>
                        <a:rPr sz="1400" b="1" spc="-10" dirty="0">
                          <a:latin typeface="Times New Roman"/>
                          <a:cs typeface="Times New Roman"/>
                        </a:rPr>
                        <a:t>ы</a:t>
                      </a:r>
                      <a:r>
                        <a:rPr sz="1400" b="1" dirty="0">
                          <a:latin typeface="Times New Roman"/>
                          <a:cs typeface="Times New Roman"/>
                        </a:rPr>
                        <a:t>й  </a:t>
                      </a:r>
                      <a:r>
                        <a:rPr sz="1400" b="1" spc="-5" dirty="0">
                          <a:latin typeface="Times New Roman"/>
                          <a:cs typeface="Times New Roman"/>
                        </a:rPr>
                        <a:t>долг</a:t>
                      </a:r>
                      <a:endParaRPr sz="14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65"/>
                        </a:spcBef>
                      </a:pPr>
                      <a:r>
                        <a:rPr lang="ru-RU" sz="1400" b="1" dirty="0" smtClean="0">
                          <a:latin typeface="Times New Roman"/>
                          <a:cs typeface="Times New Roman"/>
                        </a:rPr>
                        <a:t>113 </a:t>
                      </a:r>
                      <a:r>
                        <a:rPr sz="1400" b="1" dirty="0" smtClean="0">
                          <a:latin typeface="Times New Roman"/>
                          <a:cs typeface="Times New Roman"/>
                        </a:rPr>
                        <a:t>000</a:t>
                      </a:r>
                      <a:r>
                        <a:rPr lang="ru-RU" sz="1400" b="1" dirty="0" smtClean="0">
                          <a:latin typeface="Times New Roman"/>
                          <a:cs typeface="Times New Roman"/>
                        </a:rPr>
                        <a:t>,00</a:t>
                      </a:r>
                      <a:endParaRPr sz="1400" dirty="0">
                        <a:latin typeface="Times New Roman"/>
                        <a:cs typeface="Times New Roman"/>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65"/>
                        </a:spcBef>
                      </a:pPr>
                      <a:r>
                        <a:rPr lang="ru-RU" sz="1400" b="1" dirty="0" smtClean="0">
                          <a:latin typeface="Times New Roman"/>
                          <a:cs typeface="Times New Roman"/>
                        </a:rPr>
                        <a:t>136 533,00</a:t>
                      </a:r>
                      <a:endParaRPr sz="1400" b="1" dirty="0">
                        <a:latin typeface="Times New Roman"/>
                        <a:cs typeface="Times New Roman"/>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113 000,00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90 500,00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63 250,00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bl>
          </a:graphicData>
        </a:graphic>
      </p:graphicFrame>
      <p:graphicFrame>
        <p:nvGraphicFramePr>
          <p:cNvPr id="8" name="Диаграмма 7"/>
          <p:cNvGraphicFramePr/>
          <p:nvPr>
            <p:extLst>
              <p:ext uri="{D42A27DB-BD31-4B8C-83A1-F6EECF244321}">
                <p14:modId xmlns:p14="http://schemas.microsoft.com/office/powerpoint/2010/main" val="557298776"/>
              </p:ext>
            </p:extLst>
          </p:nvPr>
        </p:nvGraphicFramePr>
        <p:xfrm>
          <a:off x="-27152" y="836712"/>
          <a:ext cx="9141119" cy="2974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0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56" y="-171400"/>
            <a:ext cx="8856984" cy="1080120"/>
          </a:xfrm>
        </p:spPr>
        <p:txBody>
          <a:bodyPr>
            <a:normAutofit/>
          </a:bodyPr>
          <a:lstStyle/>
          <a:p>
            <a:pPr marL="308610" lvl="0">
              <a:spcBef>
                <a:spcPts val="100"/>
              </a:spcBef>
            </a:pPr>
            <a:r>
              <a:rPr lang="ru-RU" sz="2800" b="1" kern="0" spc="-10" dirty="0">
                <a:effectLst/>
                <a:latin typeface="Times New Roman"/>
                <a:cs typeface="Times New Roman"/>
              </a:rPr>
              <a:t>Структура</a:t>
            </a:r>
            <a:r>
              <a:rPr lang="ru-RU" sz="2800" b="1" kern="0" spc="-5" dirty="0">
                <a:effectLst/>
                <a:latin typeface="Times New Roman"/>
                <a:cs typeface="Times New Roman"/>
              </a:rPr>
              <a:t> </a:t>
            </a:r>
            <a:r>
              <a:rPr lang="ru-RU" sz="2800" b="1" kern="0" spc="-35" dirty="0">
                <a:effectLst/>
                <a:latin typeface="Times New Roman"/>
                <a:cs typeface="Times New Roman"/>
              </a:rPr>
              <a:t>доходов</a:t>
            </a:r>
            <a:r>
              <a:rPr lang="ru-RU" sz="2800" b="1" kern="0" spc="-10" dirty="0">
                <a:effectLst/>
                <a:latin typeface="Times New Roman"/>
                <a:cs typeface="Times New Roman"/>
              </a:rPr>
              <a:t> </a:t>
            </a:r>
            <a:r>
              <a:rPr lang="ru-RU" sz="2800" b="1" kern="0" spc="-20" dirty="0">
                <a:effectLst/>
                <a:latin typeface="Times New Roman"/>
                <a:cs typeface="Times New Roman"/>
              </a:rPr>
              <a:t>бюджета</a:t>
            </a:r>
            <a:r>
              <a:rPr lang="ru-RU" sz="2800" b="1" kern="0" spc="10" dirty="0">
                <a:effectLst/>
                <a:latin typeface="Times New Roman"/>
                <a:cs typeface="Times New Roman"/>
              </a:rPr>
              <a:t> </a:t>
            </a:r>
            <a:r>
              <a:rPr lang="ru-RU" sz="2800" b="1" kern="0" spc="-20" dirty="0">
                <a:effectLst/>
                <a:latin typeface="Times New Roman"/>
                <a:cs typeface="Times New Roman"/>
              </a:rPr>
              <a:t>городского</a:t>
            </a:r>
            <a:br>
              <a:rPr lang="ru-RU" sz="2800" b="1" kern="0" spc="-20" dirty="0">
                <a:effectLst/>
                <a:latin typeface="Times New Roman"/>
                <a:cs typeface="Times New Roman"/>
              </a:rPr>
            </a:br>
            <a:r>
              <a:rPr lang="ru-RU" sz="2800" b="1" kern="0" spc="-10" dirty="0">
                <a:effectLst/>
                <a:latin typeface="Times New Roman"/>
                <a:cs typeface="Times New Roman"/>
              </a:rPr>
              <a:t>округа</a:t>
            </a:r>
            <a:r>
              <a:rPr lang="ru-RU" sz="2800" b="1" kern="0" spc="-35" dirty="0">
                <a:effectLst/>
                <a:latin typeface="Times New Roman"/>
                <a:cs typeface="Times New Roman"/>
              </a:rPr>
              <a:t> </a:t>
            </a:r>
            <a:r>
              <a:rPr lang="ru-RU" sz="2800" b="1" kern="0" spc="-10" dirty="0" smtClean="0">
                <a:effectLst/>
                <a:latin typeface="Times New Roman"/>
                <a:cs typeface="Times New Roman"/>
              </a:rPr>
              <a:t>Зарайск на 2024 год</a:t>
            </a:r>
            <a:endParaRPr lang="ru-RU" sz="2800" dirty="0"/>
          </a:p>
        </p:txBody>
      </p:sp>
      <p:graphicFrame>
        <p:nvGraphicFramePr>
          <p:cNvPr id="8" name="Диаграмма 7"/>
          <p:cNvGraphicFramePr/>
          <p:nvPr>
            <p:extLst>
              <p:ext uri="{D42A27DB-BD31-4B8C-83A1-F6EECF244321}">
                <p14:modId xmlns:p14="http://schemas.microsoft.com/office/powerpoint/2010/main" val="3270199316"/>
              </p:ext>
            </p:extLst>
          </p:nvPr>
        </p:nvGraphicFramePr>
        <p:xfrm>
          <a:off x="-2124744" y="764704"/>
          <a:ext cx="1116124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0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8" y="24674"/>
            <a:ext cx="8856984" cy="596014"/>
          </a:xfrm>
        </p:spPr>
        <p:txBody>
          <a:bodyPr>
            <a:noAutofit/>
          </a:bodyPr>
          <a:lstStyle/>
          <a:p>
            <a:pPr lvl="0">
              <a:spcBef>
                <a:spcPts val="100"/>
              </a:spcBef>
            </a:pPr>
            <a:r>
              <a:rPr lang="ru-RU" sz="1400" b="1" dirty="0"/>
              <a:t>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a:t>
            </a:r>
            <a:r>
              <a:rPr lang="ru-RU" sz="1400" b="1" dirty="0" smtClean="0"/>
              <a:t>области 2022-2026 год</a:t>
            </a:r>
            <a:endParaRPr lang="ru-RU" sz="1400" b="1" dirty="0"/>
          </a:p>
        </p:txBody>
      </p:sp>
      <p:pic>
        <p:nvPicPr>
          <p:cNvPr id="5" name="Рисунок 4"/>
          <p:cNvPicPr>
            <a:picLocks noChangeAspect="1"/>
          </p:cNvPicPr>
          <p:nvPr/>
        </p:nvPicPr>
        <p:blipFill>
          <a:blip r:embed="rId2"/>
          <a:stretch>
            <a:fillRect/>
          </a:stretch>
        </p:blipFill>
        <p:spPr>
          <a:xfrm>
            <a:off x="0" y="692696"/>
            <a:ext cx="9144000" cy="6048672"/>
          </a:xfrm>
          <a:prstGeom prst="rect">
            <a:avLst/>
          </a:prstGeom>
        </p:spPr>
      </p:pic>
    </p:spTree>
    <p:extLst>
      <p:ext uri="{BB962C8B-B14F-4D97-AF65-F5344CB8AC3E}">
        <p14:creationId xmlns:p14="http://schemas.microsoft.com/office/powerpoint/2010/main" val="29323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8" y="24674"/>
            <a:ext cx="8856984" cy="596014"/>
          </a:xfrm>
        </p:spPr>
        <p:txBody>
          <a:bodyPr>
            <a:noAutofit/>
          </a:bodyPr>
          <a:lstStyle/>
          <a:p>
            <a:pPr lvl="0">
              <a:spcBef>
                <a:spcPts val="100"/>
              </a:spcBef>
            </a:pPr>
            <a:r>
              <a:rPr lang="ru-RU" sz="1400" b="1" dirty="0"/>
              <a:t>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a:t>
            </a:r>
            <a:r>
              <a:rPr lang="ru-RU" sz="1400" b="1" dirty="0" smtClean="0"/>
              <a:t>области 2022-2026 год</a:t>
            </a:r>
            <a:endParaRPr lang="ru-RU" sz="1400" b="1" dirty="0"/>
          </a:p>
        </p:txBody>
      </p:sp>
      <p:pic>
        <p:nvPicPr>
          <p:cNvPr id="3" name="Рисунок 2"/>
          <p:cNvPicPr>
            <a:picLocks noChangeAspect="1"/>
          </p:cNvPicPr>
          <p:nvPr/>
        </p:nvPicPr>
        <p:blipFill>
          <a:blip r:embed="rId2"/>
          <a:stretch>
            <a:fillRect/>
          </a:stretch>
        </p:blipFill>
        <p:spPr>
          <a:xfrm>
            <a:off x="0" y="908720"/>
            <a:ext cx="9144000" cy="3456384"/>
          </a:xfrm>
          <a:prstGeom prst="rect">
            <a:avLst/>
          </a:prstGeom>
        </p:spPr>
      </p:pic>
    </p:spTree>
    <p:extLst>
      <p:ext uri="{BB962C8B-B14F-4D97-AF65-F5344CB8AC3E}">
        <p14:creationId xmlns:p14="http://schemas.microsoft.com/office/powerpoint/2010/main" val="366034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9392"/>
            <a:ext cx="8856984" cy="1224136"/>
          </a:xfrm>
        </p:spPr>
        <p:txBody>
          <a:bodyPr/>
          <a:lstStyle/>
          <a:p>
            <a:r>
              <a:rPr lang="ru-RU" sz="2800" b="1" spc="-30" dirty="0">
                <a:solidFill>
                  <a:srgbClr val="5DCEAF">
                    <a:lumMod val="50000"/>
                  </a:srgbClr>
                </a:solidFill>
                <a:effectLst/>
                <a:latin typeface="Times New Roman"/>
                <a:cs typeface="Times New Roman"/>
              </a:rPr>
              <a:t>Доходы</a:t>
            </a:r>
            <a:r>
              <a:rPr lang="ru-RU" sz="2800" b="1" spc="-15" dirty="0">
                <a:solidFill>
                  <a:srgbClr val="5DCEAF">
                    <a:lumMod val="50000"/>
                  </a:srgbClr>
                </a:solidFill>
                <a:effectLst/>
                <a:latin typeface="Times New Roman"/>
                <a:cs typeface="Times New Roman"/>
              </a:rPr>
              <a:t> </a:t>
            </a:r>
            <a:r>
              <a:rPr lang="ru-RU" sz="2800" b="1" spc="-20" dirty="0">
                <a:solidFill>
                  <a:srgbClr val="5DCEAF">
                    <a:lumMod val="50000"/>
                  </a:srgbClr>
                </a:solidFill>
                <a:effectLst/>
                <a:latin typeface="Times New Roman"/>
                <a:cs typeface="Times New Roman"/>
              </a:rPr>
              <a:t>бюджета</a:t>
            </a:r>
            <a:r>
              <a:rPr lang="ru-RU" sz="2800" b="1" dirty="0">
                <a:solidFill>
                  <a:srgbClr val="5DCEAF">
                    <a:lumMod val="50000"/>
                  </a:srgbClr>
                </a:solidFill>
                <a:effectLst/>
                <a:latin typeface="Times New Roman"/>
                <a:cs typeface="Times New Roman"/>
              </a:rPr>
              <a:t> </a:t>
            </a:r>
            <a:r>
              <a:rPr lang="ru-RU" sz="2800" b="1" spc="-20" dirty="0">
                <a:solidFill>
                  <a:srgbClr val="5DCEAF">
                    <a:lumMod val="50000"/>
                  </a:srgbClr>
                </a:solidFill>
                <a:effectLst/>
                <a:latin typeface="Times New Roman"/>
                <a:cs typeface="Times New Roman"/>
              </a:rPr>
              <a:t>городского</a:t>
            </a:r>
            <a:r>
              <a:rPr lang="ru-RU" sz="2800" b="1" spc="-15" dirty="0">
                <a:solidFill>
                  <a:srgbClr val="5DCEAF">
                    <a:lumMod val="50000"/>
                  </a:srgbClr>
                </a:solidFill>
                <a:effectLst/>
                <a:latin typeface="Times New Roman"/>
                <a:cs typeface="Times New Roman"/>
              </a:rPr>
              <a:t> </a:t>
            </a:r>
            <a:r>
              <a:rPr lang="ru-RU" sz="2800" b="1" spc="-10" dirty="0">
                <a:solidFill>
                  <a:srgbClr val="5DCEAF">
                    <a:lumMod val="50000"/>
                  </a:srgbClr>
                </a:solidFill>
                <a:effectLst/>
                <a:latin typeface="Times New Roman"/>
                <a:cs typeface="Times New Roman"/>
              </a:rPr>
              <a:t>округа</a:t>
            </a:r>
            <a:r>
              <a:rPr lang="ru-RU" sz="2800" dirty="0">
                <a:solidFill>
                  <a:srgbClr val="5DCEAF">
                    <a:lumMod val="50000"/>
                  </a:srgbClr>
                </a:solidFill>
                <a:effectLst/>
                <a:latin typeface="Times New Roman"/>
                <a:cs typeface="Times New Roman"/>
              </a:rPr>
              <a:t/>
            </a:r>
            <a:br>
              <a:rPr lang="ru-RU" sz="2800" dirty="0">
                <a:solidFill>
                  <a:srgbClr val="5DCEAF">
                    <a:lumMod val="50000"/>
                  </a:srgbClr>
                </a:solidFill>
                <a:effectLst/>
                <a:latin typeface="Times New Roman"/>
                <a:cs typeface="Times New Roman"/>
              </a:rPr>
            </a:br>
            <a:r>
              <a:rPr lang="ru-RU" sz="2800" b="1" spc="-10" dirty="0">
                <a:solidFill>
                  <a:srgbClr val="5DCEAF">
                    <a:lumMod val="50000"/>
                  </a:srgbClr>
                </a:solidFill>
                <a:effectLst/>
                <a:latin typeface="Times New Roman"/>
                <a:cs typeface="Times New Roman"/>
              </a:rPr>
              <a:t>Зарайск </a:t>
            </a:r>
            <a:r>
              <a:rPr lang="ru-RU" sz="2800" b="1" dirty="0">
                <a:solidFill>
                  <a:srgbClr val="5DCEAF">
                    <a:lumMod val="50000"/>
                  </a:srgbClr>
                </a:solidFill>
                <a:effectLst/>
                <a:latin typeface="Times New Roman"/>
                <a:cs typeface="Times New Roman"/>
              </a:rPr>
              <a:t>в</a:t>
            </a:r>
            <a:r>
              <a:rPr lang="ru-RU" sz="2800" b="1" spc="-5" dirty="0">
                <a:solidFill>
                  <a:srgbClr val="5DCEAF">
                    <a:lumMod val="50000"/>
                  </a:srgbClr>
                </a:solidFill>
                <a:effectLst/>
                <a:latin typeface="Times New Roman"/>
                <a:cs typeface="Times New Roman"/>
              </a:rPr>
              <a:t> </a:t>
            </a:r>
            <a:r>
              <a:rPr lang="ru-RU" sz="2800" b="1" spc="-5" dirty="0" smtClean="0">
                <a:solidFill>
                  <a:srgbClr val="5DCEAF">
                    <a:lumMod val="50000"/>
                  </a:srgbClr>
                </a:solidFill>
                <a:effectLst/>
                <a:latin typeface="Times New Roman"/>
                <a:cs typeface="Times New Roman"/>
              </a:rPr>
              <a:t>2023-2026 </a:t>
            </a:r>
            <a:r>
              <a:rPr lang="ru-RU" sz="2800" b="1" spc="-20" dirty="0">
                <a:solidFill>
                  <a:srgbClr val="5DCEAF">
                    <a:lumMod val="50000"/>
                  </a:srgbClr>
                </a:solidFill>
                <a:effectLst/>
                <a:latin typeface="Times New Roman"/>
                <a:cs typeface="Times New Roman"/>
              </a:rPr>
              <a:t>годах</a:t>
            </a:r>
            <a:endParaRPr lang="ru-RU" dirty="0"/>
          </a:p>
        </p:txBody>
      </p:sp>
      <p:graphicFrame>
        <p:nvGraphicFramePr>
          <p:cNvPr id="9" name="Диаграмма 8"/>
          <p:cNvGraphicFramePr/>
          <p:nvPr>
            <p:extLst>
              <p:ext uri="{D42A27DB-BD31-4B8C-83A1-F6EECF244321}">
                <p14:modId xmlns:p14="http://schemas.microsoft.com/office/powerpoint/2010/main" val="3884716096"/>
              </p:ext>
            </p:extLst>
          </p:nvPr>
        </p:nvGraphicFramePr>
        <p:xfrm>
          <a:off x="91148" y="1412776"/>
          <a:ext cx="9001000" cy="4424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5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749" t="5763" r="1964" b="17349"/>
          <a:stretch/>
        </p:blipFill>
        <p:spPr>
          <a:xfrm>
            <a:off x="663418" y="4193704"/>
            <a:ext cx="8244408" cy="2664296"/>
          </a:xfrm>
          <a:prstGeom prst="rect">
            <a:avLst/>
          </a:prstGeom>
        </p:spPr>
      </p:pic>
      <p:sp>
        <p:nvSpPr>
          <p:cNvPr id="2" name="Заголовок 1"/>
          <p:cNvSpPr>
            <a:spLocks noGrp="1"/>
          </p:cNvSpPr>
          <p:nvPr>
            <p:ph type="title"/>
          </p:nvPr>
        </p:nvSpPr>
        <p:spPr/>
        <p:txBody>
          <a:bodyPr>
            <a:normAutofit/>
          </a:bodyPr>
          <a:lstStyle/>
          <a:p>
            <a:r>
              <a:rPr lang="ru-RU" sz="2400" b="1" kern="0" spc="-20" dirty="0">
                <a:effectLst/>
                <a:latin typeface="Times New Roman"/>
                <a:cs typeface="Times New Roman"/>
              </a:rPr>
              <a:t>Межбюджетные</a:t>
            </a:r>
            <a:r>
              <a:rPr lang="ru-RU" sz="2400" b="1" kern="0" spc="20" dirty="0">
                <a:effectLst/>
                <a:latin typeface="Times New Roman"/>
                <a:cs typeface="Times New Roman"/>
              </a:rPr>
              <a:t> </a:t>
            </a:r>
            <a:r>
              <a:rPr lang="ru-RU" sz="2400" b="1" kern="0" spc="-10" dirty="0">
                <a:effectLst/>
                <a:latin typeface="Times New Roman"/>
                <a:cs typeface="Times New Roman"/>
              </a:rPr>
              <a:t>трансферты,</a:t>
            </a:r>
            <a:r>
              <a:rPr lang="ru-RU" sz="2400" b="1" kern="0" spc="25" dirty="0">
                <a:effectLst/>
                <a:latin typeface="Times New Roman"/>
                <a:cs typeface="Times New Roman"/>
              </a:rPr>
              <a:t> </a:t>
            </a:r>
            <a:r>
              <a:rPr lang="ru-RU" sz="2400" b="1" kern="0" spc="-10" dirty="0">
                <a:effectLst/>
                <a:latin typeface="Times New Roman"/>
                <a:cs typeface="Times New Roman"/>
              </a:rPr>
              <a:t>поступающие</a:t>
            </a:r>
            <a:r>
              <a:rPr lang="ru-RU" sz="2400" b="1" kern="0" spc="20" dirty="0">
                <a:effectLst/>
                <a:latin typeface="Times New Roman"/>
                <a:cs typeface="Times New Roman"/>
              </a:rPr>
              <a:t> </a:t>
            </a:r>
            <a:r>
              <a:rPr lang="ru-RU" sz="2400" b="1" kern="0" dirty="0">
                <a:effectLst/>
                <a:latin typeface="Times New Roman"/>
                <a:cs typeface="Times New Roman"/>
              </a:rPr>
              <a:t>в </a:t>
            </a:r>
            <a:r>
              <a:rPr lang="ru-RU" sz="2400" b="1" kern="0" spc="-434" dirty="0">
                <a:effectLst/>
                <a:latin typeface="Times New Roman"/>
                <a:cs typeface="Times New Roman"/>
              </a:rPr>
              <a:t> </a:t>
            </a:r>
            <a:r>
              <a:rPr lang="ru-RU" sz="2400" b="1" kern="0" spc="-30" dirty="0">
                <a:effectLst/>
                <a:latin typeface="Times New Roman"/>
                <a:cs typeface="Times New Roman"/>
              </a:rPr>
              <a:t>бюджет</a:t>
            </a:r>
            <a:r>
              <a:rPr lang="ru-RU" sz="2400" b="1" kern="0" spc="20" dirty="0">
                <a:effectLst/>
                <a:latin typeface="Times New Roman"/>
                <a:cs typeface="Times New Roman"/>
              </a:rPr>
              <a:t> </a:t>
            </a:r>
            <a:r>
              <a:rPr lang="ru-RU" sz="2400" b="1" kern="0" spc="-20" dirty="0">
                <a:effectLst/>
                <a:latin typeface="Times New Roman"/>
                <a:cs typeface="Times New Roman"/>
              </a:rPr>
              <a:t>городского</a:t>
            </a:r>
            <a:r>
              <a:rPr lang="ru-RU" sz="2400" b="1" kern="0" spc="-10" dirty="0">
                <a:effectLst/>
                <a:latin typeface="Times New Roman"/>
                <a:cs typeface="Times New Roman"/>
              </a:rPr>
              <a:t> округа</a:t>
            </a:r>
            <a:r>
              <a:rPr lang="ru-RU" sz="2400" b="1" kern="0" spc="-15" dirty="0">
                <a:effectLst/>
                <a:latin typeface="Times New Roman"/>
                <a:cs typeface="Times New Roman"/>
              </a:rPr>
              <a:t> </a:t>
            </a:r>
            <a:r>
              <a:rPr lang="ru-RU" sz="2400" b="1" kern="0" spc="-10" dirty="0" smtClean="0">
                <a:effectLst/>
                <a:latin typeface="Times New Roman"/>
                <a:cs typeface="Times New Roman"/>
              </a:rPr>
              <a:t>Зарайск</a:t>
            </a:r>
            <a:r>
              <a:rPr lang="ru-RU" sz="2400" b="1" kern="0" dirty="0" smtClean="0">
                <a:effectLst/>
                <a:latin typeface="Times New Roman"/>
                <a:cs typeface="Times New Roman"/>
              </a:rPr>
              <a:t> </a:t>
            </a:r>
            <a:r>
              <a:rPr lang="ru-RU" sz="2400" b="1" kern="0" spc="-5" dirty="0">
                <a:effectLst/>
                <a:latin typeface="Times New Roman"/>
                <a:cs typeface="Times New Roman"/>
              </a:rPr>
              <a:t>из </a:t>
            </a:r>
            <a:r>
              <a:rPr lang="ru-RU" sz="2400" b="1" kern="0" dirty="0">
                <a:effectLst/>
                <a:latin typeface="Times New Roman"/>
                <a:cs typeface="Times New Roman"/>
              </a:rPr>
              <a:t> </a:t>
            </a:r>
            <a:r>
              <a:rPr lang="ru-RU" sz="2400" b="1" kern="0" spc="-30" dirty="0">
                <a:effectLst/>
                <a:latin typeface="Times New Roman"/>
                <a:cs typeface="Times New Roman"/>
              </a:rPr>
              <a:t>бюджетов</a:t>
            </a:r>
            <a:r>
              <a:rPr lang="ru-RU" sz="2400" b="1" kern="0" spc="15" dirty="0">
                <a:effectLst/>
                <a:latin typeface="Times New Roman"/>
                <a:cs typeface="Times New Roman"/>
              </a:rPr>
              <a:t> </a:t>
            </a:r>
            <a:r>
              <a:rPr lang="ru-RU" sz="2400" b="1" kern="0" spc="-10" dirty="0">
                <a:effectLst/>
                <a:latin typeface="Times New Roman"/>
                <a:cs typeface="Times New Roman"/>
              </a:rPr>
              <a:t>других</a:t>
            </a:r>
            <a:r>
              <a:rPr lang="ru-RU" sz="2400" b="1" kern="0" spc="-15" dirty="0">
                <a:effectLst/>
                <a:latin typeface="Times New Roman"/>
                <a:cs typeface="Times New Roman"/>
              </a:rPr>
              <a:t> </a:t>
            </a:r>
            <a:r>
              <a:rPr lang="ru-RU" sz="2400" b="1" kern="0" spc="-10" dirty="0">
                <a:effectLst/>
                <a:latin typeface="Times New Roman"/>
                <a:cs typeface="Times New Roman"/>
              </a:rPr>
              <a:t>уровней</a:t>
            </a:r>
            <a:r>
              <a:rPr lang="ru-RU" sz="2400" b="1" kern="0" spc="-15" dirty="0">
                <a:effectLst/>
                <a:latin typeface="Times New Roman"/>
                <a:cs typeface="Times New Roman"/>
              </a:rPr>
              <a:t> </a:t>
            </a:r>
            <a:r>
              <a:rPr lang="ru-RU" sz="2400" b="1" kern="0" dirty="0">
                <a:effectLst/>
                <a:latin typeface="Times New Roman"/>
                <a:cs typeface="Times New Roman"/>
              </a:rPr>
              <a:t>в </a:t>
            </a:r>
            <a:r>
              <a:rPr lang="ru-RU" sz="2400" b="1" kern="0" dirty="0" smtClean="0">
                <a:effectLst/>
                <a:latin typeface="Times New Roman"/>
                <a:cs typeface="Times New Roman"/>
              </a:rPr>
              <a:t>2023-2026</a:t>
            </a:r>
            <a:r>
              <a:rPr lang="ru-RU" sz="2400" b="1" kern="0" spc="-15" dirty="0" smtClean="0">
                <a:effectLst/>
                <a:latin typeface="Times New Roman"/>
                <a:cs typeface="Times New Roman"/>
              </a:rPr>
              <a:t> </a:t>
            </a:r>
            <a:r>
              <a:rPr lang="ru-RU" sz="2400" b="1" kern="0" spc="-20" dirty="0">
                <a:effectLst/>
                <a:latin typeface="Times New Roman"/>
                <a:cs typeface="Times New Roman"/>
              </a:rPr>
              <a:t>годах</a:t>
            </a:r>
            <a:endParaRPr lang="ru-RU" sz="2400" b="1" dirty="0"/>
          </a:p>
        </p:txBody>
      </p:sp>
      <p:graphicFrame>
        <p:nvGraphicFramePr>
          <p:cNvPr id="4" name="object 5"/>
          <p:cNvGraphicFramePr>
            <a:graphicFrameLocks noGrp="1"/>
          </p:cNvGraphicFramePr>
          <p:nvPr>
            <p:extLst>
              <p:ext uri="{D42A27DB-BD31-4B8C-83A1-F6EECF244321}">
                <p14:modId xmlns:p14="http://schemas.microsoft.com/office/powerpoint/2010/main" val="962405502"/>
              </p:ext>
            </p:extLst>
          </p:nvPr>
        </p:nvGraphicFramePr>
        <p:xfrm>
          <a:off x="179512" y="1415685"/>
          <a:ext cx="8712967" cy="2590412"/>
        </p:xfrm>
        <a:graphic>
          <a:graphicData uri="http://schemas.openxmlformats.org/drawingml/2006/table">
            <a:tbl>
              <a:tblPr firstRow="1" bandRow="1"/>
              <a:tblGrid>
                <a:gridCol w="3426169"/>
                <a:gridCol w="1305617"/>
                <a:gridCol w="1366512"/>
                <a:gridCol w="1255552"/>
                <a:gridCol w="1359117"/>
              </a:tblGrid>
              <a:tr h="4660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05205">
                        <a:lnSpc>
                          <a:spcPts val="1545"/>
                        </a:lnSpc>
                      </a:pPr>
                      <a:r>
                        <a:rPr sz="1300" b="1" spc="-10" dirty="0">
                          <a:latin typeface="Times New Roman"/>
                          <a:cs typeface="Times New Roman"/>
                        </a:rPr>
                        <a:t>Наименование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73075" marR="88265" indent="-378460" algn="ctr">
                        <a:lnSpc>
                          <a:spcPct val="100000"/>
                        </a:lnSpc>
                        <a:spcBef>
                          <a:spcPts val="220"/>
                        </a:spcBef>
                      </a:pPr>
                      <a:r>
                        <a:rPr sz="1300" b="1" spc="-5" dirty="0">
                          <a:latin typeface="Times New Roman"/>
                          <a:cs typeface="Times New Roman"/>
                        </a:rPr>
                        <a:t>План</a:t>
                      </a:r>
                      <a:r>
                        <a:rPr sz="1300" b="1" spc="-35" dirty="0">
                          <a:latin typeface="Times New Roman"/>
                          <a:cs typeface="Times New Roman"/>
                        </a:rPr>
                        <a:t> </a:t>
                      </a:r>
                      <a:r>
                        <a:rPr sz="1300" b="1" spc="-5" dirty="0">
                          <a:latin typeface="Times New Roman"/>
                          <a:cs typeface="Times New Roman"/>
                        </a:rPr>
                        <a:t>на</a:t>
                      </a:r>
                      <a:r>
                        <a:rPr sz="1300" b="1" spc="-40" dirty="0">
                          <a:latin typeface="Times New Roman"/>
                          <a:cs typeface="Times New Roman"/>
                        </a:rPr>
                        <a:t> </a:t>
                      </a:r>
                      <a:endParaRPr lang="ru-RU" sz="1300" b="1" spc="-40" dirty="0" smtClean="0">
                        <a:latin typeface="Times New Roman"/>
                        <a:cs typeface="Times New Roman"/>
                      </a:endParaRPr>
                    </a:p>
                    <a:p>
                      <a:pPr marL="473075" marR="88265" indent="-378460" algn="ctr">
                        <a:lnSpc>
                          <a:spcPct val="100000"/>
                        </a:lnSpc>
                        <a:spcBef>
                          <a:spcPts val="220"/>
                        </a:spcBef>
                      </a:pPr>
                      <a:r>
                        <a:rPr sz="1300" b="1" spc="-5" dirty="0" smtClean="0">
                          <a:latin typeface="Times New Roman"/>
                          <a:cs typeface="Times New Roman"/>
                        </a:rPr>
                        <a:t>202</a:t>
                      </a:r>
                      <a:r>
                        <a:rPr lang="ru-RU" sz="1300" b="1" spc="-5" dirty="0" smtClean="0">
                          <a:latin typeface="Times New Roman"/>
                          <a:cs typeface="Times New Roman"/>
                        </a:rPr>
                        <a:t>3</a:t>
                      </a:r>
                      <a:r>
                        <a:rPr sz="1300" b="1" spc="-310" dirty="0" smtClean="0">
                          <a:latin typeface="Times New Roman"/>
                          <a:cs typeface="Times New Roman"/>
                        </a:rPr>
                        <a:t> </a:t>
                      </a:r>
                      <a:r>
                        <a:rPr sz="1300" b="1" spc="-45" dirty="0">
                          <a:latin typeface="Times New Roman"/>
                          <a:cs typeface="Times New Roman"/>
                        </a:rPr>
                        <a:t>год</a:t>
                      </a:r>
                      <a:endParaRPr sz="1300" dirty="0">
                        <a:latin typeface="Times New Roman"/>
                        <a:cs typeface="Times New Roman"/>
                      </a:endParaRPr>
                    </a:p>
                  </a:txBody>
                  <a:tcPr marL="0" marR="0" marT="2794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5435" marR="179070" indent="-119380" algn="ctr">
                        <a:lnSpc>
                          <a:spcPct val="100000"/>
                        </a:lnSpc>
                        <a:spcBef>
                          <a:spcPts val="220"/>
                        </a:spcBef>
                      </a:pPr>
                      <a:r>
                        <a:rPr lang="ru-RU" sz="1300" b="1" spc="-5" dirty="0" smtClean="0">
                          <a:latin typeface="Times New Roman"/>
                          <a:cs typeface="Times New Roman"/>
                        </a:rPr>
                        <a:t>План</a:t>
                      </a:r>
                      <a:r>
                        <a:rPr sz="1300" b="1" spc="-60" dirty="0" smtClean="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4</a:t>
                      </a:r>
                      <a:r>
                        <a:rPr lang="ru-RU" sz="1300" b="1" spc="-5" baseline="0" dirty="0" smtClean="0">
                          <a:latin typeface="Times New Roman"/>
                          <a:cs typeface="Times New Roman"/>
                        </a:rPr>
                        <a:t> </a:t>
                      </a:r>
                      <a:r>
                        <a:rPr sz="1300" b="1" spc="-30" dirty="0" smtClean="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61620" marR="133985" indent="-119380" algn="ctr">
                        <a:lnSpc>
                          <a:spcPct val="100000"/>
                        </a:lnSpc>
                        <a:spcBef>
                          <a:spcPts val="220"/>
                        </a:spcBef>
                      </a:pPr>
                      <a:r>
                        <a:rPr lang="ru-RU" sz="1300" b="1" spc="-5" dirty="0" smtClean="0">
                          <a:latin typeface="Times New Roman"/>
                          <a:cs typeface="Times New Roman"/>
                        </a:rPr>
                        <a:t>План</a:t>
                      </a:r>
                      <a:r>
                        <a:rPr sz="1300" b="1" spc="-60" dirty="0" smtClean="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5</a:t>
                      </a:r>
                      <a:r>
                        <a:rPr lang="ru-RU" sz="1300" b="1" spc="-5" baseline="0" dirty="0" smtClean="0">
                          <a:latin typeface="Times New Roman"/>
                          <a:cs typeface="Times New Roman"/>
                        </a:rPr>
                        <a:t> </a:t>
                      </a:r>
                      <a:r>
                        <a:rPr sz="1300" b="1" spc="-30" dirty="0" smtClean="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7340" marR="180340" indent="-119380" algn="ctr">
                        <a:lnSpc>
                          <a:spcPct val="100000"/>
                        </a:lnSpc>
                        <a:spcBef>
                          <a:spcPts val="220"/>
                        </a:spcBef>
                      </a:pPr>
                      <a:r>
                        <a:rPr sz="1300" b="1" spc="-5" dirty="0" smtClean="0">
                          <a:latin typeface="Times New Roman"/>
                          <a:cs typeface="Times New Roman"/>
                        </a:rPr>
                        <a:t>П</a:t>
                      </a:r>
                      <a:r>
                        <a:rPr lang="ru-RU" sz="1300" b="1" spc="-5" dirty="0" smtClean="0">
                          <a:latin typeface="Times New Roman"/>
                          <a:cs typeface="Times New Roman"/>
                        </a:rPr>
                        <a:t>лан</a:t>
                      </a:r>
                      <a:r>
                        <a:rPr sz="1300" b="1" spc="-60" dirty="0" smtClean="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6</a:t>
                      </a:r>
                      <a:r>
                        <a:rPr lang="ru-RU" sz="1300" b="1" spc="-5" baseline="0" dirty="0" smtClean="0">
                          <a:latin typeface="Times New Roman"/>
                          <a:cs typeface="Times New Roman"/>
                        </a:rPr>
                        <a:t> </a:t>
                      </a:r>
                      <a:r>
                        <a:rPr sz="1300" b="1" spc="-30" dirty="0" smtClean="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6076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90500">
                        <a:lnSpc>
                          <a:spcPts val="1560"/>
                        </a:lnSpc>
                        <a:spcBef>
                          <a:spcPts val="5"/>
                        </a:spcBef>
                      </a:pPr>
                      <a:r>
                        <a:rPr sz="1300" b="1" spc="-15" dirty="0">
                          <a:latin typeface="Times New Roman"/>
                          <a:cs typeface="Times New Roman"/>
                        </a:rPr>
                        <a:t>Безвозмездные</a:t>
                      </a:r>
                      <a:r>
                        <a:rPr sz="1300" b="1" spc="55" dirty="0">
                          <a:latin typeface="Times New Roman"/>
                          <a:cs typeface="Times New Roman"/>
                        </a:rPr>
                        <a:t> </a:t>
                      </a:r>
                      <a:r>
                        <a:rPr sz="1300" b="1" spc="-10" dirty="0">
                          <a:latin typeface="Times New Roman"/>
                          <a:cs typeface="Times New Roman"/>
                        </a:rPr>
                        <a:t>поступления</a:t>
                      </a:r>
                      <a:r>
                        <a:rPr sz="1300" b="1" dirty="0">
                          <a:latin typeface="Times New Roman"/>
                          <a:cs typeface="Times New Roman"/>
                        </a:rPr>
                        <a:t> </a:t>
                      </a:r>
                      <a:r>
                        <a:rPr sz="1300" b="1" spc="-10" dirty="0">
                          <a:latin typeface="Times New Roman"/>
                          <a:cs typeface="Times New Roman"/>
                        </a:rPr>
                        <a:t>от</a:t>
                      </a:r>
                      <a:r>
                        <a:rPr sz="1300" b="1" spc="-5" dirty="0">
                          <a:latin typeface="Times New Roman"/>
                          <a:cs typeface="Times New Roman"/>
                        </a:rPr>
                        <a:t> других </a:t>
                      </a:r>
                      <a:r>
                        <a:rPr sz="1300" b="1" spc="-310" dirty="0">
                          <a:latin typeface="Times New Roman"/>
                          <a:cs typeface="Times New Roman"/>
                        </a:rPr>
                        <a:t> </a:t>
                      </a:r>
                      <a:r>
                        <a:rPr sz="1300" b="1" spc="-25" dirty="0">
                          <a:latin typeface="Times New Roman"/>
                          <a:cs typeface="Times New Roman"/>
                        </a:rPr>
                        <a:t>бюджетов</a:t>
                      </a:r>
                      <a:r>
                        <a:rPr sz="1300" b="1" dirty="0">
                          <a:latin typeface="Times New Roman"/>
                          <a:cs typeface="Times New Roman"/>
                        </a:rPr>
                        <a:t> </a:t>
                      </a:r>
                      <a:r>
                        <a:rPr sz="1300" b="1" spc="-15" dirty="0">
                          <a:latin typeface="Times New Roman"/>
                          <a:cs typeface="Times New Roman"/>
                        </a:rPr>
                        <a:t>бюджетной</a:t>
                      </a:r>
                      <a:r>
                        <a:rPr sz="1300" b="1" dirty="0">
                          <a:latin typeface="Times New Roman"/>
                          <a:cs typeface="Times New Roman"/>
                        </a:rPr>
                        <a:t> </a:t>
                      </a:r>
                      <a:r>
                        <a:rPr sz="1300" b="1" spc="-5" dirty="0">
                          <a:latin typeface="Times New Roman"/>
                          <a:cs typeface="Times New Roman"/>
                        </a:rPr>
                        <a:t>системы </a:t>
                      </a:r>
                      <a:r>
                        <a:rPr sz="1300" b="1" dirty="0">
                          <a:latin typeface="Times New Roman"/>
                          <a:cs typeface="Times New Roman"/>
                        </a:rPr>
                        <a:t> </a:t>
                      </a:r>
                      <a:r>
                        <a:rPr sz="1300" b="1" spc="-10" dirty="0">
                          <a:latin typeface="Times New Roman"/>
                          <a:cs typeface="Times New Roman"/>
                        </a:rPr>
                        <a:t>Российской</a:t>
                      </a:r>
                      <a:r>
                        <a:rPr sz="1300" b="1" spc="20" dirty="0">
                          <a:latin typeface="Times New Roman"/>
                          <a:cs typeface="Times New Roman"/>
                        </a:rPr>
                        <a:t> </a:t>
                      </a:r>
                      <a:r>
                        <a:rPr sz="1300" b="1" spc="-5" dirty="0">
                          <a:latin typeface="Times New Roman"/>
                          <a:cs typeface="Times New Roman"/>
                        </a:rPr>
                        <a:t>Федерации</a:t>
                      </a:r>
                      <a:endParaRPr sz="13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300" b="1" dirty="0" smtClean="0">
                          <a:latin typeface="Times New Roman"/>
                          <a:cs typeface="Times New Roman"/>
                        </a:rPr>
                        <a:t>3 255 914,00</a:t>
                      </a:r>
                      <a:endParaRPr sz="1300" b="1"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3</a:t>
                      </a:r>
                      <a:r>
                        <a:rPr lang="ru-RU" sz="1300" b="1" baseline="0" dirty="0" smtClean="0">
                          <a:latin typeface="Times New Roman"/>
                          <a:cs typeface="Times New Roman"/>
                        </a:rPr>
                        <a:t> 217 826,00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2 923 126,00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2 108 747,00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1203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495"/>
                        </a:lnSpc>
                      </a:pPr>
                      <a:r>
                        <a:rPr sz="1300" spc="-5" dirty="0">
                          <a:latin typeface="Times New Roman"/>
                          <a:cs typeface="Times New Roman"/>
                        </a:rPr>
                        <a:t>в</a:t>
                      </a:r>
                      <a:r>
                        <a:rPr sz="1300" spc="-30" dirty="0">
                          <a:latin typeface="Times New Roman"/>
                          <a:cs typeface="Times New Roman"/>
                        </a:rPr>
                        <a:t> </a:t>
                      </a:r>
                      <a:r>
                        <a:rPr sz="1300" spc="-20" dirty="0">
                          <a:latin typeface="Times New Roman"/>
                          <a:cs typeface="Times New Roman"/>
                        </a:rPr>
                        <a:t>том</a:t>
                      </a:r>
                      <a:r>
                        <a:rPr sz="1300" spc="-30" dirty="0">
                          <a:latin typeface="Times New Roman"/>
                          <a:cs typeface="Times New Roman"/>
                        </a:rPr>
                        <a:t> </a:t>
                      </a:r>
                      <a:r>
                        <a:rPr sz="1300" spc="-5" dirty="0">
                          <a:latin typeface="Times New Roman"/>
                          <a:cs typeface="Times New Roman"/>
                        </a:rPr>
                        <a:t>числе:</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5" dirty="0">
                          <a:latin typeface="Times New Roman"/>
                          <a:cs typeface="Times New Roman"/>
                        </a:rPr>
                        <a:t>дотации</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485"/>
                        </a:lnSpc>
                        <a:spcBef>
                          <a:spcPts val="45"/>
                        </a:spcBef>
                      </a:pPr>
                      <a:r>
                        <a:rPr lang="ru-RU" sz="1300" dirty="0" smtClean="0">
                          <a:latin typeface="Times New Roman"/>
                          <a:cs typeface="Times New Roman"/>
                        </a:rPr>
                        <a:t>962 330,00</a:t>
                      </a:r>
                      <a:endParaRPr sz="1300" dirty="0">
                        <a:latin typeface="Times New Roman"/>
                        <a:cs typeface="Times New Roman"/>
                      </a:endParaRPr>
                    </a:p>
                  </a:txBody>
                  <a:tcPr marL="0" marR="0" marT="571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dirty="0" smtClean="0">
                          <a:latin typeface="Times New Roman"/>
                          <a:cs typeface="Times New Roman"/>
                        </a:rPr>
                        <a:t>1 541 512,00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530"/>
                        </a:lnSpc>
                      </a:pPr>
                      <a:r>
                        <a:rPr lang="ru-RU" sz="1300" dirty="0" smtClean="0">
                          <a:latin typeface="Times New Roman"/>
                          <a:cs typeface="Times New Roman"/>
                        </a:rPr>
                        <a:t>1</a:t>
                      </a:r>
                      <a:r>
                        <a:rPr lang="ru-RU" sz="1300" baseline="0" dirty="0" smtClean="0">
                          <a:latin typeface="Times New Roman"/>
                          <a:cs typeface="Times New Roman"/>
                        </a:rPr>
                        <a:t> 349 791,00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dirty="0" smtClean="0">
                          <a:latin typeface="Times New Roman"/>
                          <a:cs typeface="Times New Roman"/>
                        </a:rPr>
                        <a:t>1 224 028,00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10" dirty="0">
                          <a:latin typeface="Times New Roman"/>
                          <a:cs typeface="Times New Roman"/>
                        </a:rPr>
                        <a:t>субсидии</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580 048,00</a:t>
                      </a:r>
                      <a:endParaRPr sz="1300" dirty="0">
                        <a:latin typeface="Times New Roman"/>
                        <a:cs typeface="Times New Roman"/>
                      </a:endParaRPr>
                    </a:p>
                  </a:txBody>
                  <a:tcPr marL="0" marR="0" marT="571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485"/>
                        </a:lnSpc>
                        <a:spcBef>
                          <a:spcPts val="45"/>
                        </a:spcBef>
                      </a:pPr>
                      <a:r>
                        <a:rPr lang="ru-RU" sz="1300" dirty="0" smtClean="0">
                          <a:latin typeface="Times New Roman"/>
                          <a:cs typeface="Times New Roman"/>
                        </a:rPr>
                        <a:t>1 737 922,00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485"/>
                        </a:lnSpc>
                        <a:spcBef>
                          <a:spcPts val="45"/>
                        </a:spcBef>
                      </a:pPr>
                      <a:r>
                        <a:rPr lang="ru-RU" sz="1300" dirty="0" smtClean="0">
                          <a:latin typeface="Times New Roman"/>
                          <a:cs typeface="Times New Roman"/>
                        </a:rPr>
                        <a:t>1</a:t>
                      </a:r>
                      <a:r>
                        <a:rPr lang="ru-RU" sz="1300" baseline="0" dirty="0" smtClean="0">
                          <a:latin typeface="Times New Roman"/>
                          <a:cs typeface="Times New Roman"/>
                        </a:rPr>
                        <a:t> 323 932,00</a:t>
                      </a:r>
                      <a:r>
                        <a:rPr lang="ru-RU" sz="1300" dirty="0" smtClean="0">
                          <a:latin typeface="Times New Roman"/>
                          <a:cs typeface="Times New Roman"/>
                        </a:rPr>
                        <a:t>  </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1 041 488,00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15" dirty="0">
                          <a:latin typeface="Times New Roman"/>
                          <a:cs typeface="Times New Roman"/>
                        </a:rPr>
                        <a:t>субвенции</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485"/>
                        </a:lnSpc>
                        <a:spcBef>
                          <a:spcPts val="45"/>
                        </a:spcBef>
                      </a:pPr>
                      <a:r>
                        <a:rPr lang="ru-RU" sz="1300" dirty="0" smtClean="0">
                          <a:latin typeface="Times New Roman"/>
                          <a:cs typeface="Times New Roman"/>
                        </a:rPr>
                        <a:t>1 653 659,00 </a:t>
                      </a:r>
                      <a:endParaRPr sz="1300" dirty="0">
                        <a:latin typeface="Times New Roman"/>
                        <a:cs typeface="Times New Roman"/>
                      </a:endParaRPr>
                    </a:p>
                  </a:txBody>
                  <a:tcPr marL="0" marR="0" marT="571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610 396,00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485"/>
                        </a:lnSpc>
                        <a:spcBef>
                          <a:spcPts val="45"/>
                        </a:spcBef>
                      </a:pPr>
                      <a:r>
                        <a:rPr lang="ru-RU" sz="1300" dirty="0" smtClean="0">
                          <a:latin typeface="Times New Roman"/>
                          <a:cs typeface="Times New Roman"/>
                        </a:rPr>
                        <a:t>610 524,00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595 404,00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114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50"/>
                        </a:lnSpc>
                      </a:pPr>
                      <a:r>
                        <a:rPr sz="1300" spc="-5" dirty="0">
                          <a:latin typeface="Times New Roman"/>
                          <a:cs typeface="Times New Roman"/>
                        </a:rPr>
                        <a:t>Иные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120</a:t>
                      </a:r>
                      <a:r>
                        <a:rPr lang="ru-RU" sz="1300" baseline="0" dirty="0" smtClean="0">
                          <a:latin typeface="Times New Roman"/>
                          <a:cs typeface="Times New Roman"/>
                        </a:rPr>
                        <a:t> 104,00</a:t>
                      </a:r>
                      <a:endParaRPr sz="1300" dirty="0">
                        <a:latin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500,00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15"/>
                        </a:lnSpc>
                      </a:pPr>
                      <a:r>
                        <a:rPr sz="1300" spc="-10" dirty="0">
                          <a:latin typeface="Times New Roman"/>
                          <a:cs typeface="Times New Roman"/>
                        </a:rPr>
                        <a:t>Межбюджетные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a:noFill/>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25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495"/>
                        </a:lnSpc>
                      </a:pPr>
                      <a:r>
                        <a:rPr sz="1300" spc="-5" dirty="0">
                          <a:latin typeface="Times New Roman"/>
                          <a:cs typeface="Times New Roman"/>
                        </a:rPr>
                        <a:t>трансферты</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35086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58146"/>
            <a:ext cx="9577064" cy="386036"/>
          </a:xfrm>
        </p:spPr>
        <p:txBody>
          <a:bodyPr>
            <a:noAutofit/>
          </a:bodyPr>
          <a:lstStyle/>
          <a:p>
            <a:pPr lvl="0">
              <a:spcBef>
                <a:spcPts val="100"/>
              </a:spcBef>
            </a:pPr>
            <a:r>
              <a:rPr lang="ru-RU" sz="1600" b="1" spc="-25" dirty="0">
                <a:effectLst/>
                <a:latin typeface="Times New Roman"/>
                <a:ea typeface="+mn-ea"/>
                <a:cs typeface="Times New Roman"/>
              </a:rPr>
              <a:t>Удельный </a:t>
            </a:r>
            <a:r>
              <a:rPr lang="ru-RU" sz="1600" b="1" spc="-15" dirty="0">
                <a:effectLst/>
                <a:latin typeface="Times New Roman"/>
                <a:ea typeface="+mn-ea"/>
                <a:cs typeface="Times New Roman"/>
              </a:rPr>
              <a:t>объем</a:t>
            </a:r>
            <a:r>
              <a:rPr lang="ru-RU" sz="1600" b="1" dirty="0">
                <a:effectLst/>
                <a:latin typeface="Times New Roman"/>
                <a:ea typeface="+mn-ea"/>
                <a:cs typeface="Times New Roman"/>
              </a:rPr>
              <a:t> </a:t>
            </a:r>
            <a:r>
              <a:rPr lang="ru-RU" sz="1600" b="1" spc="-15" dirty="0">
                <a:effectLst/>
                <a:latin typeface="Times New Roman"/>
                <a:ea typeface="+mn-ea"/>
                <a:cs typeface="Times New Roman"/>
              </a:rPr>
              <a:t>налоговых</a:t>
            </a:r>
            <a:r>
              <a:rPr lang="ru-RU" sz="1600" b="1" dirty="0">
                <a:effectLst/>
                <a:latin typeface="Times New Roman"/>
                <a:ea typeface="+mn-ea"/>
                <a:cs typeface="Times New Roman"/>
              </a:rPr>
              <a:t> и</a:t>
            </a:r>
            <a:r>
              <a:rPr lang="ru-RU" sz="1600" b="1" spc="-10" dirty="0">
                <a:effectLst/>
                <a:latin typeface="Times New Roman"/>
                <a:ea typeface="+mn-ea"/>
                <a:cs typeface="Times New Roman"/>
              </a:rPr>
              <a:t> </a:t>
            </a:r>
            <a:r>
              <a:rPr lang="ru-RU" sz="1600" b="1" spc="-15" dirty="0">
                <a:effectLst/>
                <a:latin typeface="Times New Roman"/>
                <a:ea typeface="+mn-ea"/>
                <a:cs typeface="Times New Roman"/>
              </a:rPr>
              <a:t>неналоговых</a:t>
            </a:r>
            <a:r>
              <a:rPr lang="ru-RU" sz="1600" b="1" dirty="0">
                <a:effectLst/>
                <a:latin typeface="Times New Roman"/>
                <a:ea typeface="+mn-ea"/>
                <a:cs typeface="Times New Roman"/>
              </a:rPr>
              <a:t/>
            </a:r>
            <a:br>
              <a:rPr lang="ru-RU" sz="1600" b="1" dirty="0">
                <a:effectLst/>
                <a:latin typeface="Times New Roman"/>
                <a:ea typeface="+mn-ea"/>
                <a:cs typeface="Times New Roman"/>
              </a:rPr>
            </a:br>
            <a:r>
              <a:rPr lang="ru-RU" sz="1600" b="1" spc="-35" dirty="0">
                <a:effectLst/>
                <a:latin typeface="Times New Roman"/>
                <a:ea typeface="+mn-ea"/>
                <a:cs typeface="Times New Roman"/>
              </a:rPr>
              <a:t>доходов</a:t>
            </a:r>
            <a:r>
              <a:rPr lang="ru-RU" sz="1600" b="1" dirty="0">
                <a:effectLst/>
                <a:latin typeface="Times New Roman"/>
                <a:ea typeface="+mn-ea"/>
                <a:cs typeface="Times New Roman"/>
              </a:rPr>
              <a:t> </a:t>
            </a:r>
            <a:r>
              <a:rPr lang="ru-RU" sz="1600" b="1" spc="-20" dirty="0">
                <a:effectLst/>
                <a:latin typeface="Times New Roman"/>
                <a:ea typeface="+mn-ea"/>
                <a:cs typeface="Times New Roman"/>
              </a:rPr>
              <a:t>бюджета</a:t>
            </a:r>
            <a:r>
              <a:rPr lang="ru-RU" sz="1600" b="1" spc="30" dirty="0">
                <a:effectLst/>
                <a:latin typeface="Times New Roman"/>
                <a:ea typeface="+mn-ea"/>
                <a:cs typeface="Times New Roman"/>
              </a:rPr>
              <a:t> </a:t>
            </a:r>
            <a:r>
              <a:rPr lang="ru-RU" sz="1600" b="1" spc="-20" dirty="0">
                <a:effectLst/>
                <a:latin typeface="Times New Roman"/>
                <a:ea typeface="+mn-ea"/>
                <a:cs typeface="Times New Roman"/>
              </a:rPr>
              <a:t>городского</a:t>
            </a:r>
            <a:r>
              <a:rPr lang="ru-RU" sz="1600" b="1" spc="-10" dirty="0">
                <a:effectLst/>
                <a:latin typeface="Times New Roman"/>
                <a:ea typeface="+mn-ea"/>
                <a:cs typeface="Times New Roman"/>
              </a:rPr>
              <a:t> округа</a:t>
            </a:r>
            <a:r>
              <a:rPr lang="ru-RU" sz="1600" b="1" spc="-15" dirty="0">
                <a:effectLst/>
                <a:latin typeface="Times New Roman"/>
                <a:ea typeface="+mn-ea"/>
                <a:cs typeface="Times New Roman"/>
              </a:rPr>
              <a:t> </a:t>
            </a:r>
            <a:r>
              <a:rPr lang="ru-RU" sz="1600" b="1" spc="-10" dirty="0" smtClean="0">
                <a:effectLst/>
                <a:latin typeface="Times New Roman"/>
                <a:ea typeface="+mn-ea"/>
                <a:cs typeface="Times New Roman"/>
              </a:rPr>
              <a:t>Зарайск</a:t>
            </a:r>
            <a:r>
              <a:rPr lang="ru-RU" sz="1600" b="1" dirty="0">
                <a:effectLst/>
                <a:latin typeface="Times New Roman"/>
                <a:ea typeface="+mn-ea"/>
                <a:cs typeface="Times New Roman"/>
              </a:rPr>
              <a:t/>
            </a:r>
            <a:br>
              <a:rPr lang="ru-RU" sz="1600" b="1" dirty="0">
                <a:effectLst/>
                <a:latin typeface="Times New Roman"/>
                <a:ea typeface="+mn-ea"/>
                <a:cs typeface="Times New Roman"/>
              </a:rPr>
            </a:br>
            <a:r>
              <a:rPr lang="ru-RU" sz="1600" b="1" dirty="0">
                <a:effectLst/>
                <a:latin typeface="Times New Roman"/>
                <a:ea typeface="+mn-ea"/>
                <a:cs typeface="Times New Roman"/>
              </a:rPr>
              <a:t>в </a:t>
            </a:r>
            <a:r>
              <a:rPr lang="ru-RU" sz="1600" b="1" spc="-5" dirty="0">
                <a:effectLst/>
                <a:latin typeface="Times New Roman"/>
                <a:ea typeface="+mn-ea"/>
                <a:cs typeface="Times New Roman"/>
              </a:rPr>
              <a:t>ра</a:t>
            </a:r>
            <a:r>
              <a:rPr lang="ru-RU" sz="1600" b="1" spc="-40" dirty="0">
                <a:effectLst/>
                <a:latin typeface="Times New Roman"/>
                <a:ea typeface="+mn-ea"/>
                <a:cs typeface="Times New Roman"/>
              </a:rPr>
              <a:t>с</a:t>
            </a:r>
            <a:r>
              <a:rPr lang="ru-RU" sz="1600" b="1" dirty="0">
                <a:effectLst/>
                <a:latin typeface="Times New Roman"/>
                <a:ea typeface="+mn-ea"/>
                <a:cs typeface="Times New Roman"/>
              </a:rPr>
              <a:t>ч</a:t>
            </a:r>
            <a:r>
              <a:rPr lang="ru-RU" sz="1600" b="1" spc="5" dirty="0">
                <a:effectLst/>
                <a:latin typeface="Times New Roman"/>
                <a:ea typeface="+mn-ea"/>
                <a:cs typeface="Times New Roman"/>
              </a:rPr>
              <a:t>е</a:t>
            </a:r>
            <a:r>
              <a:rPr lang="ru-RU" sz="1600" b="1" spc="-10" dirty="0">
                <a:effectLst/>
                <a:latin typeface="Times New Roman"/>
                <a:ea typeface="+mn-ea"/>
                <a:cs typeface="Times New Roman"/>
              </a:rPr>
              <a:t>т</a:t>
            </a:r>
            <a:r>
              <a:rPr lang="ru-RU" sz="1600" b="1" dirty="0">
                <a:effectLst/>
                <a:latin typeface="Times New Roman"/>
                <a:ea typeface="+mn-ea"/>
                <a:cs typeface="Times New Roman"/>
              </a:rPr>
              <a:t>е </a:t>
            </a:r>
            <a:r>
              <a:rPr lang="ru-RU" sz="1600" b="1" spc="-10" dirty="0">
                <a:effectLst/>
                <a:latin typeface="Times New Roman"/>
                <a:ea typeface="+mn-ea"/>
                <a:cs typeface="Times New Roman"/>
              </a:rPr>
              <a:t>н</a:t>
            </a:r>
            <a:r>
              <a:rPr lang="ru-RU" sz="1600" b="1" dirty="0">
                <a:effectLst/>
                <a:latin typeface="Times New Roman"/>
                <a:ea typeface="+mn-ea"/>
                <a:cs typeface="Times New Roman"/>
              </a:rPr>
              <a:t>а д</a:t>
            </a:r>
            <a:r>
              <a:rPr lang="ru-RU" sz="1600" b="1" spc="10" dirty="0">
                <a:effectLst/>
                <a:latin typeface="Times New Roman"/>
                <a:ea typeface="+mn-ea"/>
                <a:cs typeface="Times New Roman"/>
              </a:rPr>
              <a:t>у</a:t>
            </a:r>
            <a:r>
              <a:rPr lang="ru-RU" sz="1600" b="1" spc="-25" dirty="0">
                <a:effectLst/>
                <a:latin typeface="Times New Roman"/>
                <a:ea typeface="+mn-ea"/>
                <a:cs typeface="Times New Roman"/>
              </a:rPr>
              <a:t>ш</a:t>
            </a:r>
            <a:r>
              <a:rPr lang="ru-RU" sz="1600" b="1" dirty="0">
                <a:effectLst/>
                <a:latin typeface="Times New Roman"/>
                <a:ea typeface="+mn-ea"/>
                <a:cs typeface="Times New Roman"/>
              </a:rPr>
              <a:t>у</a:t>
            </a:r>
            <a:r>
              <a:rPr lang="ru-RU" sz="1600" b="1" spc="10" dirty="0">
                <a:effectLst/>
                <a:latin typeface="Times New Roman"/>
                <a:ea typeface="+mn-ea"/>
                <a:cs typeface="Times New Roman"/>
              </a:rPr>
              <a:t> </a:t>
            </a:r>
            <a:r>
              <a:rPr lang="ru-RU" sz="1600" b="1" spc="-5" dirty="0" smtClean="0">
                <a:effectLst/>
                <a:latin typeface="Times New Roman"/>
                <a:ea typeface="+mn-ea"/>
                <a:cs typeface="Times New Roman"/>
              </a:rPr>
              <a:t>на</a:t>
            </a:r>
            <a:r>
              <a:rPr lang="ru-RU" sz="1600" b="1" spc="20" dirty="0" smtClean="0">
                <a:effectLst/>
                <a:latin typeface="Times New Roman"/>
                <a:ea typeface="+mn-ea"/>
                <a:cs typeface="Times New Roman"/>
              </a:rPr>
              <a:t>с</a:t>
            </a:r>
            <a:r>
              <a:rPr lang="ru-RU" sz="1600" b="1" dirty="0" smtClean="0">
                <a:effectLst/>
                <a:latin typeface="Times New Roman"/>
                <a:ea typeface="+mn-ea"/>
                <a:cs typeface="Times New Roman"/>
              </a:rPr>
              <a:t>ел</a:t>
            </a:r>
            <a:r>
              <a:rPr lang="ru-RU" sz="1600" b="1" spc="5" dirty="0" smtClean="0">
                <a:effectLst/>
                <a:latin typeface="Times New Roman"/>
                <a:ea typeface="+mn-ea"/>
                <a:cs typeface="Times New Roman"/>
              </a:rPr>
              <a:t>е</a:t>
            </a:r>
            <a:r>
              <a:rPr lang="ru-RU" sz="1600" b="1" spc="-5" dirty="0" smtClean="0">
                <a:effectLst/>
                <a:latin typeface="Times New Roman"/>
                <a:ea typeface="+mn-ea"/>
                <a:cs typeface="Times New Roman"/>
              </a:rPr>
              <a:t>н</a:t>
            </a:r>
            <a:r>
              <a:rPr lang="ru-RU" sz="1600" b="1" spc="-10" dirty="0" smtClean="0">
                <a:effectLst/>
                <a:latin typeface="Times New Roman"/>
                <a:ea typeface="+mn-ea"/>
                <a:cs typeface="Times New Roman"/>
              </a:rPr>
              <a:t>и</a:t>
            </a:r>
            <a:r>
              <a:rPr lang="ru-RU" sz="1600" b="1" spc="20" dirty="0" smtClean="0">
                <a:effectLst/>
                <a:latin typeface="Times New Roman"/>
                <a:ea typeface="+mn-ea"/>
                <a:cs typeface="Times New Roman"/>
              </a:rPr>
              <a:t>я 2024-2026 года</a:t>
            </a:r>
            <a:endParaRPr lang="ru-RU" sz="1600" b="1" dirty="0"/>
          </a:p>
        </p:txBody>
      </p:sp>
      <p:graphicFrame>
        <p:nvGraphicFramePr>
          <p:cNvPr id="4" name="object 5"/>
          <p:cNvGraphicFramePr>
            <a:graphicFrameLocks noGrp="1"/>
          </p:cNvGraphicFramePr>
          <p:nvPr>
            <p:extLst>
              <p:ext uri="{D42A27DB-BD31-4B8C-83A1-F6EECF244321}">
                <p14:modId xmlns:p14="http://schemas.microsoft.com/office/powerpoint/2010/main" val="4230400312"/>
              </p:ext>
            </p:extLst>
          </p:nvPr>
        </p:nvGraphicFramePr>
        <p:xfrm>
          <a:off x="0" y="697706"/>
          <a:ext cx="8820472" cy="2314238"/>
        </p:xfrm>
        <a:graphic>
          <a:graphicData uri="http://schemas.openxmlformats.org/drawingml/2006/table">
            <a:tbl>
              <a:tblPr firstRow="1" bandRow="1"/>
              <a:tblGrid>
                <a:gridCol w="2641034"/>
                <a:gridCol w="1079760"/>
                <a:gridCol w="952814"/>
                <a:gridCol w="1211696"/>
                <a:gridCol w="861737"/>
                <a:gridCol w="1036716"/>
                <a:gridCol w="1036715"/>
              </a:tblGrid>
              <a:tr h="125771">
                <a:tc grid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240"/>
                        </a:lnSpc>
                      </a:pPr>
                      <a:r>
                        <a:rPr sz="1200" spc="-15" dirty="0" smtClean="0">
                          <a:solidFill>
                            <a:schemeClr val="tx1"/>
                          </a:solidFill>
                          <a:latin typeface="Times New Roman"/>
                          <a:cs typeface="Times New Roman"/>
                        </a:rPr>
                        <a:t>(</a:t>
                      </a:r>
                      <a:r>
                        <a:rPr lang="ru-RU" sz="1200" spc="-15" dirty="0" smtClean="0">
                          <a:solidFill>
                            <a:schemeClr val="tx1"/>
                          </a:solidFill>
                          <a:latin typeface="Times New Roman"/>
                          <a:cs typeface="Times New Roman"/>
                        </a:rPr>
                        <a:t>тыс.</a:t>
                      </a:r>
                      <a:r>
                        <a:rPr sz="1200" spc="-15" dirty="0" err="1" smtClean="0">
                          <a:solidFill>
                            <a:schemeClr val="tx1"/>
                          </a:solidFill>
                          <a:latin typeface="Times New Roman"/>
                          <a:cs typeface="Times New Roman"/>
                        </a:rPr>
                        <a:t>рублей</a:t>
                      </a:r>
                      <a:r>
                        <a:rPr sz="1200" spc="-15" dirty="0">
                          <a:solidFill>
                            <a:schemeClr val="tx1"/>
                          </a:solidFill>
                          <a:latin typeface="Times New Roman"/>
                          <a:cs typeface="Times New Roman"/>
                        </a:rPr>
                        <a:t>)</a:t>
                      </a:r>
                      <a:endParaRPr sz="1200" dirty="0">
                        <a:solidFill>
                          <a:schemeClr val="tx1"/>
                        </a:solidFill>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348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300" dirty="0">
                        <a:latin typeface="Times New Roman"/>
                        <a:cs typeface="Times New Roman"/>
                      </a:endParaRPr>
                    </a:p>
                    <a:p>
                      <a:pPr algn="ctr">
                        <a:lnSpc>
                          <a:spcPct val="100000"/>
                        </a:lnSpc>
                      </a:pPr>
                      <a:r>
                        <a:rPr lang="ru-RU" sz="1300" dirty="0" smtClean="0">
                          <a:latin typeface="Times New Roman"/>
                          <a:cs typeface="Times New Roman"/>
                        </a:rPr>
                        <a:t>  </a:t>
                      </a:r>
                      <a:r>
                        <a:rPr lang="ru-RU" sz="1100" b="1" dirty="0" smtClean="0">
                          <a:latin typeface="Times New Roman"/>
                          <a:cs typeface="Times New Roman"/>
                        </a:rPr>
                        <a:t>Виды доходов</a:t>
                      </a:r>
                      <a:endParaRPr sz="1100" b="1" dirty="0">
                        <a:latin typeface="Times New Roman"/>
                        <a:cs typeface="Times New Roman"/>
                      </a:endParaRPr>
                    </a:p>
                    <a:p>
                      <a:pPr>
                        <a:lnSpc>
                          <a:spcPct val="100000"/>
                        </a:lnSpc>
                        <a:spcBef>
                          <a:spcPts val="15"/>
                        </a:spcBef>
                      </a:pPr>
                      <a:endParaRPr sz="16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00" dirty="0">
                        <a:latin typeface="Times New Roman"/>
                        <a:cs typeface="Times New Roman"/>
                      </a:endParaRPr>
                    </a:p>
                    <a:p>
                      <a:pPr>
                        <a:lnSpc>
                          <a:spcPct val="100000"/>
                        </a:lnSpc>
                        <a:spcBef>
                          <a:spcPts val="15"/>
                        </a:spcBef>
                      </a:pPr>
                      <a:endParaRPr sz="1000" dirty="0">
                        <a:latin typeface="Times New Roman"/>
                        <a:cs typeface="Times New Roman"/>
                      </a:endParaRPr>
                    </a:p>
                    <a:p>
                      <a:pPr marL="26034" marR="20955" algn="ctr">
                        <a:lnSpc>
                          <a:spcPct val="100000"/>
                        </a:lnSpc>
                      </a:pPr>
                      <a:r>
                        <a:rPr sz="1000" b="1" spc="-20" dirty="0">
                          <a:latin typeface="Times New Roman"/>
                          <a:cs typeface="Times New Roman"/>
                        </a:rPr>
                        <a:t>Городской </a:t>
                      </a:r>
                      <a:r>
                        <a:rPr sz="1000" b="1" spc="-15" dirty="0">
                          <a:latin typeface="Times New Roman"/>
                          <a:cs typeface="Times New Roman"/>
                        </a:rPr>
                        <a:t> </a:t>
                      </a:r>
                      <a:r>
                        <a:rPr sz="1000" b="1" spc="-5" dirty="0">
                          <a:latin typeface="Times New Roman"/>
                          <a:cs typeface="Times New Roman"/>
                        </a:rPr>
                        <a:t>округ </a:t>
                      </a:r>
                      <a:r>
                        <a:rPr lang="ru-RU" sz="1000" b="1" spc="0" dirty="0" smtClean="0">
                          <a:latin typeface="Times New Roman"/>
                          <a:cs typeface="Times New Roman"/>
                        </a:rPr>
                        <a:t>Зарайск</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06220" marR="221615" indent="-1280795" algn="ctr">
                        <a:lnSpc>
                          <a:spcPct val="100000"/>
                        </a:lnSpc>
                        <a:spcBef>
                          <a:spcPts val="315"/>
                        </a:spcBef>
                      </a:pPr>
                      <a:r>
                        <a:rPr sz="1000" b="1" dirty="0">
                          <a:latin typeface="Times New Roman"/>
                          <a:cs typeface="Times New Roman"/>
                        </a:rPr>
                        <a:t>В </a:t>
                      </a:r>
                      <a:r>
                        <a:rPr sz="1000" b="1" spc="-5" dirty="0">
                          <a:latin typeface="Times New Roman"/>
                          <a:cs typeface="Times New Roman"/>
                        </a:rPr>
                        <a:t>сравнении </a:t>
                      </a:r>
                      <a:r>
                        <a:rPr sz="1000" b="1" dirty="0">
                          <a:latin typeface="Times New Roman"/>
                          <a:cs typeface="Times New Roman"/>
                        </a:rPr>
                        <a:t>с </a:t>
                      </a:r>
                      <a:r>
                        <a:rPr sz="1000" b="1" spc="-5" dirty="0">
                          <a:latin typeface="Times New Roman"/>
                          <a:cs typeface="Times New Roman"/>
                        </a:rPr>
                        <a:t>другими муниципальными образованиями </a:t>
                      </a:r>
                      <a:r>
                        <a:rPr sz="1000" b="1" spc="-285" dirty="0">
                          <a:latin typeface="Times New Roman"/>
                          <a:cs typeface="Times New Roman"/>
                        </a:rPr>
                        <a:t> </a:t>
                      </a:r>
                      <a:r>
                        <a:rPr sz="1000" b="1" spc="-10" dirty="0">
                          <a:latin typeface="Times New Roman"/>
                          <a:cs typeface="Times New Roman"/>
                        </a:rPr>
                        <a:t>Московской</a:t>
                      </a:r>
                      <a:r>
                        <a:rPr sz="1000" b="1" spc="-15" dirty="0">
                          <a:latin typeface="Times New Roman"/>
                          <a:cs typeface="Times New Roman"/>
                        </a:rPr>
                        <a:t> </a:t>
                      </a:r>
                      <a:r>
                        <a:rPr sz="1000" b="1" spc="-5" dirty="0" smtClean="0">
                          <a:latin typeface="Times New Roman"/>
                          <a:cs typeface="Times New Roman"/>
                        </a:rPr>
                        <a:t>области</a:t>
                      </a:r>
                      <a:r>
                        <a:rPr lang="ru-RU" sz="1000" b="1" spc="-5" dirty="0" smtClean="0">
                          <a:latin typeface="Times New Roman"/>
                          <a:cs typeface="Times New Roman"/>
                        </a:rPr>
                        <a:t> 2024 год</a:t>
                      </a:r>
                      <a:endParaRPr sz="1000" dirty="0">
                        <a:latin typeface="Times New Roman"/>
                        <a:cs typeface="Times New Roman"/>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6486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56515" marR="5016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635" algn="ctr">
                        <a:lnSpc>
                          <a:spcPct val="100000"/>
                        </a:lnSpc>
                      </a:pPr>
                      <a:r>
                        <a:rPr lang="ru-RU" sz="1000" b="1" dirty="0" smtClean="0">
                          <a:latin typeface="Times New Roman"/>
                          <a:cs typeface="Times New Roman"/>
                        </a:rPr>
                        <a:t>Коломна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99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5" dirty="0" smtClean="0">
                          <a:latin typeface="Times New Roman"/>
                          <a:cs typeface="Times New Roman"/>
                        </a:rPr>
                        <a:t>Серебренные</a:t>
                      </a:r>
                      <a:r>
                        <a:rPr lang="ru-RU" sz="1000" b="1" spc="-5" baseline="0" dirty="0" smtClean="0">
                          <a:latin typeface="Times New Roman"/>
                          <a:cs typeface="Times New Roman"/>
                        </a:rPr>
                        <a:t> Пруды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131445">
                        <a:lnSpc>
                          <a:spcPct val="100000"/>
                        </a:lnSpc>
                      </a:pPr>
                      <a:r>
                        <a:rPr lang="ru-RU" sz="1000" b="1" spc="-5" dirty="0" smtClean="0">
                          <a:latin typeface="Times New Roman"/>
                          <a:cs typeface="Times New Roman"/>
                        </a:rPr>
                        <a:t>Кашира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49530" algn="ctr">
                        <a:lnSpc>
                          <a:spcPct val="100000"/>
                        </a:lnSpc>
                      </a:pPr>
                      <a:r>
                        <a:rPr lang="ru-RU" sz="1000" b="1" spc="-15" dirty="0" smtClean="0">
                          <a:latin typeface="Times New Roman"/>
                          <a:cs typeface="Times New Roman"/>
                        </a:rPr>
                        <a:t>Шатура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36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15" dirty="0" err="1" smtClean="0">
                          <a:latin typeface="Times New Roman"/>
                          <a:cs typeface="Times New Roman"/>
                        </a:rPr>
                        <a:t>Луховицы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320"/>
                        </a:spcBef>
                      </a:pPr>
                      <a:r>
                        <a:rPr sz="1200" b="1" spc="-10" dirty="0">
                          <a:latin typeface="Times New Roman"/>
                          <a:cs typeface="Times New Roman"/>
                        </a:rPr>
                        <a:t>Всего,</a:t>
                      </a:r>
                      <a:r>
                        <a:rPr sz="1200" b="1" spc="5" dirty="0">
                          <a:latin typeface="Times New Roman"/>
                          <a:cs typeface="Times New Roman"/>
                        </a:rPr>
                        <a:t> </a:t>
                      </a:r>
                      <a:r>
                        <a:rPr sz="1200" b="1" dirty="0">
                          <a:latin typeface="Times New Roman"/>
                          <a:cs typeface="Times New Roman"/>
                        </a:rPr>
                        <a:t>в</a:t>
                      </a:r>
                      <a:r>
                        <a:rPr sz="1200" b="1" spc="-25" dirty="0">
                          <a:latin typeface="Times New Roman"/>
                          <a:cs typeface="Times New Roman"/>
                        </a:rPr>
                        <a:t> </a:t>
                      </a:r>
                      <a:r>
                        <a:rPr sz="1200" b="1" spc="-15" dirty="0">
                          <a:latin typeface="Times New Roman"/>
                          <a:cs typeface="Times New Roman"/>
                        </a:rPr>
                        <a:t>том </a:t>
                      </a:r>
                      <a:r>
                        <a:rPr sz="1200" b="1" spc="-5" dirty="0">
                          <a:latin typeface="Times New Roman"/>
                          <a:cs typeface="Times New Roman"/>
                        </a:rPr>
                        <a:t>числе</a:t>
                      </a:r>
                      <a:endParaRPr sz="12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b="1" dirty="0" smtClean="0">
                          <a:latin typeface="Times New Roman"/>
                          <a:cs typeface="Times New Roman"/>
                        </a:rPr>
                        <a:t>624701</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35640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69320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34870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62310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52490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481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Налоговые</a:t>
                      </a:r>
                      <a:r>
                        <a:rPr sz="1200" spc="-10" dirty="0">
                          <a:latin typeface="Times New Roman"/>
                          <a:cs typeface="Times New Roman"/>
                        </a:rPr>
                        <a:t> </a:t>
                      </a:r>
                      <a:r>
                        <a:rPr sz="1200" dirty="0">
                          <a:latin typeface="Times New Roman"/>
                          <a:cs typeface="Times New Roman"/>
                        </a:rPr>
                        <a:t>и</a:t>
                      </a:r>
                      <a:r>
                        <a:rPr sz="1200" spc="-20" dirty="0">
                          <a:latin typeface="Times New Roman"/>
                          <a:cs typeface="Times New Roman"/>
                        </a:rPr>
                        <a:t> </a:t>
                      </a:r>
                      <a:r>
                        <a:rPr sz="1200" spc="-5" dirty="0" err="1">
                          <a:latin typeface="Times New Roman"/>
                          <a:cs typeface="Times New Roman"/>
                        </a:rPr>
                        <a:t>неналоговые</a:t>
                      </a:r>
                      <a:r>
                        <a:rPr sz="1200" spc="-15" dirty="0">
                          <a:latin typeface="Times New Roman"/>
                          <a:cs typeface="Times New Roman"/>
                        </a:rPr>
                        <a:t> </a:t>
                      </a:r>
                      <a:r>
                        <a:rPr sz="1200" spc="-20" dirty="0" smtClean="0">
                          <a:latin typeface="Times New Roman"/>
                          <a:cs typeface="Times New Roman"/>
                        </a:rPr>
                        <a:t>доходы</a:t>
                      </a:r>
                      <a:r>
                        <a:rPr lang="ru-RU" sz="1200" spc="-20" dirty="0" smtClean="0">
                          <a:latin typeface="Times New Roman"/>
                          <a:cs typeface="Times New Roman"/>
                        </a:rPr>
                        <a:t> (без отчислений НДФЛ по доп.</a:t>
                      </a:r>
                      <a:r>
                        <a:rPr lang="ru-RU" sz="1200" spc="-20" baseline="0" dirty="0" smtClean="0">
                          <a:latin typeface="Times New Roman"/>
                          <a:cs typeface="Times New Roman"/>
                        </a:rPr>
                        <a:t> нормативу)</a:t>
                      </a:r>
                      <a:endParaRPr sz="12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19302</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18654</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18951</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15798</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16582</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25425</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Безвозмездные</a:t>
                      </a:r>
                      <a:r>
                        <a:rPr sz="1200" spc="-15" dirty="0">
                          <a:latin typeface="Times New Roman"/>
                          <a:cs typeface="Times New Roman"/>
                        </a:rPr>
                        <a:t> </a:t>
                      </a:r>
                      <a:r>
                        <a:rPr sz="1200" spc="-5" dirty="0">
                          <a:latin typeface="Times New Roman"/>
                          <a:cs typeface="Times New Roman"/>
                        </a:rPr>
                        <a:t>поступления</a:t>
                      </a:r>
                      <a:endParaRPr sz="12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43168</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16986</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50369</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19072</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45728</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27065</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4465">
                <a:tc>
                  <a:txBody>
                    <a:bodyPr/>
                    <a:lstStyle/>
                    <a:p>
                      <a:pPr marL="46990">
                        <a:lnSpc>
                          <a:spcPct val="100000"/>
                        </a:lnSpc>
                        <a:spcBef>
                          <a:spcPts val="320"/>
                        </a:spcBef>
                      </a:pPr>
                      <a:endParaRPr sz="1200" dirty="0">
                        <a:latin typeface="Times New Roman"/>
                        <a:cs typeface="Times New Roman"/>
                      </a:endParaRPr>
                    </a:p>
                  </a:txBody>
                  <a:tcPr marL="0" marR="0" marT="4064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190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6389000"/>
            <a:ext cx="2399602" cy="469000"/>
          </a:xfrm>
          <a:prstGeom prst="rect">
            <a:avLst/>
          </a:prstGeom>
        </p:spPr>
      </p:pic>
    </p:spTree>
    <p:extLst>
      <p:ext uri="{BB962C8B-B14F-4D97-AF65-F5344CB8AC3E}">
        <p14:creationId xmlns:p14="http://schemas.microsoft.com/office/powerpoint/2010/main" val="36198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91549"/>
            <a:ext cx="8856984" cy="573155"/>
          </a:xfrm>
        </p:spPr>
        <p:txBody>
          <a:bodyPr>
            <a:normAutofit fontScale="90000"/>
          </a:bodyPr>
          <a:lstStyle/>
          <a:p>
            <a:r>
              <a:rPr lang="ru-RU" b="1" dirty="0" smtClean="0"/>
              <a:t>Глоссарий</a:t>
            </a:r>
            <a:endParaRPr lang="ru-RU" b="1" dirty="0"/>
          </a:p>
        </p:txBody>
      </p:sp>
      <p:sp>
        <p:nvSpPr>
          <p:cNvPr id="2" name="Объект 1"/>
          <p:cNvSpPr>
            <a:spLocks noGrp="1"/>
          </p:cNvSpPr>
          <p:nvPr>
            <p:ph idx="1"/>
          </p:nvPr>
        </p:nvSpPr>
        <p:spPr>
          <a:xfrm>
            <a:off x="251520" y="908720"/>
            <a:ext cx="9073008" cy="5688632"/>
          </a:xfrm>
        </p:spPr>
        <p:txBody>
          <a:bodyPr>
            <a:normAutofit/>
          </a:bodyPr>
          <a:lstStyle/>
          <a:p>
            <a:pPr marL="103505" marR="1096645" lvl="0" indent="0" algn="just">
              <a:lnSpc>
                <a:spcPct val="86300"/>
              </a:lnSpc>
              <a:spcBef>
                <a:spcPts val="360"/>
              </a:spcBef>
              <a:buNone/>
            </a:pPr>
            <a:r>
              <a:rPr lang="ru-RU" sz="2000" b="1" u="sng" spc="-25" dirty="0">
                <a:solidFill>
                  <a:prstClr val="black"/>
                </a:solidFill>
                <a:uFill>
                  <a:solidFill>
                    <a:srgbClr val="000000"/>
                  </a:solidFill>
                </a:uFill>
                <a:latin typeface="Times New Roman"/>
                <a:cs typeface="Times New Roman"/>
              </a:rPr>
              <a:t>Бюджет</a:t>
            </a:r>
            <a:r>
              <a:rPr lang="ru-RU" sz="2000" b="1" i="1" spc="-25" dirty="0">
                <a:solidFill>
                  <a:prstClr val="black"/>
                </a:solidFill>
                <a:latin typeface="Times New Roman"/>
                <a:cs typeface="Times New Roman"/>
              </a:rPr>
              <a:t> </a:t>
            </a:r>
            <a:r>
              <a:rPr lang="ru-RU" sz="1600" spc="-5" dirty="0">
                <a:solidFill>
                  <a:prstClr val="black"/>
                </a:solidFill>
                <a:latin typeface="Times New Roman"/>
                <a:cs typeface="Times New Roman"/>
              </a:rPr>
              <a:t>– </a:t>
            </a:r>
            <a:r>
              <a:rPr lang="ru-RU" sz="1600" spc="-10" dirty="0">
                <a:solidFill>
                  <a:prstClr val="black"/>
                </a:solidFill>
                <a:latin typeface="Times New Roman"/>
                <a:cs typeface="Times New Roman"/>
              </a:rPr>
              <a:t>форма </a:t>
            </a:r>
            <a:r>
              <a:rPr lang="ru-RU" sz="1600" spc="-5" dirty="0">
                <a:solidFill>
                  <a:prstClr val="black"/>
                </a:solidFill>
                <a:latin typeface="Times New Roman"/>
                <a:cs typeface="Times New Roman"/>
              </a:rPr>
              <a:t>образования и </a:t>
            </a:r>
            <a:r>
              <a:rPr lang="ru-RU" sz="1600" spc="-15" dirty="0">
                <a:solidFill>
                  <a:prstClr val="black"/>
                </a:solidFill>
                <a:latin typeface="Times New Roman"/>
                <a:cs typeface="Times New Roman"/>
              </a:rPr>
              <a:t>расходования </a:t>
            </a:r>
            <a:r>
              <a:rPr lang="ru-RU" sz="1600" spc="-5" dirty="0">
                <a:solidFill>
                  <a:prstClr val="black"/>
                </a:solidFill>
                <a:latin typeface="Times New Roman"/>
                <a:cs typeface="Times New Roman"/>
              </a:rPr>
              <a:t>денежных средств, </a:t>
            </a:r>
            <a:r>
              <a:rPr lang="ru-RU" sz="1600" spc="-385" dirty="0">
                <a:solidFill>
                  <a:prstClr val="black"/>
                </a:solidFill>
                <a:latin typeface="Times New Roman"/>
                <a:cs typeface="Times New Roman"/>
              </a:rPr>
              <a:t> </a:t>
            </a:r>
            <a:r>
              <a:rPr lang="ru-RU" sz="1600" spc="-10" dirty="0">
                <a:solidFill>
                  <a:prstClr val="black"/>
                </a:solidFill>
                <a:latin typeface="Times New Roman"/>
                <a:cs typeface="Times New Roman"/>
              </a:rPr>
              <a:t>предназначенных </a:t>
            </a:r>
            <a:r>
              <a:rPr lang="ru-RU" sz="1600" spc="-5" dirty="0">
                <a:solidFill>
                  <a:prstClr val="black"/>
                </a:solidFill>
                <a:latin typeface="Times New Roman"/>
                <a:cs typeface="Times New Roman"/>
              </a:rPr>
              <a:t>для </a:t>
            </a:r>
            <a:r>
              <a:rPr lang="ru-RU" sz="1600" spc="-10" dirty="0">
                <a:solidFill>
                  <a:prstClr val="black"/>
                </a:solidFill>
                <a:latin typeface="Times New Roman"/>
                <a:cs typeface="Times New Roman"/>
              </a:rPr>
              <a:t>финансового обеспечения </a:t>
            </a:r>
            <a:r>
              <a:rPr lang="ru-RU" sz="1600" spc="-15" dirty="0">
                <a:solidFill>
                  <a:prstClr val="black"/>
                </a:solidFill>
                <a:latin typeface="Times New Roman"/>
                <a:cs typeface="Times New Roman"/>
              </a:rPr>
              <a:t>задач </a:t>
            </a:r>
            <a:r>
              <a:rPr lang="ru-RU" sz="1600" spc="-5" dirty="0">
                <a:solidFill>
                  <a:prstClr val="black"/>
                </a:solidFill>
                <a:latin typeface="Times New Roman"/>
                <a:cs typeface="Times New Roman"/>
              </a:rPr>
              <a:t>и </a:t>
            </a:r>
            <a:r>
              <a:rPr lang="ru-RU" sz="1600" spc="-15" dirty="0">
                <a:solidFill>
                  <a:prstClr val="black"/>
                </a:solidFill>
                <a:latin typeface="Times New Roman"/>
                <a:cs typeface="Times New Roman"/>
              </a:rPr>
              <a:t>функций </a:t>
            </a:r>
            <a:r>
              <a:rPr lang="ru-RU" sz="1600" spc="-385" dirty="0">
                <a:solidFill>
                  <a:prstClr val="black"/>
                </a:solidFill>
                <a:latin typeface="Times New Roman"/>
                <a:cs typeface="Times New Roman"/>
              </a:rPr>
              <a:t> </a:t>
            </a:r>
            <a:r>
              <a:rPr lang="ru-RU" sz="1600" spc="-20" dirty="0">
                <a:solidFill>
                  <a:prstClr val="black"/>
                </a:solidFill>
                <a:latin typeface="Times New Roman"/>
                <a:cs typeface="Times New Roman"/>
              </a:rPr>
              <a:t>государства</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и</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местного</a:t>
            </a:r>
            <a:r>
              <a:rPr lang="ru-RU" sz="1600" dirty="0">
                <a:solidFill>
                  <a:prstClr val="black"/>
                </a:solidFill>
                <a:latin typeface="Times New Roman"/>
                <a:cs typeface="Times New Roman"/>
              </a:rPr>
              <a:t> </a:t>
            </a:r>
            <a:r>
              <a:rPr lang="ru-RU" sz="1600" spc="-10" dirty="0">
                <a:solidFill>
                  <a:prstClr val="black"/>
                </a:solidFill>
                <a:latin typeface="Times New Roman"/>
                <a:cs typeface="Times New Roman"/>
              </a:rPr>
              <a:t>самоуправления</a:t>
            </a:r>
            <a:endParaRPr lang="ru-RU" sz="1600" dirty="0">
              <a:solidFill>
                <a:prstClr val="black"/>
              </a:solidFill>
              <a:latin typeface="Times New Roman"/>
              <a:cs typeface="Times New Roman"/>
            </a:endParaRPr>
          </a:p>
          <a:p>
            <a:pPr marL="0" lvl="0" indent="0">
              <a:spcBef>
                <a:spcPts val="0"/>
              </a:spcBef>
              <a:buNone/>
            </a:pPr>
            <a:endParaRPr lang="ru-RU" sz="1700" dirty="0">
              <a:solidFill>
                <a:prstClr val="black"/>
              </a:solidFill>
              <a:latin typeface="Times New Roman"/>
              <a:cs typeface="Times New Roman"/>
            </a:endParaRPr>
          </a:p>
          <a:p>
            <a:pPr marL="91440" lvl="0" indent="0">
              <a:lnSpc>
                <a:spcPts val="1789"/>
              </a:lnSpc>
              <a:spcBef>
                <a:spcPts val="1000"/>
              </a:spcBef>
              <a:buNone/>
            </a:pPr>
            <a:r>
              <a:rPr lang="ru-RU" sz="2000" b="1" u="sng" spc="-25" dirty="0">
                <a:solidFill>
                  <a:prstClr val="black"/>
                </a:solidFill>
                <a:uFill>
                  <a:solidFill>
                    <a:srgbClr val="000000"/>
                  </a:solidFill>
                </a:uFill>
                <a:latin typeface="Times New Roman"/>
                <a:cs typeface="Times New Roman"/>
              </a:rPr>
              <a:t>Доходы</a:t>
            </a:r>
            <a:r>
              <a:rPr lang="ru-RU" sz="2000" b="1" u="sng" spc="-20" dirty="0">
                <a:solidFill>
                  <a:prstClr val="black"/>
                </a:solidFill>
                <a:uFill>
                  <a:solidFill>
                    <a:srgbClr val="000000"/>
                  </a:solidFill>
                </a:uFill>
                <a:latin typeface="Times New Roman"/>
                <a:cs typeface="Times New Roman"/>
              </a:rPr>
              <a:t> бюджета</a:t>
            </a:r>
            <a:r>
              <a:rPr lang="ru-RU" sz="2000" b="1" u="sng" spc="20"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spc="5" dirty="0">
                <a:solidFill>
                  <a:prstClr val="black"/>
                </a:solidFill>
                <a:latin typeface="Times New Roman"/>
                <a:cs typeface="Times New Roman"/>
              </a:rPr>
              <a:t> </a:t>
            </a:r>
            <a:r>
              <a:rPr lang="ru-RU" sz="1600" spc="-5" dirty="0">
                <a:solidFill>
                  <a:prstClr val="black"/>
                </a:solidFill>
                <a:latin typeface="Times New Roman"/>
                <a:cs typeface="Times New Roman"/>
              </a:rPr>
              <a:t>поступающие</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в</a:t>
            </a:r>
            <a:r>
              <a:rPr lang="ru-RU" sz="1600" spc="10" dirty="0">
                <a:solidFill>
                  <a:prstClr val="black"/>
                </a:solidFill>
                <a:latin typeface="Times New Roman"/>
                <a:cs typeface="Times New Roman"/>
              </a:rPr>
              <a:t> </a:t>
            </a:r>
            <a:r>
              <a:rPr lang="ru-RU" sz="1600" spc="-25" dirty="0">
                <a:solidFill>
                  <a:prstClr val="black"/>
                </a:solidFill>
                <a:latin typeface="Times New Roman"/>
                <a:cs typeface="Times New Roman"/>
              </a:rPr>
              <a:t>бюджет</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денежные</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средства,</a:t>
            </a:r>
            <a:r>
              <a:rPr lang="ru-RU" sz="1600" spc="15" dirty="0">
                <a:solidFill>
                  <a:prstClr val="black"/>
                </a:solidFill>
                <a:latin typeface="Times New Roman"/>
                <a:cs typeface="Times New Roman"/>
              </a:rPr>
              <a:t> </a:t>
            </a:r>
            <a:r>
              <a:rPr lang="ru-RU" sz="1600" spc="-10" dirty="0">
                <a:solidFill>
                  <a:prstClr val="black"/>
                </a:solidFill>
                <a:latin typeface="Times New Roman"/>
                <a:cs typeface="Times New Roman"/>
              </a:rPr>
              <a:t>за</a:t>
            </a:r>
            <a:endParaRPr lang="ru-RU" sz="1600" dirty="0">
              <a:solidFill>
                <a:prstClr val="black"/>
              </a:solidFill>
              <a:latin typeface="Times New Roman"/>
              <a:cs typeface="Times New Roman"/>
            </a:endParaRPr>
          </a:p>
          <a:p>
            <a:pPr marL="91440" marR="142240" lvl="0" indent="0">
              <a:lnSpc>
                <a:spcPts val="1660"/>
              </a:lnSpc>
              <a:spcBef>
                <a:spcPts val="140"/>
              </a:spcBef>
              <a:buNone/>
            </a:pPr>
            <a:r>
              <a:rPr lang="ru-RU" sz="1600" spc="-15" dirty="0">
                <a:solidFill>
                  <a:prstClr val="black"/>
                </a:solidFill>
                <a:latin typeface="Times New Roman"/>
                <a:cs typeface="Times New Roman"/>
              </a:rPr>
              <a:t>исключением</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средств,</a:t>
            </a:r>
            <a:r>
              <a:rPr lang="ru-RU" sz="1600" spc="10" dirty="0">
                <a:solidFill>
                  <a:prstClr val="black"/>
                </a:solidFill>
                <a:latin typeface="Times New Roman"/>
                <a:cs typeface="Times New Roman"/>
              </a:rPr>
              <a:t> </a:t>
            </a:r>
            <a:r>
              <a:rPr lang="ru-RU" sz="1600" spc="-15" dirty="0">
                <a:solidFill>
                  <a:prstClr val="black"/>
                </a:solidFill>
                <a:latin typeface="Times New Roman"/>
                <a:cs typeface="Times New Roman"/>
              </a:rPr>
              <a:t>являющихся</a:t>
            </a:r>
            <a:r>
              <a:rPr lang="ru-RU" sz="1600" spc="40" dirty="0">
                <a:solidFill>
                  <a:prstClr val="black"/>
                </a:solidFill>
                <a:latin typeface="Times New Roman"/>
                <a:cs typeface="Times New Roman"/>
              </a:rPr>
              <a:t> </a:t>
            </a:r>
            <a:r>
              <a:rPr lang="ru-RU" sz="1600" spc="-15" dirty="0">
                <a:solidFill>
                  <a:prstClr val="black"/>
                </a:solidFill>
                <a:latin typeface="Times New Roman"/>
                <a:cs typeface="Times New Roman"/>
              </a:rPr>
              <a:t>источниками</a:t>
            </a:r>
            <a:r>
              <a:rPr lang="ru-RU" sz="1600" spc="20" dirty="0">
                <a:solidFill>
                  <a:prstClr val="black"/>
                </a:solidFill>
                <a:latin typeface="Times New Roman"/>
                <a:cs typeface="Times New Roman"/>
              </a:rPr>
              <a:t> </a:t>
            </a:r>
            <a:r>
              <a:rPr lang="ru-RU" sz="1600" spc="-5" dirty="0">
                <a:solidFill>
                  <a:prstClr val="black"/>
                </a:solidFill>
                <a:latin typeface="Times New Roman"/>
                <a:cs typeface="Times New Roman"/>
              </a:rPr>
              <a:t>финансирования</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дефицита </a:t>
            </a:r>
            <a:r>
              <a:rPr lang="ru-RU" sz="1600" spc="-385"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endParaRPr lang="ru-RU" sz="1600" dirty="0">
              <a:solidFill>
                <a:prstClr val="black"/>
              </a:solidFill>
              <a:latin typeface="Times New Roman"/>
              <a:cs typeface="Times New Roman"/>
            </a:endParaRPr>
          </a:p>
          <a:p>
            <a:pPr marL="0" lvl="0" indent="0">
              <a:spcBef>
                <a:spcPts val="0"/>
              </a:spcBef>
              <a:buNone/>
            </a:pPr>
            <a:endParaRPr lang="ru-RU" sz="1700" dirty="0">
              <a:solidFill>
                <a:prstClr val="black"/>
              </a:solidFill>
              <a:latin typeface="Times New Roman"/>
              <a:cs typeface="Times New Roman"/>
            </a:endParaRPr>
          </a:p>
          <a:p>
            <a:pPr marL="0" lvl="0" indent="0">
              <a:spcBef>
                <a:spcPts val="5"/>
              </a:spcBef>
              <a:buNone/>
            </a:pPr>
            <a:endParaRPr lang="ru-RU" sz="1800" dirty="0">
              <a:solidFill>
                <a:prstClr val="black"/>
              </a:solidFill>
              <a:latin typeface="Times New Roman"/>
              <a:cs typeface="Times New Roman"/>
            </a:endParaRPr>
          </a:p>
          <a:p>
            <a:pPr marL="103505" marR="130175" lvl="0" indent="0">
              <a:lnSpc>
                <a:spcPts val="1660"/>
              </a:lnSpc>
              <a:spcBef>
                <a:spcPts val="0"/>
              </a:spcBef>
              <a:buNone/>
            </a:pPr>
            <a:r>
              <a:rPr lang="ru-RU" sz="2000" b="1" u="sng" spc="-25" dirty="0">
                <a:solidFill>
                  <a:prstClr val="black"/>
                </a:solidFill>
                <a:uFill>
                  <a:solidFill>
                    <a:srgbClr val="000000"/>
                  </a:solidFill>
                </a:uFill>
                <a:latin typeface="Times New Roman"/>
                <a:cs typeface="Times New Roman"/>
              </a:rPr>
              <a:t>Расходы</a:t>
            </a:r>
            <a:r>
              <a:rPr lang="ru-RU" sz="2000" b="1" u="sng" spc="5" dirty="0">
                <a:solidFill>
                  <a:prstClr val="black"/>
                </a:solidFill>
                <a:uFill>
                  <a:solidFill>
                    <a:srgbClr val="000000"/>
                  </a:solidFill>
                </a:uFill>
                <a:latin typeface="Times New Roman"/>
                <a:cs typeface="Times New Roman"/>
              </a:rPr>
              <a:t> </a:t>
            </a:r>
            <a:r>
              <a:rPr lang="ru-RU" sz="2000" b="1" u="sng" spc="-15" dirty="0">
                <a:solidFill>
                  <a:prstClr val="black"/>
                </a:solidFill>
                <a:uFill>
                  <a:solidFill>
                    <a:srgbClr val="000000"/>
                  </a:solidFill>
                </a:uFill>
                <a:latin typeface="Times New Roman"/>
                <a:cs typeface="Times New Roman"/>
              </a:rPr>
              <a:t>бюджета</a:t>
            </a:r>
            <a:r>
              <a:rPr lang="ru-RU" sz="2000" b="1" u="sng" spc="5"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spc="5" dirty="0">
                <a:solidFill>
                  <a:prstClr val="black"/>
                </a:solidFill>
                <a:latin typeface="Times New Roman"/>
                <a:cs typeface="Times New Roman"/>
              </a:rPr>
              <a:t> </a:t>
            </a:r>
            <a:r>
              <a:rPr lang="ru-RU" sz="1600" spc="-15" dirty="0">
                <a:solidFill>
                  <a:prstClr val="black"/>
                </a:solidFill>
                <a:latin typeface="Times New Roman"/>
                <a:cs typeface="Times New Roman"/>
              </a:rPr>
              <a:t>выплачиваемые</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из </a:t>
            </a:r>
            <a:r>
              <a:rPr lang="ru-RU" sz="1600" spc="-15" dirty="0">
                <a:solidFill>
                  <a:prstClr val="black"/>
                </a:solidFill>
                <a:latin typeface="Times New Roman"/>
                <a:cs typeface="Times New Roman"/>
              </a:rPr>
              <a:t>бюджета</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денежные</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средства,</a:t>
            </a:r>
            <a:r>
              <a:rPr lang="ru-RU" sz="1600" spc="15" dirty="0">
                <a:solidFill>
                  <a:prstClr val="black"/>
                </a:solidFill>
                <a:latin typeface="Times New Roman"/>
                <a:cs typeface="Times New Roman"/>
              </a:rPr>
              <a:t> </a:t>
            </a:r>
            <a:r>
              <a:rPr lang="ru-RU" sz="1600" spc="-5" dirty="0">
                <a:solidFill>
                  <a:prstClr val="black"/>
                </a:solidFill>
                <a:latin typeface="Times New Roman"/>
                <a:cs typeface="Times New Roman"/>
              </a:rPr>
              <a:t>за </a:t>
            </a:r>
            <a:r>
              <a:rPr lang="ru-RU" sz="1600" dirty="0">
                <a:solidFill>
                  <a:prstClr val="black"/>
                </a:solidFill>
                <a:latin typeface="Times New Roman"/>
                <a:cs typeface="Times New Roman"/>
              </a:rPr>
              <a:t> </a:t>
            </a:r>
            <a:r>
              <a:rPr lang="ru-RU" sz="1600" spc="-15" dirty="0">
                <a:solidFill>
                  <a:prstClr val="black"/>
                </a:solidFill>
                <a:latin typeface="Times New Roman"/>
                <a:cs typeface="Times New Roman"/>
              </a:rPr>
              <a:t>исключением</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средств,</a:t>
            </a:r>
            <a:r>
              <a:rPr lang="ru-RU" sz="1600" spc="10" dirty="0">
                <a:solidFill>
                  <a:prstClr val="black"/>
                </a:solidFill>
                <a:latin typeface="Times New Roman"/>
                <a:cs typeface="Times New Roman"/>
              </a:rPr>
              <a:t> </a:t>
            </a:r>
            <a:r>
              <a:rPr lang="ru-RU" sz="1600" spc="-15" dirty="0">
                <a:solidFill>
                  <a:prstClr val="black"/>
                </a:solidFill>
                <a:latin typeface="Times New Roman"/>
                <a:cs typeface="Times New Roman"/>
              </a:rPr>
              <a:t>являющихся</a:t>
            </a:r>
            <a:r>
              <a:rPr lang="ru-RU" sz="1600" spc="40" dirty="0">
                <a:solidFill>
                  <a:prstClr val="black"/>
                </a:solidFill>
                <a:latin typeface="Times New Roman"/>
                <a:cs typeface="Times New Roman"/>
              </a:rPr>
              <a:t> </a:t>
            </a:r>
            <a:r>
              <a:rPr lang="ru-RU" sz="1600" spc="-15" dirty="0">
                <a:solidFill>
                  <a:prstClr val="black"/>
                </a:solidFill>
                <a:latin typeface="Times New Roman"/>
                <a:cs typeface="Times New Roman"/>
              </a:rPr>
              <a:t>источниками</a:t>
            </a:r>
            <a:r>
              <a:rPr lang="ru-RU" sz="1600" spc="20" dirty="0">
                <a:solidFill>
                  <a:prstClr val="black"/>
                </a:solidFill>
                <a:latin typeface="Times New Roman"/>
                <a:cs typeface="Times New Roman"/>
              </a:rPr>
              <a:t> </a:t>
            </a:r>
            <a:r>
              <a:rPr lang="ru-RU" sz="1600" spc="-5" dirty="0">
                <a:solidFill>
                  <a:prstClr val="black"/>
                </a:solidFill>
                <a:latin typeface="Times New Roman"/>
                <a:cs typeface="Times New Roman"/>
              </a:rPr>
              <a:t>финансирования</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дефицита </a:t>
            </a:r>
            <a:r>
              <a:rPr lang="ru-RU" sz="1600" spc="-385"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endParaRPr lang="ru-RU" sz="1600" dirty="0">
              <a:solidFill>
                <a:prstClr val="black"/>
              </a:solidFill>
              <a:latin typeface="Times New Roman"/>
              <a:cs typeface="Times New Roman"/>
            </a:endParaRPr>
          </a:p>
          <a:p>
            <a:pPr marL="0" lvl="0" indent="0">
              <a:spcBef>
                <a:spcPts val="35"/>
              </a:spcBef>
              <a:buNone/>
            </a:pPr>
            <a:endParaRPr lang="ru-RU" sz="2000" dirty="0">
              <a:solidFill>
                <a:prstClr val="black"/>
              </a:solidFill>
              <a:latin typeface="Times New Roman"/>
              <a:cs typeface="Times New Roman"/>
            </a:endParaRPr>
          </a:p>
          <a:p>
            <a:pPr marL="64135" marR="615315" lvl="0" indent="-1905">
              <a:lnSpc>
                <a:spcPct val="147300"/>
              </a:lnSpc>
              <a:spcBef>
                <a:spcPts val="0"/>
              </a:spcBef>
              <a:buNone/>
            </a:pPr>
            <a:r>
              <a:rPr lang="ru-RU" sz="2000" b="1" u="sng" dirty="0">
                <a:solidFill>
                  <a:prstClr val="black"/>
                </a:solidFill>
                <a:uFill>
                  <a:solidFill>
                    <a:srgbClr val="000000"/>
                  </a:solidFill>
                </a:uFill>
                <a:latin typeface="Times New Roman"/>
                <a:cs typeface="Times New Roman"/>
              </a:rPr>
              <a:t>Дефицит</a:t>
            </a:r>
            <a:r>
              <a:rPr lang="ru-RU" sz="2000" b="1" u="sng" spc="-5" dirty="0">
                <a:solidFill>
                  <a:prstClr val="black"/>
                </a:solidFill>
                <a:uFill>
                  <a:solidFill>
                    <a:srgbClr val="000000"/>
                  </a:solidFill>
                </a:uFill>
                <a:latin typeface="Times New Roman"/>
                <a:cs typeface="Times New Roman"/>
              </a:rPr>
              <a:t> </a:t>
            </a:r>
            <a:r>
              <a:rPr lang="ru-RU" sz="2000" b="1" u="sng" spc="-15" dirty="0">
                <a:solidFill>
                  <a:prstClr val="black"/>
                </a:solidFill>
                <a:uFill>
                  <a:solidFill>
                    <a:srgbClr val="000000"/>
                  </a:solidFill>
                </a:uFill>
                <a:latin typeface="Times New Roman"/>
                <a:cs typeface="Times New Roman"/>
              </a:rPr>
              <a:t>бюджета</a:t>
            </a:r>
            <a:r>
              <a:rPr lang="ru-RU" sz="2000" b="1" u="sng" spc="20"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превышение</a:t>
            </a:r>
            <a:r>
              <a:rPr lang="ru-RU" sz="1600" spc="20" dirty="0">
                <a:solidFill>
                  <a:prstClr val="black"/>
                </a:solidFill>
                <a:latin typeface="Times New Roman"/>
                <a:cs typeface="Times New Roman"/>
              </a:rPr>
              <a:t> </a:t>
            </a:r>
            <a:r>
              <a:rPr lang="ru-RU" sz="1600" spc="-20" dirty="0">
                <a:solidFill>
                  <a:prstClr val="black"/>
                </a:solidFill>
                <a:latin typeface="Times New Roman"/>
                <a:cs typeface="Times New Roman"/>
              </a:rPr>
              <a:t>расходов</a:t>
            </a:r>
            <a:r>
              <a:rPr lang="ru-RU" sz="1600" spc="-15" dirty="0">
                <a:solidFill>
                  <a:prstClr val="black"/>
                </a:solidFill>
                <a:latin typeface="Times New Roman"/>
                <a:cs typeface="Times New Roman"/>
              </a:rPr>
              <a:t> бюджета</a:t>
            </a:r>
            <a:r>
              <a:rPr lang="ru-RU" sz="1600" spc="15" dirty="0">
                <a:solidFill>
                  <a:prstClr val="black"/>
                </a:solidFill>
                <a:latin typeface="Times New Roman"/>
                <a:cs typeface="Times New Roman"/>
              </a:rPr>
              <a:t> </a:t>
            </a:r>
            <a:r>
              <a:rPr lang="ru-RU" sz="1600" spc="-10" dirty="0">
                <a:solidFill>
                  <a:prstClr val="black"/>
                </a:solidFill>
                <a:latin typeface="Times New Roman"/>
                <a:cs typeface="Times New Roman"/>
              </a:rPr>
              <a:t>над </a:t>
            </a:r>
            <a:r>
              <a:rPr lang="ru-RU" sz="1600" spc="-15" dirty="0">
                <a:solidFill>
                  <a:prstClr val="black"/>
                </a:solidFill>
                <a:latin typeface="Times New Roman"/>
                <a:cs typeface="Times New Roman"/>
              </a:rPr>
              <a:t>его</a:t>
            </a:r>
            <a:r>
              <a:rPr lang="ru-RU" sz="1600" dirty="0">
                <a:solidFill>
                  <a:prstClr val="black"/>
                </a:solidFill>
                <a:latin typeface="Times New Roman"/>
                <a:cs typeface="Times New Roman"/>
              </a:rPr>
              <a:t> </a:t>
            </a:r>
            <a:r>
              <a:rPr lang="ru-RU" sz="1600" spc="-20" dirty="0">
                <a:solidFill>
                  <a:prstClr val="black"/>
                </a:solidFill>
                <a:latin typeface="Times New Roman"/>
                <a:cs typeface="Times New Roman"/>
              </a:rPr>
              <a:t>доходами </a:t>
            </a:r>
            <a:r>
              <a:rPr lang="ru-RU" sz="1600" spc="-15" dirty="0">
                <a:solidFill>
                  <a:prstClr val="black"/>
                </a:solidFill>
                <a:latin typeface="Times New Roman"/>
                <a:cs typeface="Times New Roman"/>
              </a:rPr>
              <a:t> </a:t>
            </a:r>
            <a:endParaRPr lang="en-US" sz="1600" spc="-15" dirty="0" smtClean="0">
              <a:solidFill>
                <a:prstClr val="black"/>
              </a:solidFill>
              <a:latin typeface="Times New Roman"/>
              <a:cs typeface="Times New Roman"/>
            </a:endParaRPr>
          </a:p>
          <a:p>
            <a:pPr marL="64135" marR="615315" lvl="0" indent="-1905">
              <a:lnSpc>
                <a:spcPct val="147300"/>
              </a:lnSpc>
              <a:spcBef>
                <a:spcPts val="0"/>
              </a:spcBef>
              <a:buNone/>
            </a:pPr>
            <a:r>
              <a:rPr lang="ru-RU" sz="2000" b="1" u="sng" spc="-5" dirty="0" smtClean="0">
                <a:solidFill>
                  <a:prstClr val="black"/>
                </a:solidFill>
                <a:uFill>
                  <a:solidFill>
                    <a:srgbClr val="000000"/>
                  </a:solidFill>
                </a:uFill>
                <a:latin typeface="Times New Roman"/>
                <a:cs typeface="Times New Roman"/>
              </a:rPr>
              <a:t>Профицит</a:t>
            </a:r>
            <a:r>
              <a:rPr lang="ru-RU" sz="1600" u="sng" spc="5" dirty="0" smtClean="0">
                <a:solidFill>
                  <a:prstClr val="black"/>
                </a:solidFill>
                <a:uFill>
                  <a:solidFill>
                    <a:srgbClr val="000000"/>
                  </a:solidFill>
                </a:uFill>
                <a:latin typeface="Times New Roman"/>
                <a:cs typeface="Times New Roman"/>
              </a:rPr>
              <a:t> </a:t>
            </a:r>
            <a:r>
              <a:rPr lang="ru-RU" sz="2000" b="1" u="sng" spc="-15" dirty="0">
                <a:solidFill>
                  <a:prstClr val="black"/>
                </a:solidFill>
                <a:uFill>
                  <a:solidFill>
                    <a:srgbClr val="000000"/>
                  </a:solidFill>
                </a:uFill>
                <a:latin typeface="Times New Roman"/>
                <a:cs typeface="Times New Roman"/>
              </a:rPr>
              <a:t>бюджета</a:t>
            </a:r>
            <a:r>
              <a:rPr lang="ru-RU" sz="2000" b="1" u="sng" spc="5"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превышение</a:t>
            </a:r>
            <a:r>
              <a:rPr lang="ru-RU" sz="1600" spc="20" dirty="0">
                <a:solidFill>
                  <a:prstClr val="black"/>
                </a:solidFill>
                <a:latin typeface="Times New Roman"/>
                <a:cs typeface="Times New Roman"/>
              </a:rPr>
              <a:t> </a:t>
            </a:r>
            <a:r>
              <a:rPr lang="ru-RU" sz="1600" spc="-20" dirty="0">
                <a:solidFill>
                  <a:prstClr val="black"/>
                </a:solidFill>
                <a:latin typeface="Times New Roman"/>
                <a:cs typeface="Times New Roman"/>
              </a:rPr>
              <a:t>доходов</a:t>
            </a:r>
            <a:r>
              <a:rPr lang="ru-RU" sz="1600" spc="-30"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r>
              <a:rPr lang="ru-RU" sz="1600" spc="10" dirty="0">
                <a:solidFill>
                  <a:prstClr val="black"/>
                </a:solidFill>
                <a:latin typeface="Times New Roman"/>
                <a:cs typeface="Times New Roman"/>
              </a:rPr>
              <a:t> </a:t>
            </a:r>
            <a:r>
              <a:rPr lang="ru-RU" sz="1600" spc="-10" dirty="0">
                <a:solidFill>
                  <a:prstClr val="black"/>
                </a:solidFill>
                <a:latin typeface="Times New Roman"/>
                <a:cs typeface="Times New Roman"/>
              </a:rPr>
              <a:t>над </a:t>
            </a:r>
            <a:r>
              <a:rPr lang="ru-RU" sz="1600" spc="-15" dirty="0">
                <a:solidFill>
                  <a:prstClr val="black"/>
                </a:solidFill>
                <a:latin typeface="Times New Roman"/>
                <a:cs typeface="Times New Roman"/>
              </a:rPr>
              <a:t>его</a:t>
            </a:r>
            <a:r>
              <a:rPr lang="ru-RU" sz="1600" dirty="0">
                <a:solidFill>
                  <a:prstClr val="black"/>
                </a:solidFill>
                <a:latin typeface="Times New Roman"/>
                <a:cs typeface="Times New Roman"/>
              </a:rPr>
              <a:t> </a:t>
            </a:r>
            <a:r>
              <a:rPr lang="ru-RU" sz="1600" spc="-20" dirty="0" smtClean="0">
                <a:solidFill>
                  <a:prstClr val="black"/>
                </a:solidFill>
                <a:latin typeface="Times New Roman"/>
                <a:cs typeface="Times New Roman"/>
              </a:rPr>
              <a:t>расходами</a:t>
            </a:r>
          </a:p>
          <a:p>
            <a:pPr marL="12700" lvl="0" indent="0">
              <a:lnSpc>
                <a:spcPts val="1560"/>
              </a:lnSpc>
              <a:spcBef>
                <a:spcPts val="105"/>
              </a:spcBef>
              <a:buNone/>
            </a:pPr>
            <a:endParaRPr lang="en-US" sz="2000" dirty="0">
              <a:solidFill>
                <a:prstClr val="black"/>
              </a:solidFill>
              <a:latin typeface="Times New Roman"/>
              <a:cs typeface="Times New Roman"/>
            </a:endParaRPr>
          </a:p>
          <a:p>
            <a:pPr marL="12700" lvl="0" indent="0">
              <a:lnSpc>
                <a:spcPts val="1560"/>
              </a:lnSpc>
              <a:spcBef>
                <a:spcPts val="600"/>
              </a:spcBef>
              <a:buNone/>
            </a:pPr>
            <a:r>
              <a:rPr lang="ru-RU" sz="2000" b="1" u="sng" spc="-10" dirty="0" smtClean="0">
                <a:solidFill>
                  <a:prstClr val="black"/>
                </a:solidFill>
                <a:uFill>
                  <a:solidFill>
                    <a:srgbClr val="000000"/>
                  </a:solidFill>
                </a:uFill>
                <a:latin typeface="Times New Roman"/>
                <a:cs typeface="Times New Roman"/>
              </a:rPr>
              <a:t>Бюджетный</a:t>
            </a:r>
            <a:r>
              <a:rPr lang="ru-RU" sz="2000" b="1" u="sng" spc="-25" dirty="0" smtClean="0">
                <a:solidFill>
                  <a:prstClr val="black"/>
                </a:solidFill>
                <a:uFill>
                  <a:solidFill>
                    <a:srgbClr val="000000"/>
                  </a:solidFill>
                </a:uFill>
                <a:latin typeface="Times New Roman"/>
                <a:cs typeface="Times New Roman"/>
              </a:rPr>
              <a:t> </a:t>
            </a:r>
            <a:r>
              <a:rPr lang="ru-RU" sz="2000" b="1" u="sng" spc="5" dirty="0">
                <a:solidFill>
                  <a:prstClr val="black"/>
                </a:solidFill>
                <a:uFill>
                  <a:solidFill>
                    <a:srgbClr val="000000"/>
                  </a:solidFill>
                </a:uFill>
                <a:latin typeface="Times New Roman"/>
                <a:cs typeface="Times New Roman"/>
              </a:rPr>
              <a:t>процесс</a:t>
            </a:r>
            <a:r>
              <a:rPr lang="ru-RU" sz="2000" b="1" spc="-20" dirty="0">
                <a:solidFill>
                  <a:prstClr val="black"/>
                </a:solidFill>
                <a:latin typeface="Times New Roman"/>
                <a:cs typeface="Times New Roman"/>
              </a:rPr>
              <a:t> </a:t>
            </a:r>
            <a:r>
              <a:rPr lang="ru-RU" sz="1600" dirty="0">
                <a:solidFill>
                  <a:prstClr val="black"/>
                </a:solidFill>
                <a:latin typeface="Times New Roman"/>
                <a:cs typeface="Times New Roman"/>
              </a:rPr>
              <a:t>–</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деятельность</a:t>
            </a:r>
            <a:r>
              <a:rPr lang="ru-RU" sz="1600" spc="-30" dirty="0">
                <a:solidFill>
                  <a:prstClr val="black"/>
                </a:solidFill>
                <a:latin typeface="Times New Roman"/>
                <a:cs typeface="Times New Roman"/>
              </a:rPr>
              <a:t> </a:t>
            </a:r>
            <a:r>
              <a:rPr lang="ru-RU" sz="1600" dirty="0">
                <a:solidFill>
                  <a:prstClr val="black"/>
                </a:solidFill>
                <a:latin typeface="Times New Roman"/>
                <a:cs typeface="Times New Roman"/>
              </a:rPr>
              <a:t>органов</a:t>
            </a:r>
            <a:r>
              <a:rPr lang="ru-RU" sz="1600" spc="-25" dirty="0">
                <a:solidFill>
                  <a:prstClr val="black"/>
                </a:solidFill>
                <a:latin typeface="Times New Roman"/>
                <a:cs typeface="Times New Roman"/>
              </a:rPr>
              <a:t> </a:t>
            </a:r>
            <a:r>
              <a:rPr lang="ru-RU" sz="1600" spc="-10" dirty="0">
                <a:solidFill>
                  <a:prstClr val="black"/>
                </a:solidFill>
                <a:latin typeface="Times New Roman"/>
                <a:cs typeface="Times New Roman"/>
              </a:rPr>
              <a:t>государственной</a:t>
            </a:r>
            <a:r>
              <a:rPr lang="ru-RU" sz="1600" spc="-50" dirty="0">
                <a:solidFill>
                  <a:prstClr val="black"/>
                </a:solidFill>
                <a:latin typeface="Times New Roman"/>
                <a:cs typeface="Times New Roman"/>
              </a:rPr>
              <a:t> </a:t>
            </a:r>
            <a:r>
              <a:rPr lang="ru-RU" sz="1600" spc="-5" dirty="0">
                <a:solidFill>
                  <a:prstClr val="black"/>
                </a:solidFill>
                <a:latin typeface="Times New Roman"/>
                <a:cs typeface="Times New Roman"/>
              </a:rPr>
              <a:t>власти,</a:t>
            </a:r>
            <a:r>
              <a:rPr lang="ru-RU" sz="1600" dirty="0">
                <a:solidFill>
                  <a:prstClr val="black"/>
                </a:solidFill>
                <a:latin typeface="Times New Roman"/>
                <a:cs typeface="Times New Roman"/>
              </a:rPr>
              <a:t> органов</a:t>
            </a:r>
          </a:p>
          <a:p>
            <a:pPr marL="12700" marR="5080" lvl="0" indent="0">
              <a:lnSpc>
                <a:spcPts val="1450"/>
              </a:lnSpc>
              <a:spcBef>
                <a:spcPts val="600"/>
              </a:spcBef>
              <a:buNone/>
            </a:pPr>
            <a:r>
              <a:rPr lang="ru-RU" sz="1600" dirty="0">
                <a:solidFill>
                  <a:prstClr val="black"/>
                </a:solidFill>
                <a:latin typeface="Times New Roman"/>
                <a:cs typeface="Times New Roman"/>
              </a:rPr>
              <a:t>местного </a:t>
            </a:r>
            <a:r>
              <a:rPr lang="ru-RU" sz="1600" spc="-5" dirty="0">
                <a:solidFill>
                  <a:prstClr val="black"/>
                </a:solidFill>
                <a:latin typeface="Times New Roman"/>
                <a:cs typeface="Times New Roman"/>
              </a:rPr>
              <a:t>самоуправления </a:t>
            </a:r>
            <a:r>
              <a:rPr lang="ru-RU" sz="1600" dirty="0">
                <a:solidFill>
                  <a:prstClr val="black"/>
                </a:solidFill>
                <a:latin typeface="Times New Roman"/>
                <a:cs typeface="Times New Roman"/>
              </a:rPr>
              <a:t>и иных </a:t>
            </a:r>
            <a:r>
              <a:rPr lang="ru-RU" sz="1600" spc="-10" dirty="0">
                <a:solidFill>
                  <a:prstClr val="black"/>
                </a:solidFill>
                <a:latin typeface="Times New Roman"/>
                <a:cs typeface="Times New Roman"/>
              </a:rPr>
              <a:t>участников </a:t>
            </a:r>
            <a:r>
              <a:rPr lang="ru-RU" sz="1600" spc="-15" dirty="0">
                <a:solidFill>
                  <a:prstClr val="black"/>
                </a:solidFill>
                <a:latin typeface="Times New Roman"/>
                <a:cs typeface="Times New Roman"/>
              </a:rPr>
              <a:t>бюджетного </a:t>
            </a:r>
            <a:r>
              <a:rPr lang="ru-RU" sz="1600" spc="5" dirty="0">
                <a:solidFill>
                  <a:prstClr val="black"/>
                </a:solidFill>
                <a:latin typeface="Times New Roman"/>
                <a:cs typeface="Times New Roman"/>
              </a:rPr>
              <a:t>процесса </a:t>
            </a:r>
            <a:r>
              <a:rPr lang="ru-RU" sz="1600" dirty="0">
                <a:solidFill>
                  <a:prstClr val="black"/>
                </a:solidFill>
                <a:latin typeface="Times New Roman"/>
                <a:cs typeface="Times New Roman"/>
              </a:rPr>
              <a:t>по составлению </a:t>
            </a:r>
            <a:r>
              <a:rPr lang="ru-RU" sz="1600" spc="-335" dirty="0">
                <a:solidFill>
                  <a:prstClr val="black"/>
                </a:solidFill>
                <a:latin typeface="Times New Roman"/>
                <a:cs typeface="Times New Roman"/>
              </a:rPr>
              <a:t> </a:t>
            </a:r>
            <a:r>
              <a:rPr lang="ru-RU" sz="1600" dirty="0">
                <a:solidFill>
                  <a:prstClr val="black"/>
                </a:solidFill>
                <a:latin typeface="Times New Roman"/>
                <a:cs typeface="Times New Roman"/>
              </a:rPr>
              <a:t>и </a:t>
            </a:r>
            <a:r>
              <a:rPr lang="ru-RU" sz="1600" dirty="0" smtClean="0">
                <a:solidFill>
                  <a:prstClr val="black"/>
                </a:solidFill>
                <a:latin typeface="Times New Roman"/>
                <a:cs typeface="Times New Roman"/>
              </a:rPr>
              <a:t>рассмотрению </a:t>
            </a:r>
            <a:r>
              <a:rPr lang="ru-RU" sz="1600" spc="-5" dirty="0">
                <a:solidFill>
                  <a:prstClr val="black"/>
                </a:solidFill>
                <a:latin typeface="Times New Roman"/>
                <a:cs typeface="Times New Roman"/>
              </a:rPr>
              <a:t>проектов </a:t>
            </a:r>
            <a:r>
              <a:rPr lang="ru-RU" sz="1600" spc="-15" dirty="0">
                <a:solidFill>
                  <a:prstClr val="black"/>
                </a:solidFill>
                <a:latin typeface="Times New Roman"/>
                <a:cs typeface="Times New Roman"/>
              </a:rPr>
              <a:t>бюджетов, </a:t>
            </a:r>
            <a:r>
              <a:rPr lang="ru-RU" sz="1600" spc="-5" dirty="0">
                <a:solidFill>
                  <a:prstClr val="black"/>
                </a:solidFill>
                <a:latin typeface="Times New Roman"/>
                <a:cs typeface="Times New Roman"/>
              </a:rPr>
              <a:t>утверждению </a:t>
            </a:r>
            <a:r>
              <a:rPr lang="ru-RU" sz="1600" dirty="0">
                <a:solidFill>
                  <a:prstClr val="black"/>
                </a:solidFill>
                <a:latin typeface="Times New Roman"/>
                <a:cs typeface="Times New Roman"/>
              </a:rPr>
              <a:t>и </a:t>
            </a:r>
            <a:r>
              <a:rPr lang="ru-RU" sz="1600" spc="-5" dirty="0">
                <a:solidFill>
                  <a:prstClr val="black"/>
                </a:solidFill>
                <a:latin typeface="Times New Roman"/>
                <a:cs typeface="Times New Roman"/>
              </a:rPr>
              <a:t>исполнению </a:t>
            </a:r>
            <a:r>
              <a:rPr lang="ru-RU" sz="1600" spc="-15" dirty="0">
                <a:solidFill>
                  <a:prstClr val="black"/>
                </a:solidFill>
                <a:latin typeface="Times New Roman"/>
                <a:cs typeface="Times New Roman"/>
              </a:rPr>
              <a:t>бюджетов, </a:t>
            </a:r>
            <a:r>
              <a:rPr lang="ru-RU" sz="1600" spc="-10" dirty="0">
                <a:solidFill>
                  <a:prstClr val="black"/>
                </a:solidFill>
                <a:latin typeface="Times New Roman"/>
                <a:cs typeface="Times New Roman"/>
              </a:rPr>
              <a:t> контролю </a:t>
            </a:r>
            <a:r>
              <a:rPr lang="ru-RU" sz="1600" spc="-5" dirty="0">
                <a:solidFill>
                  <a:prstClr val="black"/>
                </a:solidFill>
                <a:latin typeface="Times New Roman"/>
                <a:cs typeface="Times New Roman"/>
              </a:rPr>
              <a:t>за </a:t>
            </a:r>
            <a:r>
              <a:rPr lang="ru-RU" sz="1600" dirty="0">
                <a:solidFill>
                  <a:prstClr val="black"/>
                </a:solidFill>
                <a:latin typeface="Times New Roman"/>
                <a:cs typeface="Times New Roman"/>
              </a:rPr>
              <a:t>их </a:t>
            </a:r>
            <a:r>
              <a:rPr lang="ru-RU" sz="1600" spc="-5" dirty="0">
                <a:solidFill>
                  <a:prstClr val="black"/>
                </a:solidFill>
                <a:latin typeface="Times New Roman"/>
                <a:cs typeface="Times New Roman"/>
              </a:rPr>
              <a:t>исполнением, </a:t>
            </a:r>
            <a:r>
              <a:rPr lang="ru-RU" sz="1600" dirty="0">
                <a:solidFill>
                  <a:prstClr val="black"/>
                </a:solidFill>
                <a:latin typeface="Times New Roman"/>
                <a:cs typeface="Times New Roman"/>
              </a:rPr>
              <a:t>осуществлению </a:t>
            </a:r>
            <a:r>
              <a:rPr lang="ru-RU" sz="1600" spc="-15" dirty="0">
                <a:solidFill>
                  <a:prstClr val="black"/>
                </a:solidFill>
                <a:latin typeface="Times New Roman"/>
                <a:cs typeface="Times New Roman"/>
              </a:rPr>
              <a:t>бюджетного </a:t>
            </a:r>
            <a:r>
              <a:rPr lang="ru-RU" sz="1600" dirty="0">
                <a:solidFill>
                  <a:prstClr val="black"/>
                </a:solidFill>
                <a:latin typeface="Times New Roman"/>
                <a:cs typeface="Times New Roman"/>
              </a:rPr>
              <a:t>учета, составлению, </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внешней</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проверке,</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рассмотрению</a:t>
            </a:r>
            <a:r>
              <a:rPr lang="ru-RU" sz="1600" spc="-45" dirty="0">
                <a:solidFill>
                  <a:prstClr val="black"/>
                </a:solidFill>
                <a:latin typeface="Times New Roman"/>
                <a:cs typeface="Times New Roman"/>
              </a:rPr>
              <a:t> </a:t>
            </a:r>
            <a:r>
              <a:rPr lang="ru-RU" sz="1600" dirty="0">
                <a:solidFill>
                  <a:prstClr val="black"/>
                </a:solidFill>
                <a:latin typeface="Times New Roman"/>
                <a:cs typeface="Times New Roman"/>
              </a:rPr>
              <a:t>и </a:t>
            </a:r>
            <a:r>
              <a:rPr lang="ru-RU" sz="1600" spc="-5" dirty="0">
                <a:solidFill>
                  <a:prstClr val="black"/>
                </a:solidFill>
                <a:latin typeface="Times New Roman"/>
                <a:cs typeface="Times New Roman"/>
              </a:rPr>
              <a:t>утверждению</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бюджетной</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отчетности</a:t>
            </a:r>
          </a:p>
          <a:p>
            <a:pPr marL="0" indent="0">
              <a:buNone/>
            </a:pPr>
            <a:endParaRPr lang="ru-RU"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fontScale="90000"/>
          </a:bodyPr>
          <a:lstStyle/>
          <a:p>
            <a:pPr lvl="0">
              <a:spcBef>
                <a:spcPts val="100"/>
              </a:spcBef>
            </a:pPr>
            <a:r>
              <a:rPr lang="ru-RU" sz="2700" b="1" spc="-10" dirty="0" smtClean="0">
                <a:effectLst/>
                <a:latin typeface="Times New Roman"/>
                <a:ea typeface="+mn-ea"/>
                <a:cs typeface="Times New Roman"/>
              </a:rPr>
              <a:t/>
            </a:r>
            <a:br>
              <a:rPr lang="ru-RU" sz="2700" b="1" spc="-10" dirty="0" smtClean="0">
                <a:effectLst/>
                <a:latin typeface="Times New Roman"/>
                <a:ea typeface="+mn-ea"/>
                <a:cs typeface="Times New Roman"/>
              </a:rPr>
            </a:br>
            <a:r>
              <a:rPr lang="ru-RU" sz="2700" b="1" spc="-10" dirty="0" smtClean="0">
                <a:effectLst/>
                <a:latin typeface="Times New Roman"/>
                <a:ea typeface="+mn-ea"/>
                <a:cs typeface="Times New Roman"/>
              </a:rPr>
              <a:t>Перечень</a:t>
            </a:r>
            <a:r>
              <a:rPr lang="ru-RU" sz="2700" b="1" spc="-15" dirty="0" smtClean="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a:t>
            </a:r>
            <a:r>
              <a:rPr lang="ru-RU" sz="2700" b="1" spc="-5" dirty="0">
                <a:effectLst/>
                <a:latin typeface="Times New Roman"/>
                <a:ea typeface="+mn-ea"/>
                <a:cs typeface="Times New Roman"/>
              </a:rPr>
              <a:t> </a:t>
            </a:r>
            <a:r>
              <a:rPr lang="ru-RU" sz="2700" b="1" dirty="0">
                <a:effectLst/>
                <a:latin typeface="Times New Roman"/>
                <a:ea typeface="+mn-ea"/>
                <a:cs typeface="Times New Roman"/>
              </a:rPr>
              <a:t>и</a:t>
            </a:r>
            <a:r>
              <a:rPr lang="ru-RU" sz="2700" b="1" spc="-5" dirty="0">
                <a:effectLst/>
                <a:latin typeface="Times New Roman"/>
                <a:ea typeface="+mn-ea"/>
                <a:cs typeface="Times New Roman"/>
              </a:rPr>
              <a:t> ставок</a:t>
            </a:r>
            <a:r>
              <a:rPr lang="ru-RU" sz="2700" b="1" dirty="0">
                <a:effectLst/>
                <a:latin typeface="Times New Roman"/>
                <a:ea typeface="+mn-ea"/>
                <a:cs typeface="Times New Roman"/>
              </a:rPr>
              <a:t> </a:t>
            </a:r>
            <a:r>
              <a:rPr lang="ru-RU" sz="2700" b="1" spc="-5" dirty="0">
                <a:effectLst/>
                <a:latin typeface="Times New Roman"/>
                <a:ea typeface="+mn-ea"/>
                <a:cs typeface="Times New Roman"/>
              </a:rPr>
              <a:t>по </a:t>
            </a:r>
            <a:r>
              <a:rPr lang="ru-RU" sz="2700" b="1" dirty="0">
                <a:effectLst/>
                <a:latin typeface="Times New Roman"/>
                <a:ea typeface="+mn-ea"/>
                <a:cs typeface="Times New Roman"/>
              </a:rPr>
              <a:t>местным</a:t>
            </a:r>
            <a:br>
              <a:rPr lang="ru-RU" sz="2700" b="1" dirty="0">
                <a:effectLst/>
                <a:latin typeface="Times New Roman"/>
                <a:ea typeface="+mn-ea"/>
                <a:cs typeface="Times New Roman"/>
              </a:rPr>
            </a:br>
            <a:r>
              <a:rPr lang="ru-RU" sz="2700" b="1" spc="-5" dirty="0">
                <a:effectLst/>
                <a:latin typeface="Times New Roman"/>
                <a:ea typeface="+mn-ea"/>
                <a:cs typeface="Times New Roman"/>
              </a:rPr>
              <a:t>налогам</a:t>
            </a:r>
            <a:r>
              <a:rPr lang="ru-RU" sz="2700" b="1" spc="-15" dirty="0">
                <a:effectLst/>
                <a:latin typeface="Times New Roman"/>
                <a:ea typeface="+mn-ea"/>
                <a:cs typeface="Times New Roman"/>
              </a:rPr>
              <a:t> </a:t>
            </a:r>
            <a:r>
              <a:rPr lang="ru-RU" sz="2700" b="1" dirty="0">
                <a:effectLst/>
                <a:latin typeface="Times New Roman"/>
                <a:ea typeface="+mn-ea"/>
                <a:cs typeface="Times New Roman"/>
              </a:rPr>
              <a:t>в</a:t>
            </a:r>
            <a:r>
              <a:rPr lang="ru-RU" sz="2700" b="1" spc="-15" dirty="0">
                <a:effectLst/>
                <a:latin typeface="Times New Roman"/>
                <a:ea typeface="+mn-ea"/>
                <a:cs typeface="Times New Roman"/>
              </a:rPr>
              <a:t> </a:t>
            </a:r>
            <a:r>
              <a:rPr lang="ru-RU" sz="2700" b="1" dirty="0" smtClean="0">
                <a:effectLst/>
                <a:latin typeface="Times New Roman"/>
                <a:ea typeface="+mn-ea"/>
                <a:cs typeface="Times New Roman"/>
              </a:rPr>
              <a:t>2022-2026</a:t>
            </a:r>
            <a:r>
              <a:rPr lang="ru-RU" sz="2700" b="1" spc="-25" dirty="0" smtClean="0">
                <a:effectLst/>
                <a:latin typeface="Times New Roman"/>
                <a:ea typeface="+mn-ea"/>
                <a:cs typeface="Times New Roman"/>
              </a:rPr>
              <a:t> </a:t>
            </a:r>
            <a:r>
              <a:rPr lang="ru-RU" sz="2700" b="1" spc="-20" dirty="0">
                <a:effectLst/>
                <a:latin typeface="Times New Roman"/>
                <a:ea typeface="+mn-ea"/>
                <a:cs typeface="Times New Roman"/>
              </a:rPr>
              <a:t>годах</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58903245"/>
              </p:ext>
            </p:extLst>
          </p:nvPr>
        </p:nvGraphicFramePr>
        <p:xfrm>
          <a:off x="-188" y="836712"/>
          <a:ext cx="9144187" cy="11275950"/>
        </p:xfrm>
        <a:graphic>
          <a:graphicData uri="http://schemas.openxmlformats.org/drawingml/2006/table">
            <a:tbl>
              <a:tblPr/>
              <a:tblGrid>
                <a:gridCol w="210890"/>
                <a:gridCol w="615799"/>
                <a:gridCol w="4344331"/>
                <a:gridCol w="1442487"/>
                <a:gridCol w="506136"/>
                <a:gridCol w="506136"/>
                <a:gridCol w="506136"/>
                <a:gridCol w="506136"/>
                <a:gridCol w="506136"/>
              </a:tblGrid>
              <a:tr h="871102">
                <a:tc>
                  <a:txBody>
                    <a:bodyPr/>
                    <a:lstStyle/>
                    <a:p>
                      <a:pPr algn="ctr" fontAlgn="ctr"/>
                      <a:r>
                        <a:rPr lang="ru-RU" sz="900" b="0" i="0" u="none" strike="noStrike" dirty="0">
                          <a:solidFill>
                            <a:srgbClr val="000000"/>
                          </a:solidFill>
                          <a:effectLst/>
                          <a:latin typeface="Times New Roman" panose="02020603050405020304" pitchFamily="18" charset="0"/>
                        </a:rPr>
                        <a:t>№ п/п</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Ставка налога</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Наименование налоговой льготы</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Правовое основание</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Факт за отчетный год (</a:t>
                      </a:r>
                      <a:r>
                        <a:rPr lang="ru-RU" sz="900" b="0" i="0" u="none" strike="noStrike" dirty="0" smtClean="0">
                          <a:solidFill>
                            <a:srgbClr val="000000"/>
                          </a:solidFill>
                          <a:effectLst/>
                          <a:latin typeface="Times New Roman" panose="02020603050405020304" pitchFamily="18" charset="0"/>
                        </a:rPr>
                        <a:t>2022)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Оценка за текущий год (</a:t>
                      </a:r>
                      <a:r>
                        <a:rPr lang="ru-RU" sz="900" b="0" i="0" u="none" strike="noStrike" dirty="0" smtClean="0">
                          <a:solidFill>
                            <a:srgbClr val="000000"/>
                          </a:solidFill>
                          <a:effectLst/>
                          <a:latin typeface="Times New Roman" panose="02020603050405020304" pitchFamily="18" charset="0"/>
                        </a:rPr>
                        <a:t>2023)</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Times New Roman" panose="02020603050405020304" pitchFamily="18" charset="0"/>
                        </a:rPr>
                        <a:t>Прогноз </a:t>
                      </a:r>
                      <a:r>
                        <a:rPr lang="ru-RU" sz="900" b="0" i="0" u="none" strike="noStrike" dirty="0">
                          <a:solidFill>
                            <a:srgbClr val="000000"/>
                          </a:solidFill>
                          <a:effectLst/>
                          <a:latin typeface="Times New Roman" panose="02020603050405020304" pitchFamily="18" charset="0"/>
                        </a:rPr>
                        <a:t>на очередной год (</a:t>
                      </a:r>
                      <a:r>
                        <a:rPr lang="ru-RU" sz="900" b="0" i="0" u="none" strike="noStrike" dirty="0" smtClean="0">
                          <a:solidFill>
                            <a:srgbClr val="000000"/>
                          </a:solidFill>
                          <a:effectLst/>
                          <a:latin typeface="Times New Roman" panose="02020603050405020304" pitchFamily="18" charset="0"/>
                        </a:rPr>
                        <a:t>2024)</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Times New Roman" panose="02020603050405020304" pitchFamily="18" charset="0"/>
                        </a:rPr>
                        <a:t>Прогноз </a:t>
                      </a:r>
                      <a:r>
                        <a:rPr lang="ru-RU" sz="900" b="0" i="0" u="none" strike="noStrike" dirty="0">
                          <a:solidFill>
                            <a:srgbClr val="000000"/>
                          </a:solidFill>
                          <a:effectLst/>
                          <a:latin typeface="Times New Roman" panose="02020603050405020304" pitchFamily="18" charset="0"/>
                        </a:rPr>
                        <a:t>на первый год планового периода (</a:t>
                      </a:r>
                      <a:r>
                        <a:rPr lang="ru-RU" sz="900" b="0" i="0" u="none" strike="noStrike" dirty="0" smtClean="0">
                          <a:solidFill>
                            <a:srgbClr val="000000"/>
                          </a:solidFill>
                          <a:effectLst/>
                          <a:latin typeface="Times New Roman" panose="02020603050405020304" pitchFamily="18" charset="0"/>
                        </a:rPr>
                        <a:t>2025)</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Times New Roman" panose="02020603050405020304" pitchFamily="18" charset="0"/>
                        </a:rPr>
                        <a:t>Прогноз </a:t>
                      </a:r>
                      <a:r>
                        <a:rPr lang="ru-RU" sz="900" b="0" i="0" u="none" strike="noStrike" dirty="0">
                          <a:solidFill>
                            <a:srgbClr val="000000"/>
                          </a:solidFill>
                          <a:effectLst/>
                          <a:latin typeface="Times New Roman" panose="02020603050405020304" pitchFamily="18" charset="0"/>
                        </a:rPr>
                        <a:t>на второй год планового периода (</a:t>
                      </a:r>
                      <a:r>
                        <a:rPr lang="ru-RU" sz="900" b="0" i="0" u="none" strike="noStrike" dirty="0" smtClean="0">
                          <a:solidFill>
                            <a:srgbClr val="000000"/>
                          </a:solidFill>
                          <a:effectLst/>
                          <a:latin typeface="Times New Roman" panose="02020603050405020304" pitchFamily="18" charset="0"/>
                        </a:rPr>
                        <a:t>2026)</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59">
                <a:tc>
                  <a:txBody>
                    <a:bodyPr/>
                    <a:lstStyle/>
                    <a:p>
                      <a:pPr algn="ctr" fontAlgn="ctr"/>
                      <a:r>
                        <a:rPr lang="ru-RU" sz="900" b="0" i="0" u="none" strike="noStrike">
                          <a:solidFill>
                            <a:srgbClr val="000000"/>
                          </a:solidFill>
                          <a:effectLst/>
                          <a:latin typeface="Times New Roman" panose="02020603050405020304" pitchFamily="18" charset="0"/>
                        </a:rPr>
                        <a:t>1</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Налог на имущество физических лиц</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730">
                <a:tc>
                  <a:txBody>
                    <a:bodyPr/>
                    <a:lstStyle/>
                    <a:p>
                      <a:pPr algn="ctr" fontAlgn="ctr"/>
                      <a:r>
                        <a:rPr lang="ru-RU" sz="900" b="0" i="0" u="none" strike="noStrike">
                          <a:solidFill>
                            <a:srgbClr val="000000"/>
                          </a:solidFill>
                          <a:effectLst/>
                          <a:latin typeface="Times New Roman" panose="02020603050405020304" pitchFamily="18" charset="0"/>
                        </a:rPr>
                        <a:t>1.1</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0,1-2,0 процентов от кадастровой стоимости</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Физические лица – члены многодетных семей в отношении одного объекта налогообложения каждого вида, по выбору налогоплательщика</a:t>
                      </a:r>
                    </a:p>
                  </a:txBody>
                  <a:tcPr marL="3946" marR="3946" marT="3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Решение Совета Депутатов городского округа Зарайск Московской  области №9/13 от 28 сентября 2017 года "О налоге на имущество физических лиц" п.3.</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59">
                <a:tc>
                  <a:txBody>
                    <a:bodyPr/>
                    <a:lstStyle/>
                    <a:p>
                      <a:pPr algn="ctr" fontAlgn="ctr"/>
                      <a:r>
                        <a:rPr lang="ru-RU" sz="900" b="0" i="0" u="none" strike="noStrike">
                          <a:solidFill>
                            <a:srgbClr val="000000"/>
                          </a:solidFill>
                          <a:effectLst/>
                          <a:latin typeface="Times New Roman" panose="02020603050405020304" pitchFamily="18" charset="0"/>
                        </a:rPr>
                        <a:t>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Земельный налог</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674">
                <a:tc>
                  <a:txBody>
                    <a:bodyPr/>
                    <a:lstStyle/>
                    <a:p>
                      <a:pPr algn="ctr" fontAlgn="ctr"/>
                      <a:r>
                        <a:rPr lang="ru-RU" sz="900" b="0" i="0" u="none" strike="noStrike">
                          <a:solidFill>
                            <a:srgbClr val="000000"/>
                          </a:solidFill>
                          <a:effectLst/>
                          <a:latin typeface="Times New Roman" panose="02020603050405020304" pitchFamily="18" charset="0"/>
                        </a:rPr>
                        <a:t>2.1</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0,3-1,5 прцентов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Физические лица: Герои Советского Союза, Герои Российской Федерации, полные кавалеры ордена Славы; инвалиды 1 и 2 группы инвалидности; инвалиды с детства; ветераны и инвалиды Великой Отечественной войны, а также ветераны и инвалиды боевых действий; 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от18 июня 1992 года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900" b="0" i="0" u="none" strike="noStrike" dirty="0" err="1">
                          <a:solidFill>
                            <a:srgbClr val="000000"/>
                          </a:solidFill>
                          <a:effectLst/>
                          <a:latin typeface="Times New Roman" panose="02020603050405020304" pitchFamily="18" charset="0"/>
                        </a:rPr>
                        <a:t>Теча</a:t>
                      </a:r>
                      <a:r>
                        <a:rPr lang="ru-RU" sz="900" b="0" i="0" u="none" strike="noStrike" dirty="0">
                          <a:solidFill>
                            <a:srgbClr val="000000"/>
                          </a:solidFill>
                          <a:effectLst/>
                          <a:latin typeface="Times New Roman" panose="02020603050405020304" pitchFamily="18" charset="0"/>
                        </a:rPr>
                        <a:t>»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 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физические лица, получивших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 Герои Социалистического Труда, полные кавалеры ордена Трудовой Славы; физические лица, награжденные медалью «За оборону Москвы»; физические лица, награжденные знаком «Жителю блокадного Ленинграда»; физические лица, бывшие несовершеннолетние узники концлагерей, гетто и других мест принудительного содержания, созданных фашистами и их союзниками в период Второй мировой войны; физические лица, члены многодетных семей, имеющие в собственности, постоянном (бессрочном) пользовании или пожизненном наследуемом владении земельные участки (одному из членов семьи), в отношении одного земельного участка на территории городского округа Зарайск Московской области (по выбору налогоплательщика), предназначенного для индивидуального жилищного строительства, личного подсобного хозяйства (строительства), садоводства и огородничества; малоимущим семьям (одному из членов семьи, по одному земельному участку) и малоимущим одиноко проживающим гражданам, имеющим в собственности постоянном (бессрочном) пользовании или пожизненном наследуемом владении земельные участки ,предназначенные для индивидуального жил. строительства, личного подсобного и дачного хозяйства (строительства) и среднедушевой доход которых ниже величины прожиточного минимума, установленный в Московской области на душу населения; пенсионерам, имеющим в собственности постоянном (бессрочном) пользовании или пожизненном наследуемом владении земельные участки и доход которых ниже двукратной величины прожиточного минимума, установленного в Московской области для пенсионеров</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Решение Совета Депутатов городского округа Зарайск Московской  области №9/14 от 28 сентября 2017 года "О земельном налоге" п.5.</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effectLst/>
                          <a:latin typeface="Times New Roman" panose="02020603050405020304" pitchFamily="18" charset="0"/>
                        </a:rPr>
                        <a:t>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674">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900" b="0" i="0" u="none" strike="noStrike">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921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fontScale="90000"/>
          </a:bodyPr>
          <a:lstStyle/>
          <a:p>
            <a:pPr lvl="0">
              <a:spcBef>
                <a:spcPts val="100"/>
              </a:spcBef>
            </a:pPr>
            <a:r>
              <a:rPr lang="ru-RU" sz="2700" b="1" spc="-10" dirty="0" smtClean="0">
                <a:effectLst/>
                <a:latin typeface="Times New Roman"/>
                <a:ea typeface="+mn-ea"/>
                <a:cs typeface="Times New Roman"/>
              </a:rPr>
              <a:t/>
            </a:r>
            <a:br>
              <a:rPr lang="ru-RU" sz="2700" b="1" spc="-10" dirty="0" smtClean="0">
                <a:effectLst/>
                <a:latin typeface="Times New Roman"/>
                <a:ea typeface="+mn-ea"/>
                <a:cs typeface="Times New Roman"/>
              </a:rPr>
            </a:br>
            <a:r>
              <a:rPr lang="ru-RU" sz="2700" b="1" spc="-10" dirty="0" smtClean="0">
                <a:effectLst/>
                <a:latin typeface="Times New Roman"/>
                <a:ea typeface="+mn-ea"/>
                <a:cs typeface="Times New Roman"/>
              </a:rPr>
              <a:t>Перечень</a:t>
            </a:r>
            <a:r>
              <a:rPr lang="ru-RU" sz="2700" b="1" spc="-15" dirty="0" smtClean="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a:t>
            </a:r>
            <a:r>
              <a:rPr lang="ru-RU" sz="2700" b="1" spc="-5" dirty="0">
                <a:effectLst/>
                <a:latin typeface="Times New Roman"/>
                <a:ea typeface="+mn-ea"/>
                <a:cs typeface="Times New Roman"/>
              </a:rPr>
              <a:t> </a:t>
            </a:r>
            <a:r>
              <a:rPr lang="ru-RU" sz="2700" b="1" dirty="0">
                <a:effectLst/>
                <a:latin typeface="Times New Roman"/>
                <a:ea typeface="+mn-ea"/>
                <a:cs typeface="Times New Roman"/>
              </a:rPr>
              <a:t>и</a:t>
            </a:r>
            <a:r>
              <a:rPr lang="ru-RU" sz="2700" b="1" spc="-5" dirty="0">
                <a:effectLst/>
                <a:latin typeface="Times New Roman"/>
                <a:ea typeface="+mn-ea"/>
                <a:cs typeface="Times New Roman"/>
              </a:rPr>
              <a:t> ставок</a:t>
            </a:r>
            <a:r>
              <a:rPr lang="ru-RU" sz="2700" b="1" dirty="0">
                <a:effectLst/>
                <a:latin typeface="Times New Roman"/>
                <a:ea typeface="+mn-ea"/>
                <a:cs typeface="Times New Roman"/>
              </a:rPr>
              <a:t> </a:t>
            </a:r>
            <a:r>
              <a:rPr lang="ru-RU" sz="2700" b="1" spc="-5" dirty="0">
                <a:effectLst/>
                <a:latin typeface="Times New Roman"/>
                <a:ea typeface="+mn-ea"/>
                <a:cs typeface="Times New Roman"/>
              </a:rPr>
              <a:t>по </a:t>
            </a:r>
            <a:r>
              <a:rPr lang="ru-RU" sz="2700" b="1" dirty="0">
                <a:effectLst/>
                <a:latin typeface="Times New Roman"/>
                <a:ea typeface="+mn-ea"/>
                <a:cs typeface="Times New Roman"/>
              </a:rPr>
              <a:t>местным</a:t>
            </a:r>
            <a:br>
              <a:rPr lang="ru-RU" sz="2700" b="1" dirty="0">
                <a:effectLst/>
                <a:latin typeface="Times New Roman"/>
                <a:ea typeface="+mn-ea"/>
                <a:cs typeface="Times New Roman"/>
              </a:rPr>
            </a:br>
            <a:r>
              <a:rPr lang="ru-RU" sz="2700" b="1" spc="-5" dirty="0">
                <a:effectLst/>
                <a:latin typeface="Times New Roman"/>
                <a:ea typeface="+mn-ea"/>
                <a:cs typeface="Times New Roman"/>
              </a:rPr>
              <a:t>налогам</a:t>
            </a:r>
            <a:r>
              <a:rPr lang="ru-RU" sz="2700" b="1" spc="-15" dirty="0">
                <a:effectLst/>
                <a:latin typeface="Times New Roman"/>
                <a:ea typeface="+mn-ea"/>
                <a:cs typeface="Times New Roman"/>
              </a:rPr>
              <a:t> </a:t>
            </a:r>
            <a:r>
              <a:rPr lang="ru-RU" sz="2700" b="1" dirty="0">
                <a:effectLst/>
                <a:latin typeface="Times New Roman"/>
                <a:ea typeface="+mn-ea"/>
                <a:cs typeface="Times New Roman"/>
              </a:rPr>
              <a:t>в</a:t>
            </a:r>
            <a:r>
              <a:rPr lang="ru-RU" sz="2700" b="1" spc="-15" dirty="0">
                <a:effectLst/>
                <a:latin typeface="Times New Roman"/>
                <a:ea typeface="+mn-ea"/>
                <a:cs typeface="Times New Roman"/>
              </a:rPr>
              <a:t> </a:t>
            </a:r>
            <a:r>
              <a:rPr lang="ru-RU" sz="2700" b="1" dirty="0" smtClean="0">
                <a:effectLst/>
                <a:latin typeface="Times New Roman"/>
                <a:ea typeface="+mn-ea"/>
                <a:cs typeface="Times New Roman"/>
              </a:rPr>
              <a:t>2022-2026</a:t>
            </a:r>
            <a:r>
              <a:rPr lang="ru-RU" sz="2700" b="1" spc="-25" dirty="0" smtClean="0">
                <a:effectLst/>
                <a:latin typeface="Times New Roman"/>
                <a:ea typeface="+mn-ea"/>
                <a:cs typeface="Times New Roman"/>
              </a:rPr>
              <a:t> </a:t>
            </a:r>
            <a:r>
              <a:rPr lang="ru-RU" sz="2700" b="1" spc="-20" dirty="0">
                <a:effectLst/>
                <a:latin typeface="Times New Roman"/>
                <a:ea typeface="+mn-ea"/>
                <a:cs typeface="Times New Roman"/>
              </a:rPr>
              <a:t>годах</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683512974"/>
              </p:ext>
            </p:extLst>
          </p:nvPr>
        </p:nvGraphicFramePr>
        <p:xfrm>
          <a:off x="25689" y="908720"/>
          <a:ext cx="9118310" cy="2891754"/>
        </p:xfrm>
        <a:graphic>
          <a:graphicData uri="http://schemas.openxmlformats.org/drawingml/2006/table">
            <a:tbl>
              <a:tblPr/>
              <a:tblGrid>
                <a:gridCol w="210293"/>
                <a:gridCol w="614056"/>
                <a:gridCol w="4332037"/>
                <a:gridCol w="1438404"/>
                <a:gridCol w="504704"/>
                <a:gridCol w="504704"/>
                <a:gridCol w="504704"/>
                <a:gridCol w="504704"/>
                <a:gridCol w="504704"/>
              </a:tblGrid>
              <a:tr h="1872752">
                <a:tc>
                  <a:txBody>
                    <a:bodyPr/>
                    <a:lstStyle/>
                    <a:p>
                      <a:pPr algn="ctr" fontAlgn="ctr"/>
                      <a:r>
                        <a:rPr lang="ru-RU" sz="1050" b="0" i="0" u="none" strike="noStrike" dirty="0">
                          <a:solidFill>
                            <a:srgbClr val="000000"/>
                          </a:solidFill>
                          <a:effectLst/>
                          <a:latin typeface="Times New Roman" panose="02020603050405020304" pitchFamily="18" charset="0"/>
                        </a:rPr>
                        <a:t>2.2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rPr>
                        <a:t>0,3-1,5 процентов</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1" i="0" u="none" strike="noStrike" dirty="0">
                          <a:solidFill>
                            <a:srgbClr val="000000"/>
                          </a:solidFill>
                          <a:effectLst/>
                          <a:latin typeface="Times New Roman" panose="02020603050405020304" pitchFamily="18" charset="0"/>
                        </a:rPr>
                        <a:t>Юридические лица:</a:t>
                      </a:r>
                      <a:r>
                        <a:rPr lang="ru-RU" sz="1050" b="0" i="0" u="none" strike="noStrike" dirty="0">
                          <a:solidFill>
                            <a:srgbClr val="000000"/>
                          </a:solidFill>
                          <a:effectLst/>
                          <a:latin typeface="Times New Roman" panose="02020603050405020304" pitchFamily="18" charset="0"/>
                        </a:rPr>
                        <a:t> Земельные участки общего пользования, занятые площадями, парками, скверами, автомобильными дорогами, внутриквартальными дорогами, тротуарами, пешеходными дорожками, проездами, пляжами, кладбищами, площадками ТБО, автостоянками, лесами, водными объектами и другими объектами, за исключением земельных участков, принадлежащих коммерческим организациям и физическим лицам на праве собственности, праве пост. пользования или праве пожизненного наследуемого владения; муниципальные и государственные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  государственные и муниципальные учреждения , финансируемые из бюджета городского округа Зарайск</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0" i="0" u="none" strike="noStrike" dirty="0">
                          <a:solidFill>
                            <a:srgbClr val="000000"/>
                          </a:solidFill>
                          <a:effectLst/>
                          <a:latin typeface="Times New Roman" panose="02020603050405020304" pitchFamily="18" charset="0"/>
                        </a:rPr>
                        <a:t>Решение Совета Депутатов городского округа Зарайск Московской  области №9/14 от 28 сентября 2017 года "О земельном налоге" п.5.</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528">
                <a:tc>
                  <a:txBody>
                    <a:bodyPr/>
                    <a:lstStyle/>
                    <a:p>
                      <a:pPr algn="l" fontAlgn="ctr"/>
                      <a:r>
                        <a:rPr lang="ru-RU" sz="1050" b="0" i="0" u="none" strike="noStrike" dirty="0">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0" i="0" u="none" strike="noStrike" dirty="0">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1050" b="1" i="0" u="none" strike="noStrike">
                          <a:solidFill>
                            <a:srgbClr val="000000"/>
                          </a:solidFill>
                          <a:effectLst/>
                          <a:latin typeface="Times New Roman" panose="02020603050405020304" pitchFamily="18" charset="0"/>
                        </a:rPr>
                        <a:t>ИТОГО налоговых льгот, предоставляемых в соответствии с решениями, принятыми органами местного самоуправления</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94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856984" cy="1224136"/>
          </a:xfrm>
        </p:spPr>
        <p:txBody>
          <a:bodyPr>
            <a:normAutofit fontScale="90000"/>
          </a:bodyPr>
          <a:lstStyle/>
          <a:p>
            <a:pPr lvl="0">
              <a:spcBef>
                <a:spcPts val="100"/>
              </a:spcBef>
            </a:pPr>
            <a:r>
              <a:rPr lang="ru-RU" sz="1800" b="1" spc="-15" dirty="0" smtClean="0">
                <a:solidFill>
                  <a:prstClr val="black"/>
                </a:solidFill>
                <a:effectLst/>
                <a:latin typeface="Times New Roman"/>
                <a:ea typeface="+mn-ea"/>
                <a:cs typeface="Times New Roman"/>
              </a:rPr>
              <a:t/>
            </a:r>
            <a:br>
              <a:rPr lang="ru-RU" sz="1800" b="1" spc="-15" dirty="0" smtClean="0">
                <a:solidFill>
                  <a:prstClr val="black"/>
                </a:solidFill>
                <a:effectLst/>
                <a:latin typeface="Times New Roman"/>
                <a:ea typeface="+mn-ea"/>
                <a:cs typeface="Times New Roman"/>
              </a:rPr>
            </a:br>
            <a:r>
              <a:rPr lang="ru-RU" sz="2700" b="1" spc="-15" dirty="0" smtClean="0">
                <a:effectLst/>
                <a:latin typeface="Times New Roman"/>
                <a:ea typeface="+mn-ea"/>
                <a:cs typeface="Times New Roman"/>
              </a:rPr>
              <a:t>Объем</a:t>
            </a:r>
            <a:r>
              <a:rPr lang="ru-RU" sz="2700" b="1" spc="-5" dirty="0" smtClean="0">
                <a:effectLst/>
                <a:latin typeface="Times New Roman"/>
                <a:ea typeface="+mn-ea"/>
                <a:cs typeface="Times New Roman"/>
              </a:rPr>
              <a:t> </a:t>
            </a:r>
            <a:r>
              <a:rPr lang="ru-RU" sz="2700" b="1" spc="-5" dirty="0">
                <a:effectLst/>
                <a:latin typeface="Times New Roman"/>
                <a:ea typeface="+mn-ea"/>
                <a:cs typeface="Times New Roman"/>
              </a:rPr>
              <a:t>выпадающих</a:t>
            </a:r>
            <a:r>
              <a:rPr lang="ru-RU" sz="2700" b="1" spc="10" dirty="0">
                <a:effectLst/>
                <a:latin typeface="Times New Roman"/>
                <a:ea typeface="+mn-ea"/>
                <a:cs typeface="Times New Roman"/>
              </a:rPr>
              <a:t> </a:t>
            </a:r>
            <a:r>
              <a:rPr lang="ru-RU" sz="2700" b="1" spc="-35" dirty="0">
                <a:effectLst/>
                <a:latin typeface="Times New Roman"/>
                <a:ea typeface="+mn-ea"/>
                <a:cs typeface="Times New Roman"/>
              </a:rPr>
              <a:t>доходов</a:t>
            </a:r>
            <a:r>
              <a:rPr lang="ru-RU" sz="2700" b="1" spc="-10" dirty="0">
                <a:effectLst/>
                <a:latin typeface="Times New Roman"/>
                <a:ea typeface="+mn-ea"/>
                <a:cs typeface="Times New Roman"/>
              </a:rPr>
              <a:t> </a:t>
            </a:r>
            <a:r>
              <a:rPr lang="ru-RU" sz="2700" b="1" dirty="0">
                <a:effectLst/>
                <a:latin typeface="Times New Roman"/>
                <a:ea typeface="+mn-ea"/>
                <a:cs typeface="Times New Roman"/>
              </a:rPr>
              <a:t>в</a:t>
            </a:r>
            <a:r>
              <a:rPr lang="ru-RU" sz="2700" b="1" spc="-5" dirty="0">
                <a:effectLst/>
                <a:latin typeface="Times New Roman"/>
                <a:ea typeface="+mn-ea"/>
                <a:cs typeface="Times New Roman"/>
              </a:rPr>
              <a:t> связи</a:t>
            </a:r>
            <a:r>
              <a:rPr lang="ru-RU" sz="2700" b="1" spc="-20" dirty="0">
                <a:effectLst/>
                <a:latin typeface="Times New Roman"/>
                <a:ea typeface="+mn-ea"/>
                <a:cs typeface="Times New Roman"/>
              </a:rPr>
              <a:t> </a:t>
            </a:r>
            <a:r>
              <a:rPr lang="ru-RU" sz="2700" b="1" dirty="0">
                <a:effectLst/>
                <a:latin typeface="Times New Roman"/>
                <a:ea typeface="+mn-ea"/>
                <a:cs typeface="Times New Roman"/>
              </a:rPr>
              <a:t>с</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предоставлением</a:t>
            </a:r>
            <a:r>
              <a:rPr lang="ru-RU" sz="2700" b="1" spc="15" dirty="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 </a:t>
            </a:r>
            <a:r>
              <a:rPr lang="ru-RU" sz="2700" b="1" dirty="0">
                <a:effectLst/>
                <a:latin typeface="Times New Roman"/>
                <a:ea typeface="+mn-ea"/>
                <a:cs typeface="Times New Roman"/>
              </a:rPr>
              <a:t>в </a:t>
            </a:r>
            <a:r>
              <a:rPr lang="ru-RU" sz="2700" b="1" dirty="0" smtClean="0">
                <a:effectLst/>
                <a:latin typeface="Times New Roman"/>
                <a:ea typeface="+mn-ea"/>
                <a:cs typeface="Times New Roman"/>
              </a:rPr>
              <a:t>2022 </a:t>
            </a:r>
            <a:r>
              <a:rPr lang="ru-RU" sz="2700" b="1" spc="-5" dirty="0">
                <a:effectLst/>
                <a:latin typeface="Times New Roman"/>
                <a:ea typeface="+mn-ea"/>
                <a:cs typeface="Times New Roman"/>
              </a:rPr>
              <a:t>-</a:t>
            </a:r>
            <a:r>
              <a:rPr lang="ru-RU" sz="2700" b="1" spc="-5" dirty="0" smtClean="0">
                <a:effectLst/>
                <a:latin typeface="Times New Roman"/>
                <a:ea typeface="+mn-ea"/>
                <a:cs typeface="Times New Roman"/>
              </a:rPr>
              <a:t>2026</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20" dirty="0">
                <a:effectLst/>
                <a:latin typeface="Times New Roman"/>
                <a:ea typeface="+mn-ea"/>
                <a:cs typeface="Times New Roman"/>
              </a:rPr>
              <a:t>годах</a:t>
            </a:r>
            <a:r>
              <a:rPr lang="ru-RU" sz="2700" dirty="0">
                <a:effectLst/>
                <a:latin typeface="Times New Roman"/>
                <a:ea typeface="+mn-ea"/>
                <a:cs typeface="Times New Roman"/>
              </a:rPr>
              <a:t/>
            </a:r>
            <a:br>
              <a:rPr lang="ru-RU" sz="2700" dirty="0">
                <a:effectLst/>
                <a:latin typeface="Times New Roman"/>
                <a:ea typeface="+mn-ea"/>
                <a:cs typeface="Times New Roman"/>
              </a:rPr>
            </a:br>
            <a:endParaRPr lang="ru-RU" sz="2700" dirty="0"/>
          </a:p>
        </p:txBody>
      </p:sp>
      <p:graphicFrame>
        <p:nvGraphicFramePr>
          <p:cNvPr id="5" name="object 5"/>
          <p:cNvGraphicFramePr>
            <a:graphicFrameLocks noGrp="1"/>
          </p:cNvGraphicFramePr>
          <p:nvPr>
            <p:extLst>
              <p:ext uri="{D42A27DB-BD31-4B8C-83A1-F6EECF244321}">
                <p14:modId xmlns:p14="http://schemas.microsoft.com/office/powerpoint/2010/main" val="2713083380"/>
              </p:ext>
            </p:extLst>
          </p:nvPr>
        </p:nvGraphicFramePr>
        <p:xfrm>
          <a:off x="395536" y="980728"/>
          <a:ext cx="8280920" cy="4287433"/>
        </p:xfrm>
        <a:graphic>
          <a:graphicData uri="http://schemas.openxmlformats.org/drawingml/2006/table">
            <a:tbl>
              <a:tblPr firstRow="1" bandRow="1"/>
              <a:tblGrid>
                <a:gridCol w="267505"/>
                <a:gridCol w="2452534"/>
                <a:gridCol w="1862052"/>
                <a:gridCol w="794499"/>
                <a:gridCol w="744090"/>
                <a:gridCol w="844908"/>
                <a:gridCol w="657666"/>
                <a:gridCol w="657666"/>
              </a:tblGrid>
              <a:tr h="129214">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905"/>
                        </a:lnSpc>
                      </a:pPr>
                      <a:r>
                        <a:rPr sz="900" spc="-5" dirty="0">
                          <a:latin typeface="Times New Roman"/>
                          <a:cs typeface="Times New Roman"/>
                        </a:rPr>
                        <a:t>(тыс.</a:t>
                      </a:r>
                      <a:r>
                        <a:rPr sz="900" spc="-35" dirty="0">
                          <a:latin typeface="Times New Roman"/>
                          <a:cs typeface="Times New Roman"/>
                        </a:rPr>
                        <a:t> </a:t>
                      </a:r>
                      <a:r>
                        <a:rPr sz="900" spc="-10" dirty="0">
                          <a:latin typeface="Times New Roman"/>
                          <a:cs typeface="Times New Roman"/>
                        </a:rPr>
                        <a:t>рублей)</a:t>
                      </a:r>
                      <a:endParaRPr sz="900" dirty="0">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176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marR="39370" indent="27305">
                        <a:lnSpc>
                          <a:spcPct val="100000"/>
                        </a:lnSpc>
                      </a:pPr>
                      <a:r>
                        <a:rPr sz="1000" b="1" spc="-5" dirty="0">
                          <a:latin typeface="Times New Roman"/>
                          <a:cs typeface="Times New Roman"/>
                        </a:rPr>
                        <a:t>№ </a:t>
                      </a:r>
                      <a:r>
                        <a:rPr sz="1000" b="1" spc="-235" dirty="0">
                          <a:latin typeface="Times New Roman"/>
                          <a:cs typeface="Times New Roman"/>
                        </a:rPr>
                        <a:t> </a:t>
                      </a:r>
                      <a:r>
                        <a:rPr sz="1000" b="1" spc="-5" dirty="0">
                          <a:latin typeface="Times New Roman"/>
                          <a:cs typeface="Times New Roman"/>
                        </a:rPr>
                        <a:t>п/п</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5275">
                        <a:lnSpc>
                          <a:spcPct val="100000"/>
                        </a:lnSpc>
                        <a:spcBef>
                          <a:spcPts val="605"/>
                        </a:spcBef>
                      </a:pPr>
                      <a:r>
                        <a:rPr sz="1000" b="1" spc="-5" dirty="0">
                          <a:latin typeface="Times New Roman"/>
                          <a:cs typeface="Times New Roman"/>
                        </a:rPr>
                        <a:t>Наименование</a:t>
                      </a:r>
                      <a:r>
                        <a:rPr sz="1000" b="1" spc="-25" dirty="0">
                          <a:latin typeface="Times New Roman"/>
                          <a:cs typeface="Times New Roman"/>
                        </a:rPr>
                        <a:t> </a:t>
                      </a:r>
                      <a:r>
                        <a:rPr sz="1000" b="1" spc="-5" dirty="0">
                          <a:latin typeface="Times New Roman"/>
                          <a:cs typeface="Times New Roman"/>
                        </a:rPr>
                        <a:t>налоговой</a:t>
                      </a:r>
                      <a:r>
                        <a:rPr sz="1000" b="1" spc="-30" dirty="0">
                          <a:latin typeface="Times New Roman"/>
                          <a:cs typeface="Times New Roman"/>
                        </a:rPr>
                        <a:t> </a:t>
                      </a:r>
                      <a:r>
                        <a:rPr sz="1000" b="1" dirty="0">
                          <a:latin typeface="Times New Roman"/>
                          <a:cs typeface="Times New Roman"/>
                        </a:rPr>
                        <a:t>льготы</a:t>
                      </a:r>
                      <a:endParaRPr sz="1000">
                        <a:latin typeface="Times New Roman"/>
                        <a:cs typeface="Times New Roman"/>
                      </a:endParaRPr>
                    </a:p>
                  </a:txBody>
                  <a:tcPr marL="0" marR="0" marT="768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70205">
                        <a:lnSpc>
                          <a:spcPct val="100000"/>
                        </a:lnSpc>
                        <a:spcBef>
                          <a:spcPts val="605"/>
                        </a:spcBef>
                      </a:pPr>
                      <a:r>
                        <a:rPr sz="1000" b="1" spc="-5" dirty="0">
                          <a:latin typeface="Times New Roman"/>
                          <a:cs typeface="Times New Roman"/>
                        </a:rPr>
                        <a:t>Правовое</a:t>
                      </a:r>
                      <a:r>
                        <a:rPr sz="1000" b="1" spc="-35" dirty="0">
                          <a:latin typeface="Times New Roman"/>
                          <a:cs typeface="Times New Roman"/>
                        </a:rPr>
                        <a:t> </a:t>
                      </a:r>
                      <a:r>
                        <a:rPr sz="1000" b="1" spc="-5" dirty="0">
                          <a:latin typeface="Times New Roman"/>
                          <a:cs typeface="Times New Roman"/>
                        </a:rPr>
                        <a:t>основание</a:t>
                      </a:r>
                      <a:endParaRPr sz="1000">
                        <a:latin typeface="Times New Roman"/>
                        <a:cs typeface="Times New Roman"/>
                      </a:endParaRPr>
                    </a:p>
                  </a:txBody>
                  <a:tcPr marL="0" marR="0" marT="768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3845" marR="103505" indent="-172720">
                        <a:lnSpc>
                          <a:spcPct val="100000"/>
                        </a:lnSpc>
                      </a:pPr>
                      <a:r>
                        <a:rPr lang="ru-RU" sz="1000" b="1" spc="-5" dirty="0" smtClean="0">
                          <a:latin typeface="Times New Roman"/>
                          <a:cs typeface="Times New Roman"/>
                        </a:rPr>
                        <a:t>     </a:t>
                      </a:r>
                      <a:r>
                        <a:rPr sz="1000" b="1" spc="-5" dirty="0" smtClean="0">
                          <a:latin typeface="Times New Roman"/>
                          <a:cs typeface="Times New Roman"/>
                        </a:rPr>
                        <a:t>Ф</a:t>
                      </a:r>
                      <a:r>
                        <a:rPr sz="1000" b="1" spc="5" dirty="0" smtClean="0">
                          <a:latin typeface="Times New Roman"/>
                          <a:cs typeface="Times New Roman"/>
                        </a:rPr>
                        <a:t>а</a:t>
                      </a:r>
                      <a:r>
                        <a:rPr sz="1000" b="1" spc="-5" dirty="0" smtClean="0">
                          <a:latin typeface="Times New Roman"/>
                          <a:cs typeface="Times New Roman"/>
                        </a:rPr>
                        <a:t>к</a:t>
                      </a:r>
                      <a:r>
                        <a:rPr sz="1000" b="1" dirty="0" smtClean="0">
                          <a:latin typeface="Times New Roman"/>
                          <a:cs typeface="Times New Roman"/>
                        </a:rPr>
                        <a:t>т</a:t>
                      </a:r>
                      <a:r>
                        <a:rPr sz="1000" b="1" spc="5" dirty="0" smtClean="0">
                          <a:latin typeface="Times New Roman"/>
                          <a:cs typeface="Times New Roman"/>
                        </a:rPr>
                        <a:t> 20</a:t>
                      </a:r>
                      <a:r>
                        <a:rPr lang="ru-RU" sz="1000" b="1" spc="5" dirty="0" smtClean="0">
                          <a:latin typeface="Times New Roman"/>
                          <a:cs typeface="Times New Roman"/>
                        </a:rPr>
                        <a:t>22</a:t>
                      </a:r>
                      <a:r>
                        <a:rPr sz="1000" b="1" dirty="0" smtClean="0">
                          <a:latin typeface="Times New Roman"/>
                          <a:cs typeface="Times New Roman"/>
                        </a:rPr>
                        <a:t>  </a:t>
                      </a:r>
                      <a:r>
                        <a:rPr sz="1000" b="1" spc="-5" dirty="0">
                          <a:latin typeface="Times New Roman"/>
                          <a:cs typeface="Times New Roman"/>
                        </a:rPr>
                        <a:t>года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3845" marR="40005" indent="-238125" algn="ctr">
                        <a:lnSpc>
                          <a:spcPct val="100000"/>
                        </a:lnSpc>
                      </a:pPr>
                      <a:r>
                        <a:rPr lang="ru-RU" sz="1000" b="1" dirty="0" smtClean="0">
                          <a:latin typeface="Times New Roman"/>
                          <a:cs typeface="Times New Roman"/>
                        </a:rPr>
                        <a:t>     План</a:t>
                      </a:r>
                      <a:r>
                        <a:rPr sz="1000" b="1" spc="-5" dirty="0" smtClean="0">
                          <a:latin typeface="Times New Roman"/>
                          <a:cs typeface="Times New Roman"/>
                        </a:rPr>
                        <a:t> </a:t>
                      </a:r>
                      <a:r>
                        <a:rPr sz="1000" b="1" spc="5" dirty="0" smtClean="0">
                          <a:latin typeface="Times New Roman"/>
                          <a:cs typeface="Times New Roman"/>
                        </a:rPr>
                        <a:t>202</a:t>
                      </a:r>
                      <a:r>
                        <a:rPr lang="ru-RU" sz="1000" b="1" spc="0" dirty="0" smtClean="0">
                          <a:latin typeface="Times New Roman"/>
                          <a:cs typeface="Times New Roman"/>
                        </a:rPr>
                        <a:t>3</a:t>
                      </a:r>
                      <a:r>
                        <a:rPr sz="1000" b="1" dirty="0" smtClean="0">
                          <a:latin typeface="Times New Roman"/>
                          <a:cs typeface="Times New Roman"/>
                        </a:rPr>
                        <a:t>  </a:t>
                      </a:r>
                      <a:r>
                        <a:rPr sz="1000" b="1" spc="-5" dirty="0">
                          <a:latin typeface="Times New Roman"/>
                          <a:cs typeface="Times New Roman"/>
                        </a:rPr>
                        <a:t>года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4625" marR="79375"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4</a:t>
                      </a:r>
                      <a:r>
                        <a:rPr lang="ru-RU" sz="1000" b="1" baseline="0" dirty="0" smtClean="0">
                          <a:latin typeface="Times New Roman"/>
                          <a:cs typeface="Times New Roman"/>
                        </a:rPr>
                        <a:t> </a:t>
                      </a:r>
                      <a:r>
                        <a:rPr sz="1000" b="1" spc="-5" dirty="0" err="1" smtClean="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2870" marR="10160"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5</a:t>
                      </a:r>
                      <a:r>
                        <a:rPr sz="1000" b="1" spc="-4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2870" marR="10160"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6</a:t>
                      </a:r>
                      <a:r>
                        <a:rPr sz="1000" b="1" spc="-40" dirty="0" smtClean="0">
                          <a:latin typeface="Times New Roman"/>
                          <a:cs typeface="Times New Roman"/>
                        </a:rPr>
                        <a:t> </a:t>
                      </a:r>
                      <a:r>
                        <a:rPr lang="ru-RU" sz="1000" b="1" spc="-40" dirty="0" smtClean="0">
                          <a:latin typeface="Times New Roman"/>
                          <a:cs typeface="Times New Roman"/>
                        </a:rPr>
                        <a:t>  </a:t>
                      </a:r>
                      <a:r>
                        <a:rPr sz="1000" b="1" spc="-5" dirty="0" err="1" smtClean="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r>
              <a:tr h="1750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sz="1050" b="1" dirty="0">
                          <a:latin typeface="Times New Roman"/>
                          <a:cs typeface="Times New Roman"/>
                        </a:rPr>
                        <a:t>1</a:t>
                      </a:r>
                      <a:endParaRPr sz="1050" dirty="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57555">
                        <a:lnSpc>
                          <a:spcPct val="100000"/>
                        </a:lnSpc>
                        <a:spcBef>
                          <a:spcPts val="50"/>
                        </a:spcBef>
                      </a:pPr>
                      <a:r>
                        <a:rPr sz="1050" b="1" spc="-5" dirty="0">
                          <a:solidFill>
                            <a:srgbClr val="FF0000"/>
                          </a:solidFill>
                          <a:latin typeface="Times New Roman"/>
                          <a:cs typeface="Times New Roman"/>
                        </a:rPr>
                        <a:t>Земельный</a:t>
                      </a:r>
                      <a:r>
                        <a:rPr sz="1050" b="1" spc="-30" dirty="0">
                          <a:solidFill>
                            <a:srgbClr val="FF0000"/>
                          </a:solidFill>
                          <a:latin typeface="Times New Roman"/>
                          <a:cs typeface="Times New Roman"/>
                        </a:rPr>
                        <a:t> </a:t>
                      </a:r>
                      <a:r>
                        <a:rPr sz="1050" b="1" spc="-5" dirty="0">
                          <a:solidFill>
                            <a:srgbClr val="FF0000"/>
                          </a:solidFill>
                          <a:latin typeface="Times New Roman"/>
                          <a:cs typeface="Times New Roman"/>
                        </a:rPr>
                        <a:t>налог</a:t>
                      </a:r>
                      <a:endParaRPr sz="1050" dirty="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1930">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9353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15"/>
                        </a:spcBef>
                      </a:pPr>
                      <a:endParaRPr sz="1050">
                        <a:latin typeface="Times New Roman"/>
                        <a:cs typeface="Times New Roman"/>
                      </a:endParaRPr>
                    </a:p>
                    <a:p>
                      <a:pPr algn="ctr">
                        <a:lnSpc>
                          <a:spcPct val="100000"/>
                        </a:lnSpc>
                      </a:pPr>
                      <a:r>
                        <a:rPr sz="1050" dirty="0">
                          <a:latin typeface="Times New Roman"/>
                          <a:cs typeface="Times New Roman"/>
                        </a:rPr>
                        <a:t>1.1</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dirty="0">
                        <a:latin typeface="Times New Roman"/>
                        <a:cs typeface="Times New Roman"/>
                      </a:endParaRPr>
                    </a:p>
                    <a:p>
                      <a:pPr>
                        <a:lnSpc>
                          <a:spcPct val="100000"/>
                        </a:lnSpc>
                        <a:spcBef>
                          <a:spcPts val="15"/>
                        </a:spcBef>
                      </a:pPr>
                      <a:endParaRPr sz="1050" dirty="0">
                        <a:latin typeface="Times New Roman"/>
                        <a:cs typeface="Times New Roman"/>
                      </a:endParaRPr>
                    </a:p>
                    <a:p>
                      <a:pPr marL="40640">
                        <a:lnSpc>
                          <a:spcPct val="100000"/>
                        </a:lnSpc>
                      </a:pPr>
                      <a:r>
                        <a:rPr sz="1050" spc="-5" dirty="0">
                          <a:latin typeface="Times New Roman"/>
                          <a:cs typeface="Times New Roman"/>
                        </a:rPr>
                        <a:t>льготы</a:t>
                      </a:r>
                      <a:r>
                        <a:rPr sz="1050" spc="15" dirty="0">
                          <a:latin typeface="Times New Roman"/>
                          <a:cs typeface="Times New Roman"/>
                        </a:rPr>
                        <a:t> </a:t>
                      </a:r>
                      <a:r>
                        <a:rPr sz="1050" spc="-5" dirty="0">
                          <a:latin typeface="Times New Roman"/>
                          <a:cs typeface="Times New Roman"/>
                        </a:rPr>
                        <a:t>налогоплательщикам-организациям</a:t>
                      </a: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5"/>
                        </a:spcBef>
                      </a:pPr>
                      <a:r>
                        <a:rPr lang="ru-RU" sz="105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50" dirty="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935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15"/>
                        </a:spcBef>
                      </a:pPr>
                      <a:endParaRPr sz="1050">
                        <a:latin typeface="Times New Roman"/>
                        <a:cs typeface="Times New Roman"/>
                      </a:endParaRPr>
                    </a:p>
                    <a:p>
                      <a:pPr algn="ctr">
                        <a:lnSpc>
                          <a:spcPct val="100000"/>
                        </a:lnSpc>
                        <a:spcBef>
                          <a:spcPts val="5"/>
                        </a:spcBef>
                      </a:pPr>
                      <a:r>
                        <a:rPr sz="1050" dirty="0">
                          <a:latin typeface="Times New Roman"/>
                          <a:cs typeface="Times New Roman"/>
                        </a:rPr>
                        <a:t>1.2.</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50"/>
                        </a:spcBef>
                      </a:pPr>
                      <a:endParaRPr sz="1050">
                        <a:latin typeface="Times New Roman"/>
                        <a:cs typeface="Times New Roman"/>
                      </a:endParaRPr>
                    </a:p>
                    <a:p>
                      <a:pPr marL="8255" marR="218440" indent="31750">
                        <a:lnSpc>
                          <a:spcPct val="100000"/>
                        </a:lnSpc>
                      </a:pPr>
                      <a:r>
                        <a:rPr sz="1050" spc="-5" dirty="0">
                          <a:latin typeface="Times New Roman"/>
                          <a:cs typeface="Times New Roman"/>
                        </a:rPr>
                        <a:t>льготы налогоплательщикам-физическим </a:t>
                      </a:r>
                      <a:r>
                        <a:rPr sz="1050" spc="-235" dirty="0">
                          <a:latin typeface="Times New Roman"/>
                          <a:cs typeface="Times New Roman"/>
                        </a:rPr>
                        <a:t> </a:t>
                      </a:r>
                      <a:r>
                        <a:rPr sz="1050" spc="-10" dirty="0">
                          <a:latin typeface="Times New Roman"/>
                          <a:cs typeface="Times New Roman"/>
                        </a:rPr>
                        <a:t>лицам</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10"/>
                        </a:spcBef>
                      </a:pPr>
                      <a:r>
                        <a:rPr lang="ru-RU" sz="105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5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750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5"/>
                        </a:spcBef>
                      </a:pPr>
                      <a:r>
                        <a:rPr sz="1050" b="1" dirty="0">
                          <a:latin typeface="Times New Roman"/>
                          <a:cs typeface="Times New Roman"/>
                        </a:rPr>
                        <a:t>2</a:t>
                      </a:r>
                      <a:endParaRPr sz="105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6055">
                        <a:lnSpc>
                          <a:spcPct val="100000"/>
                        </a:lnSpc>
                        <a:spcBef>
                          <a:spcPts val="55"/>
                        </a:spcBef>
                      </a:pPr>
                      <a:r>
                        <a:rPr sz="1050" b="1" spc="-5" dirty="0">
                          <a:solidFill>
                            <a:srgbClr val="FF0000"/>
                          </a:solidFill>
                          <a:latin typeface="Times New Roman"/>
                          <a:cs typeface="Times New Roman"/>
                        </a:rPr>
                        <a:t>Налог</a:t>
                      </a:r>
                      <a:r>
                        <a:rPr sz="1050" b="1" spc="-20" dirty="0">
                          <a:solidFill>
                            <a:srgbClr val="FF0000"/>
                          </a:solidFill>
                          <a:latin typeface="Times New Roman"/>
                          <a:cs typeface="Times New Roman"/>
                        </a:rPr>
                        <a:t> </a:t>
                      </a:r>
                      <a:r>
                        <a:rPr sz="1050" b="1" spc="-5" dirty="0">
                          <a:solidFill>
                            <a:srgbClr val="FF0000"/>
                          </a:solidFill>
                          <a:latin typeface="Times New Roman"/>
                          <a:cs typeface="Times New Roman"/>
                        </a:rPr>
                        <a:t>на</a:t>
                      </a:r>
                      <a:r>
                        <a:rPr sz="1050" b="1" spc="5" dirty="0">
                          <a:solidFill>
                            <a:srgbClr val="FF0000"/>
                          </a:solidFill>
                          <a:latin typeface="Times New Roman"/>
                          <a:cs typeface="Times New Roman"/>
                        </a:rPr>
                        <a:t> </a:t>
                      </a:r>
                      <a:r>
                        <a:rPr sz="1050" b="1" dirty="0">
                          <a:solidFill>
                            <a:srgbClr val="FF0000"/>
                          </a:solidFill>
                          <a:latin typeface="Times New Roman"/>
                          <a:cs typeface="Times New Roman"/>
                        </a:rPr>
                        <a:t>имущество</a:t>
                      </a:r>
                      <a:r>
                        <a:rPr sz="1050" b="1" spc="-40" dirty="0">
                          <a:solidFill>
                            <a:srgbClr val="FF0000"/>
                          </a:solidFill>
                          <a:latin typeface="Times New Roman"/>
                          <a:cs typeface="Times New Roman"/>
                        </a:rPr>
                        <a:t> </a:t>
                      </a:r>
                      <a:r>
                        <a:rPr sz="1050" b="1" spc="-10" dirty="0">
                          <a:solidFill>
                            <a:srgbClr val="FF0000"/>
                          </a:solidFill>
                          <a:latin typeface="Times New Roman"/>
                          <a:cs typeface="Times New Roman"/>
                        </a:rPr>
                        <a:t>физических</a:t>
                      </a:r>
                      <a:r>
                        <a:rPr sz="1050" b="1" spc="20" dirty="0">
                          <a:solidFill>
                            <a:srgbClr val="FF0000"/>
                          </a:solidFill>
                          <a:latin typeface="Times New Roman"/>
                          <a:cs typeface="Times New Roman"/>
                        </a:rPr>
                        <a:t> </a:t>
                      </a:r>
                      <a:r>
                        <a:rPr sz="1050" b="1" spc="-10" dirty="0">
                          <a:solidFill>
                            <a:srgbClr val="FF0000"/>
                          </a:solidFill>
                          <a:latin typeface="Times New Roman"/>
                          <a:cs typeface="Times New Roman"/>
                        </a:rPr>
                        <a:t>лиц</a:t>
                      </a:r>
                      <a:endParaRPr sz="105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3679">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120"/>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353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20"/>
                        </a:spcBef>
                      </a:pPr>
                      <a:endParaRPr sz="1050">
                        <a:latin typeface="Times New Roman"/>
                        <a:cs typeface="Times New Roman"/>
                      </a:endParaRPr>
                    </a:p>
                    <a:p>
                      <a:pPr algn="ctr">
                        <a:lnSpc>
                          <a:spcPct val="100000"/>
                        </a:lnSpc>
                      </a:pPr>
                      <a:r>
                        <a:rPr sz="1050" dirty="0">
                          <a:latin typeface="Times New Roman"/>
                          <a:cs typeface="Times New Roman"/>
                        </a:rPr>
                        <a:t>2.1.</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50"/>
                        </a:spcBef>
                      </a:pPr>
                      <a:endParaRPr sz="1050">
                        <a:latin typeface="Times New Roman"/>
                        <a:cs typeface="Times New Roman"/>
                      </a:endParaRPr>
                    </a:p>
                    <a:p>
                      <a:pPr marL="8255" marR="218440" indent="31750">
                        <a:lnSpc>
                          <a:spcPct val="100000"/>
                        </a:lnSpc>
                      </a:pPr>
                      <a:r>
                        <a:rPr sz="1050" spc="-5" dirty="0">
                          <a:latin typeface="Times New Roman"/>
                          <a:cs typeface="Times New Roman"/>
                        </a:rPr>
                        <a:t>льготы налогоплательщикам-физическим </a:t>
                      </a:r>
                      <a:r>
                        <a:rPr sz="1050" spc="-235" dirty="0">
                          <a:latin typeface="Times New Roman"/>
                          <a:cs typeface="Times New Roman"/>
                        </a:rPr>
                        <a:t> </a:t>
                      </a:r>
                      <a:r>
                        <a:rPr sz="1050" spc="-10" dirty="0">
                          <a:latin typeface="Times New Roman"/>
                          <a:cs typeface="Times New Roman"/>
                        </a:rPr>
                        <a:t>лицам</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10"/>
                        </a:spcBef>
                      </a:pPr>
                      <a:r>
                        <a:rPr lang="ru-RU" sz="1050" dirty="0" smtClean="0">
                          <a:latin typeface="Times New Roman"/>
                          <a:cs typeface="Times New Roman"/>
                        </a:rPr>
                        <a:t>Решение Совета Депутатов городского округа Зарайск Московской  области №9/13 от 28 сентября 2017 года "О налоге на имущество физических лиц" п.3.</a:t>
                      </a:r>
                      <a:endParaRPr sz="1050" dirty="0">
                        <a:latin typeface="Times New Roman"/>
                        <a:cs typeface="Times New Roman"/>
                      </a:endParaRPr>
                    </a:p>
                  </a:txBody>
                  <a:tcPr marL="0" marR="0" marT="12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357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255" marR="162560">
                        <a:lnSpc>
                          <a:spcPct val="100000"/>
                        </a:lnSpc>
                        <a:spcBef>
                          <a:spcPts val="165"/>
                        </a:spcBef>
                      </a:pPr>
                      <a:r>
                        <a:rPr sz="1050" b="1" spc="-5" dirty="0">
                          <a:latin typeface="Times New Roman"/>
                          <a:cs typeface="Times New Roman"/>
                        </a:rPr>
                        <a:t>ИТОГО налоговых </a:t>
                      </a:r>
                      <a:r>
                        <a:rPr sz="1050" b="1" dirty="0">
                          <a:latin typeface="Times New Roman"/>
                          <a:cs typeface="Times New Roman"/>
                        </a:rPr>
                        <a:t>льгот, </a:t>
                      </a:r>
                      <a:r>
                        <a:rPr sz="1050" b="1" spc="-5" dirty="0">
                          <a:latin typeface="Times New Roman"/>
                          <a:cs typeface="Times New Roman"/>
                        </a:rPr>
                        <a:t>предоставляемых в </a:t>
                      </a:r>
                      <a:r>
                        <a:rPr sz="1050" b="1" dirty="0">
                          <a:latin typeface="Times New Roman"/>
                          <a:cs typeface="Times New Roman"/>
                        </a:rPr>
                        <a:t>соответствии </a:t>
                      </a:r>
                      <a:r>
                        <a:rPr sz="1050" b="1" spc="-5" dirty="0">
                          <a:latin typeface="Times New Roman"/>
                          <a:cs typeface="Times New Roman"/>
                        </a:rPr>
                        <a:t>с решениями, </a:t>
                      </a:r>
                      <a:r>
                        <a:rPr sz="1050" b="1" spc="-235" dirty="0">
                          <a:latin typeface="Times New Roman"/>
                          <a:cs typeface="Times New Roman"/>
                        </a:rPr>
                        <a:t> </a:t>
                      </a:r>
                      <a:r>
                        <a:rPr sz="1050" b="1" spc="-5" dirty="0">
                          <a:latin typeface="Times New Roman"/>
                          <a:cs typeface="Times New Roman"/>
                        </a:rPr>
                        <a:t>принятыми</a:t>
                      </a:r>
                      <a:r>
                        <a:rPr sz="1050" b="1" spc="-35" dirty="0">
                          <a:latin typeface="Times New Roman"/>
                          <a:cs typeface="Times New Roman"/>
                        </a:rPr>
                        <a:t> </a:t>
                      </a:r>
                      <a:r>
                        <a:rPr sz="1050" b="1" spc="-5" dirty="0">
                          <a:latin typeface="Times New Roman"/>
                          <a:cs typeface="Times New Roman"/>
                        </a:rPr>
                        <a:t>органами</a:t>
                      </a:r>
                      <a:r>
                        <a:rPr sz="1050" b="1" spc="-30" dirty="0">
                          <a:latin typeface="Times New Roman"/>
                          <a:cs typeface="Times New Roman"/>
                        </a:rPr>
                        <a:t> </a:t>
                      </a:r>
                      <a:r>
                        <a:rPr sz="1050" b="1" dirty="0">
                          <a:latin typeface="Times New Roman"/>
                          <a:cs typeface="Times New Roman"/>
                        </a:rPr>
                        <a:t>местного</a:t>
                      </a:r>
                      <a:r>
                        <a:rPr sz="1050" b="1" spc="-40" dirty="0">
                          <a:latin typeface="Times New Roman"/>
                          <a:cs typeface="Times New Roman"/>
                        </a:rPr>
                        <a:t> </a:t>
                      </a:r>
                      <a:r>
                        <a:rPr sz="1050" b="1" spc="-5" dirty="0">
                          <a:latin typeface="Times New Roman"/>
                          <a:cs typeface="Times New Roman"/>
                        </a:rPr>
                        <a:t>самоуправления</a:t>
                      </a:r>
                      <a:r>
                        <a:rPr sz="1050" b="1" spc="-20" dirty="0">
                          <a:latin typeface="Times New Roman"/>
                          <a:cs typeface="Times New Roman"/>
                        </a:rPr>
                        <a:t> </a:t>
                      </a:r>
                      <a:r>
                        <a:rPr sz="1050" b="1" dirty="0">
                          <a:latin typeface="Times New Roman"/>
                          <a:cs typeface="Times New Roman"/>
                        </a:rPr>
                        <a:t>Московской</a:t>
                      </a:r>
                      <a:r>
                        <a:rPr sz="1050" b="1" spc="-10" dirty="0">
                          <a:latin typeface="Times New Roman"/>
                          <a:cs typeface="Times New Roman"/>
                        </a:rPr>
                        <a:t> </a:t>
                      </a:r>
                      <a:r>
                        <a:rPr sz="1050" b="1" dirty="0">
                          <a:latin typeface="Times New Roman"/>
                          <a:cs typeface="Times New Roman"/>
                        </a:rPr>
                        <a:t>области</a:t>
                      </a:r>
                      <a:endParaRPr sz="1050" dirty="0">
                        <a:latin typeface="Times New Roman"/>
                        <a:cs typeface="Times New Roman"/>
                      </a:endParaRPr>
                    </a:p>
                  </a:txBody>
                  <a:tcPr marL="0" marR="0" marT="20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1930">
                        <a:lnSpc>
                          <a:spcPct val="100000"/>
                        </a:lnSpc>
                        <a:spcBef>
                          <a:spcPts val="765"/>
                        </a:spcBef>
                      </a:pPr>
                      <a:r>
                        <a:rPr lang="ru-RU" sz="1050" b="1" dirty="0" smtClean="0">
                          <a:latin typeface="Times New Roman"/>
                          <a:cs typeface="Times New Roman"/>
                        </a:rPr>
                        <a:t>8346,00</a:t>
                      </a:r>
                    </a:p>
                    <a:p>
                      <a:pPr marL="201930">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1923766806"/>
              </p:ext>
            </p:extLst>
          </p:nvPr>
        </p:nvGraphicFramePr>
        <p:xfrm>
          <a:off x="2267744" y="5268161"/>
          <a:ext cx="5544616" cy="158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6" y="-315416"/>
            <a:ext cx="8856984" cy="1224136"/>
          </a:xfrm>
        </p:spPr>
        <p:txBody>
          <a:bodyPr>
            <a:normAutofit/>
          </a:bodyPr>
          <a:lstStyle/>
          <a:p>
            <a:pPr marL="12700" lvl="0">
              <a:spcBef>
                <a:spcPts val="100"/>
              </a:spcBef>
            </a:pPr>
            <a:r>
              <a:rPr lang="ru-RU" sz="2400" b="1" kern="0" spc="-20" dirty="0">
                <a:effectLst/>
                <a:latin typeface="Times New Roman"/>
                <a:cs typeface="Times New Roman"/>
              </a:rPr>
              <a:t>Расходы</a:t>
            </a:r>
            <a:r>
              <a:rPr lang="ru-RU" sz="2400" b="1" kern="0" spc="-30" dirty="0">
                <a:effectLst/>
                <a:latin typeface="Times New Roman"/>
                <a:cs typeface="Times New Roman"/>
              </a:rPr>
              <a:t> </a:t>
            </a:r>
            <a:r>
              <a:rPr lang="ru-RU" sz="2400" b="1" kern="0" spc="-20" dirty="0">
                <a:effectLst/>
                <a:latin typeface="Times New Roman"/>
                <a:cs typeface="Times New Roman"/>
              </a:rPr>
              <a:t>бюджета</a:t>
            </a:r>
            <a:r>
              <a:rPr lang="ru-RU" sz="2400" b="1" kern="0" dirty="0">
                <a:effectLst/>
                <a:latin typeface="Times New Roman"/>
                <a:cs typeface="Times New Roman"/>
              </a:rPr>
              <a:t> в</a:t>
            </a:r>
            <a:r>
              <a:rPr lang="ru-RU" sz="2400" b="1" kern="0" spc="-20" dirty="0">
                <a:effectLst/>
                <a:latin typeface="Times New Roman"/>
                <a:cs typeface="Times New Roman"/>
              </a:rPr>
              <a:t> </a:t>
            </a:r>
            <a:r>
              <a:rPr lang="ru-RU" sz="2400" b="1" kern="0" spc="-5" dirty="0">
                <a:effectLst/>
                <a:latin typeface="Times New Roman"/>
                <a:cs typeface="Times New Roman"/>
              </a:rPr>
              <a:t>разрезе</a:t>
            </a:r>
            <a:r>
              <a:rPr lang="ru-RU" sz="2400" b="1" kern="0" spc="-15" dirty="0">
                <a:effectLst/>
                <a:latin typeface="Times New Roman"/>
                <a:cs typeface="Times New Roman"/>
              </a:rPr>
              <a:t> </a:t>
            </a:r>
            <a:r>
              <a:rPr lang="ru-RU" sz="2400" b="1" kern="0" spc="-5" dirty="0">
                <a:effectLst/>
                <a:latin typeface="Times New Roman"/>
                <a:cs typeface="Times New Roman"/>
              </a:rPr>
              <a:t>муниципальных</a:t>
            </a:r>
            <a:br>
              <a:rPr lang="ru-RU" sz="2400" b="1" kern="0" spc="-5" dirty="0">
                <a:effectLst/>
                <a:latin typeface="Times New Roman"/>
                <a:cs typeface="Times New Roman"/>
              </a:rPr>
            </a:br>
            <a:r>
              <a:rPr lang="ru-RU" sz="2400" b="1" kern="0" spc="-5" dirty="0">
                <a:effectLst/>
                <a:latin typeface="Times New Roman"/>
                <a:cs typeface="Times New Roman"/>
              </a:rPr>
              <a:t>программ</a:t>
            </a:r>
            <a:r>
              <a:rPr lang="ru-RU" sz="2400" b="1" kern="0" dirty="0">
                <a:effectLst/>
                <a:latin typeface="Times New Roman"/>
                <a:cs typeface="Times New Roman"/>
              </a:rPr>
              <a:t> </a:t>
            </a:r>
            <a:r>
              <a:rPr lang="ru-RU" sz="2400" b="1" kern="0" spc="-20" dirty="0">
                <a:effectLst/>
                <a:latin typeface="Times New Roman"/>
                <a:cs typeface="Times New Roman"/>
              </a:rPr>
              <a:t>городского</a:t>
            </a:r>
            <a:r>
              <a:rPr lang="ru-RU" sz="2400" b="1" kern="0" spc="-5" dirty="0">
                <a:effectLst/>
                <a:latin typeface="Times New Roman"/>
                <a:cs typeface="Times New Roman"/>
              </a:rPr>
              <a:t> округа</a:t>
            </a:r>
            <a:r>
              <a:rPr lang="ru-RU" sz="2400" b="1" kern="0" spc="-20" dirty="0">
                <a:effectLst/>
                <a:latin typeface="Times New Roman"/>
                <a:cs typeface="Times New Roman"/>
              </a:rPr>
              <a:t> </a:t>
            </a:r>
            <a:r>
              <a:rPr lang="ru-RU" sz="2400" b="1" kern="0" spc="-10" dirty="0" smtClean="0">
                <a:effectLst/>
                <a:latin typeface="Times New Roman"/>
                <a:cs typeface="Times New Roman"/>
              </a:rPr>
              <a:t>Зарайск</a:t>
            </a:r>
            <a:endParaRPr lang="ru-RU" sz="2400" dirty="0"/>
          </a:p>
        </p:txBody>
      </p:sp>
      <p:sp>
        <p:nvSpPr>
          <p:cNvPr id="5" name="Прямоугольник 4"/>
          <p:cNvSpPr/>
          <p:nvPr/>
        </p:nvSpPr>
        <p:spPr>
          <a:xfrm>
            <a:off x="287016" y="627131"/>
            <a:ext cx="8856984" cy="553998"/>
          </a:xfrm>
          <a:prstGeom prst="rect">
            <a:avLst/>
          </a:prstGeom>
        </p:spPr>
        <p:txBody>
          <a:bodyPr wrap="square">
            <a:spAutoFit/>
          </a:bodyPr>
          <a:lstStyle/>
          <a:p>
            <a:pPr marL="12700" marR="5080" lvl="0">
              <a:lnSpc>
                <a:spcPts val="1300"/>
              </a:lnSpc>
              <a:spcBef>
                <a:spcPts val="260"/>
              </a:spcBef>
            </a:pPr>
            <a:r>
              <a:rPr lang="ru-RU" sz="1400" b="1" i="1" spc="-20" dirty="0">
                <a:solidFill>
                  <a:prstClr val="black"/>
                </a:solidFill>
                <a:latin typeface="Times New Roman"/>
                <a:cs typeface="Times New Roman"/>
              </a:rPr>
              <a:t>Бюджет</a:t>
            </a:r>
            <a:r>
              <a:rPr lang="ru-RU" sz="1400" b="1" i="1" dirty="0">
                <a:solidFill>
                  <a:prstClr val="black"/>
                </a:solidFill>
                <a:latin typeface="Times New Roman"/>
                <a:cs typeface="Times New Roman"/>
              </a:rPr>
              <a:t> </a:t>
            </a:r>
            <a:r>
              <a:rPr lang="ru-RU" sz="1400" b="1" i="1" spc="-15" dirty="0">
                <a:solidFill>
                  <a:prstClr val="black"/>
                </a:solidFill>
                <a:latin typeface="Times New Roman"/>
                <a:cs typeface="Times New Roman"/>
              </a:rPr>
              <a:t>городского</a:t>
            </a:r>
            <a:r>
              <a:rPr lang="ru-RU" sz="1400" b="1" i="1" spc="-5" dirty="0">
                <a:solidFill>
                  <a:prstClr val="black"/>
                </a:solidFill>
                <a:latin typeface="Times New Roman"/>
                <a:cs typeface="Times New Roman"/>
              </a:rPr>
              <a:t> округа </a:t>
            </a:r>
            <a:r>
              <a:rPr lang="ru-RU" sz="1400" b="1" i="1" dirty="0">
                <a:solidFill>
                  <a:prstClr val="black"/>
                </a:solidFill>
                <a:latin typeface="Times New Roman"/>
                <a:cs typeface="Times New Roman"/>
              </a:rPr>
              <a:t> </a:t>
            </a:r>
            <a:r>
              <a:rPr lang="ru-RU" sz="1400" b="1" i="1" spc="-5" dirty="0" smtClean="0">
                <a:solidFill>
                  <a:prstClr val="black"/>
                </a:solidFill>
                <a:latin typeface="Times New Roman"/>
                <a:cs typeface="Times New Roman"/>
              </a:rPr>
              <a:t>Зарайск</a:t>
            </a:r>
            <a:r>
              <a:rPr lang="ru-RU" sz="1400" b="1" i="1" spc="-35" dirty="0" smtClean="0">
                <a:solidFill>
                  <a:prstClr val="black"/>
                </a:solidFill>
                <a:latin typeface="Times New Roman"/>
                <a:cs typeface="Times New Roman"/>
              </a:rPr>
              <a:t> </a:t>
            </a:r>
            <a:r>
              <a:rPr lang="ru-RU" sz="1400" b="1" i="1" dirty="0">
                <a:solidFill>
                  <a:prstClr val="black"/>
                </a:solidFill>
                <a:latin typeface="Times New Roman"/>
                <a:cs typeface="Times New Roman"/>
              </a:rPr>
              <a:t>на</a:t>
            </a:r>
            <a:r>
              <a:rPr lang="ru-RU" sz="1400" b="1" i="1" spc="-40" dirty="0">
                <a:solidFill>
                  <a:prstClr val="black"/>
                </a:solidFill>
                <a:latin typeface="Times New Roman"/>
                <a:cs typeface="Times New Roman"/>
              </a:rPr>
              <a:t> </a:t>
            </a:r>
            <a:r>
              <a:rPr lang="ru-RU" sz="1400" b="1" i="1" dirty="0" smtClean="0">
                <a:solidFill>
                  <a:prstClr val="black"/>
                </a:solidFill>
                <a:latin typeface="Times New Roman"/>
                <a:cs typeface="Times New Roman"/>
              </a:rPr>
              <a:t>2023-2025</a:t>
            </a:r>
            <a:r>
              <a:rPr lang="ru-RU" sz="1400" b="1" i="1" spc="-25" dirty="0" smtClean="0">
                <a:solidFill>
                  <a:prstClr val="black"/>
                </a:solidFill>
                <a:latin typeface="Times New Roman"/>
                <a:cs typeface="Times New Roman"/>
              </a:rPr>
              <a:t> </a:t>
            </a:r>
            <a:r>
              <a:rPr lang="ru-RU" sz="1400" b="1" i="1" spc="-20" dirty="0">
                <a:solidFill>
                  <a:prstClr val="black"/>
                </a:solidFill>
                <a:latin typeface="Times New Roman"/>
                <a:cs typeface="Times New Roman"/>
              </a:rPr>
              <a:t>годы </a:t>
            </a:r>
            <a:r>
              <a:rPr lang="ru-RU" sz="1400" b="1" i="1" spc="-285" dirty="0">
                <a:solidFill>
                  <a:prstClr val="black"/>
                </a:solidFill>
                <a:latin typeface="Times New Roman"/>
                <a:cs typeface="Times New Roman"/>
              </a:rPr>
              <a:t> </a:t>
            </a:r>
            <a:r>
              <a:rPr lang="ru-RU" sz="1400" b="1" i="1" spc="-10" dirty="0">
                <a:solidFill>
                  <a:prstClr val="black"/>
                </a:solidFill>
                <a:latin typeface="Times New Roman"/>
                <a:cs typeface="Times New Roman"/>
              </a:rPr>
              <a:t>сформирован </a:t>
            </a:r>
            <a:r>
              <a:rPr lang="ru-RU" sz="1400" b="1" i="1" dirty="0">
                <a:solidFill>
                  <a:prstClr val="black"/>
                </a:solidFill>
                <a:latin typeface="Times New Roman"/>
                <a:cs typeface="Times New Roman"/>
              </a:rPr>
              <a:t>на </a:t>
            </a:r>
            <a:r>
              <a:rPr lang="ru-RU" sz="1400" b="1" i="1" spc="-5" dirty="0">
                <a:solidFill>
                  <a:prstClr val="black"/>
                </a:solidFill>
                <a:latin typeface="Times New Roman"/>
                <a:cs typeface="Times New Roman"/>
              </a:rPr>
              <a:t>основе </a:t>
            </a:r>
            <a:r>
              <a:rPr lang="ru-RU" sz="1400" b="1" i="1" u="sng" dirty="0" smtClean="0">
                <a:solidFill>
                  <a:srgbClr val="FF0000"/>
                </a:solidFill>
                <a:latin typeface="Times New Roman"/>
                <a:cs typeface="Times New Roman"/>
              </a:rPr>
              <a:t>19 </a:t>
            </a:r>
            <a:r>
              <a:rPr lang="ru-RU" sz="1400" b="1" i="1" u="sng" spc="5" dirty="0" smtClean="0">
                <a:solidFill>
                  <a:srgbClr val="FF0000"/>
                </a:solidFill>
                <a:latin typeface="Times New Roman"/>
                <a:cs typeface="Times New Roman"/>
              </a:rPr>
              <a:t> </a:t>
            </a:r>
            <a:r>
              <a:rPr lang="ru-RU" sz="1400" b="1" i="1" u="sng" spc="-5" dirty="0">
                <a:solidFill>
                  <a:srgbClr val="FF0000"/>
                </a:solidFill>
                <a:latin typeface="Times New Roman"/>
                <a:cs typeface="Times New Roman"/>
              </a:rPr>
              <a:t>муниципальных</a:t>
            </a:r>
            <a:r>
              <a:rPr lang="ru-RU" sz="1400" b="1" i="1" u="sng" spc="-50" dirty="0">
                <a:solidFill>
                  <a:srgbClr val="FF0000"/>
                </a:solidFill>
                <a:latin typeface="Times New Roman"/>
                <a:cs typeface="Times New Roman"/>
              </a:rPr>
              <a:t> </a:t>
            </a:r>
            <a:r>
              <a:rPr lang="ru-RU" sz="1400" b="1" i="1" u="sng" dirty="0">
                <a:solidFill>
                  <a:srgbClr val="FF0000"/>
                </a:solidFill>
                <a:latin typeface="Times New Roman"/>
                <a:cs typeface="Times New Roman"/>
              </a:rPr>
              <a:t>программ</a:t>
            </a:r>
            <a:r>
              <a:rPr lang="ru-RU" sz="1400" b="1" i="1" dirty="0">
                <a:solidFill>
                  <a:prstClr val="black"/>
                </a:solidFill>
                <a:latin typeface="Times New Roman"/>
                <a:cs typeface="Times New Roman"/>
              </a:rPr>
              <a:t>.</a:t>
            </a:r>
          </a:p>
          <a:p>
            <a:pPr marL="12700" marR="41275" lvl="0" indent="38100">
              <a:lnSpc>
                <a:spcPts val="1300"/>
              </a:lnSpc>
              <a:spcBef>
                <a:spcPts val="980"/>
              </a:spcBef>
            </a:pPr>
            <a:r>
              <a:rPr lang="ru-RU" sz="1400" b="1" i="1" dirty="0" smtClean="0">
                <a:solidFill>
                  <a:prstClr val="black"/>
                </a:solidFill>
                <a:latin typeface="Times New Roman"/>
                <a:cs typeface="Times New Roman"/>
              </a:rPr>
              <a:t>                                              В</a:t>
            </a:r>
            <a:r>
              <a:rPr lang="ru-RU" sz="1400" b="1" i="1" spc="-5" dirty="0" smtClean="0">
                <a:solidFill>
                  <a:prstClr val="black"/>
                </a:solidFill>
                <a:latin typeface="Times New Roman"/>
                <a:cs typeface="Times New Roman"/>
              </a:rPr>
              <a:t> </a:t>
            </a:r>
            <a:r>
              <a:rPr lang="ru-RU" sz="1400" b="1" i="1" dirty="0" smtClean="0">
                <a:solidFill>
                  <a:prstClr val="black"/>
                </a:solidFill>
                <a:latin typeface="Times New Roman"/>
                <a:cs typeface="Times New Roman"/>
              </a:rPr>
              <a:t>2024</a:t>
            </a:r>
            <a:r>
              <a:rPr lang="ru-RU" sz="1400" b="1" i="1" spc="-5" dirty="0" smtClean="0">
                <a:solidFill>
                  <a:prstClr val="black"/>
                </a:solidFill>
                <a:latin typeface="Times New Roman"/>
                <a:cs typeface="Times New Roman"/>
              </a:rPr>
              <a:t> </a:t>
            </a:r>
            <a:r>
              <a:rPr lang="ru-RU" sz="1400" b="1" i="1" spc="-20" dirty="0">
                <a:solidFill>
                  <a:prstClr val="black"/>
                </a:solidFill>
                <a:latin typeface="Times New Roman"/>
                <a:cs typeface="Times New Roman"/>
              </a:rPr>
              <a:t>году</a:t>
            </a:r>
            <a:r>
              <a:rPr lang="ru-RU" sz="1400" b="1" i="1" spc="-5" dirty="0">
                <a:solidFill>
                  <a:prstClr val="black"/>
                </a:solidFill>
                <a:latin typeface="Times New Roman"/>
                <a:cs typeface="Times New Roman"/>
              </a:rPr>
              <a:t> программная </a:t>
            </a:r>
            <a:r>
              <a:rPr lang="ru-RU" sz="1400" b="1" i="1" dirty="0">
                <a:solidFill>
                  <a:prstClr val="black"/>
                </a:solidFill>
                <a:latin typeface="Times New Roman"/>
                <a:cs typeface="Times New Roman"/>
              </a:rPr>
              <a:t> </a:t>
            </a:r>
            <a:r>
              <a:rPr lang="ru-RU" sz="1400" b="1" i="1" spc="-5" dirty="0">
                <a:solidFill>
                  <a:prstClr val="black"/>
                </a:solidFill>
                <a:latin typeface="Times New Roman"/>
                <a:cs typeface="Times New Roman"/>
              </a:rPr>
              <a:t>часть</a:t>
            </a:r>
            <a:r>
              <a:rPr lang="ru-RU" sz="1400" b="1" i="1" spc="-25" dirty="0">
                <a:solidFill>
                  <a:prstClr val="black"/>
                </a:solidFill>
                <a:latin typeface="Times New Roman"/>
                <a:cs typeface="Times New Roman"/>
              </a:rPr>
              <a:t> </a:t>
            </a:r>
            <a:r>
              <a:rPr lang="ru-RU" sz="1400" b="1" i="1" spc="-15" dirty="0">
                <a:solidFill>
                  <a:prstClr val="black"/>
                </a:solidFill>
                <a:latin typeface="Times New Roman"/>
                <a:cs typeface="Times New Roman"/>
              </a:rPr>
              <a:t>бюджета</a:t>
            </a:r>
            <a:r>
              <a:rPr lang="ru-RU" sz="1400" b="1" i="1" dirty="0">
                <a:solidFill>
                  <a:prstClr val="black"/>
                </a:solidFill>
                <a:latin typeface="Times New Roman"/>
                <a:cs typeface="Times New Roman"/>
              </a:rPr>
              <a:t> составит</a:t>
            </a:r>
            <a:r>
              <a:rPr lang="ru-RU" sz="1400" b="1" i="1" spc="-15" dirty="0">
                <a:solidFill>
                  <a:prstClr val="black"/>
                </a:solidFill>
                <a:latin typeface="Times New Roman"/>
                <a:cs typeface="Times New Roman"/>
              </a:rPr>
              <a:t> </a:t>
            </a:r>
            <a:r>
              <a:rPr lang="ru-RU" sz="1400" b="1" i="1" dirty="0" smtClean="0">
                <a:solidFill>
                  <a:srgbClr val="FF0000"/>
                </a:solidFill>
                <a:latin typeface="Times New Roman"/>
                <a:cs typeface="Times New Roman"/>
              </a:rPr>
              <a:t>99,7%</a:t>
            </a:r>
            <a:endParaRPr lang="ru-RU" sz="1400" b="1" i="1" dirty="0">
              <a:solidFill>
                <a:prstClr val="black"/>
              </a:solidFill>
              <a:latin typeface="Times New Roman"/>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57804160"/>
              </p:ext>
            </p:extLst>
          </p:nvPr>
        </p:nvGraphicFramePr>
        <p:xfrm>
          <a:off x="0" y="1183446"/>
          <a:ext cx="9144001" cy="5674553"/>
        </p:xfrm>
        <a:graphic>
          <a:graphicData uri="http://schemas.openxmlformats.org/drawingml/2006/table">
            <a:tbl>
              <a:tblPr>
                <a:tableStyleId>{5C22544A-7EE6-4342-B048-85BDC9FD1C3A}</a:tableStyleId>
              </a:tblPr>
              <a:tblGrid>
                <a:gridCol w="3416316"/>
                <a:gridCol w="1161322"/>
                <a:gridCol w="1341722"/>
                <a:gridCol w="1059847"/>
                <a:gridCol w="1003472"/>
                <a:gridCol w="1161322"/>
              </a:tblGrid>
              <a:tr h="490239">
                <a:tc>
                  <a:txBody>
                    <a:bodyPr/>
                    <a:lstStyle/>
                    <a:p>
                      <a:pPr algn="ctr" fontAlgn="ctr"/>
                      <a:r>
                        <a:rPr lang="ru-RU" sz="1100" b="1" u="none" strike="noStrike" dirty="0">
                          <a:effectLst/>
                        </a:rPr>
                        <a:t>Наименование программ</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a:effectLst/>
                        </a:rPr>
                        <a:t>2022 год (отчет)</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План 2023  </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Прогноз </a:t>
                      </a:r>
                      <a:r>
                        <a:rPr lang="ru-RU" sz="1100" b="1" u="none" strike="noStrike" dirty="0">
                          <a:effectLst/>
                        </a:rPr>
                        <a:t>2024 год</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Прогноз </a:t>
                      </a:r>
                      <a:r>
                        <a:rPr lang="ru-RU" sz="1100" b="1" u="none" strike="noStrike" dirty="0">
                          <a:effectLst/>
                        </a:rPr>
                        <a:t>2025 год</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Прогноз </a:t>
                      </a:r>
                      <a:r>
                        <a:rPr lang="ru-RU" sz="1100" b="1" u="none" strike="noStrike" dirty="0">
                          <a:effectLst/>
                        </a:rPr>
                        <a:t>2026 год</a:t>
                      </a:r>
                      <a:endParaRPr lang="ru-RU" sz="1100" b="1" i="0" u="none" strike="noStrike" dirty="0">
                        <a:solidFill>
                          <a:srgbClr val="000000"/>
                        </a:solidFill>
                        <a:effectLst/>
                        <a:latin typeface="RF Rufo"/>
                      </a:endParaRPr>
                    </a:p>
                  </a:txBody>
                  <a:tcPr marL="4215" marR="4215" marT="4215" marB="0" anchor="ctr"/>
                </a:tc>
              </a:tr>
              <a:tr h="166398">
                <a:tc>
                  <a:txBody>
                    <a:bodyPr/>
                    <a:lstStyle/>
                    <a:p>
                      <a:pPr algn="l" fontAlgn="t"/>
                      <a:r>
                        <a:rPr lang="ru-RU" sz="1000" u="none" strike="noStrike" dirty="0">
                          <a:effectLst/>
                        </a:rPr>
                        <a:t>Муниципальная программа «Здравоохранение »</a:t>
                      </a:r>
                      <a:endParaRPr lang="ru-RU" sz="1000" b="0" i="0" u="none" strike="noStrike" dirty="0">
                        <a:solidFill>
                          <a:srgbClr val="000000"/>
                        </a:solidFill>
                        <a:effectLst/>
                        <a:latin typeface="RF Rufo"/>
                      </a:endParaRPr>
                    </a:p>
                  </a:txBody>
                  <a:tcPr marL="4215" marR="4215" marT="4215" marB="0"/>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r>
              <a:tr h="166398">
                <a:tc>
                  <a:txBody>
                    <a:bodyPr/>
                    <a:lstStyle/>
                    <a:p>
                      <a:pPr algn="l" fontAlgn="t"/>
                      <a:r>
                        <a:rPr lang="ru-RU" sz="1000" u="none" strike="noStrike" dirty="0">
                          <a:effectLst/>
                        </a:rPr>
                        <a:t>Муниципальная программа  "Культура » </a:t>
                      </a:r>
                      <a:endParaRPr lang="ru-RU" sz="1000" b="0" i="0" u="none" strike="noStrike" dirty="0">
                        <a:solidFill>
                          <a:srgbClr val="000000"/>
                        </a:solidFill>
                        <a:effectLst/>
                        <a:latin typeface="RF Rufo"/>
                      </a:endParaRPr>
                    </a:p>
                  </a:txBody>
                  <a:tcPr marL="4215" marR="4215" marT="4215" marB="0"/>
                </a:tc>
                <a:tc>
                  <a:txBody>
                    <a:bodyPr/>
                    <a:lstStyle/>
                    <a:p>
                      <a:pPr algn="ctr" fontAlgn="ctr"/>
                      <a:r>
                        <a:rPr lang="ru-RU" sz="1000" u="none" strike="noStrike">
                          <a:effectLst/>
                        </a:rPr>
                        <a:t>197,011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292,306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295,116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296,536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308,501</a:t>
                      </a:r>
                      <a:endParaRPr lang="ru-RU" sz="1000" b="0" i="0" u="none" strike="noStrike">
                        <a:solidFill>
                          <a:srgbClr val="000000"/>
                        </a:solidFill>
                        <a:effectLst/>
                        <a:latin typeface="RF Rufo"/>
                      </a:endParaRPr>
                    </a:p>
                  </a:txBody>
                  <a:tcPr marL="4215" marR="4215" marT="4215" marB="0" anchor="ctr"/>
                </a:tc>
              </a:tr>
              <a:tr h="166398">
                <a:tc>
                  <a:txBody>
                    <a:bodyPr/>
                    <a:lstStyle/>
                    <a:p>
                      <a:pPr algn="l" fontAlgn="t"/>
                      <a:r>
                        <a:rPr lang="ru-RU" sz="1000" u="none" strike="noStrike">
                          <a:effectLst/>
                        </a:rPr>
                        <a:t>Муниципальная  программа  «Образование»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958,870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1,006,252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1,044,570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1,041,538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1,049,315</a:t>
                      </a:r>
                      <a:endParaRPr lang="ru-RU" sz="1000" b="0" i="0" u="none" strike="noStrike">
                        <a:solidFill>
                          <a:srgbClr val="000000"/>
                        </a:solidFill>
                        <a:effectLst/>
                        <a:latin typeface="RF Rufo"/>
                      </a:endParaRPr>
                    </a:p>
                  </a:txBody>
                  <a:tcPr marL="4215" marR="4215" marT="4215" marB="0" anchor="ctr"/>
                </a:tc>
              </a:tr>
              <a:tr h="187986">
                <a:tc>
                  <a:txBody>
                    <a:bodyPr/>
                    <a:lstStyle/>
                    <a:p>
                      <a:pPr algn="l" fontAlgn="t"/>
                      <a:r>
                        <a:rPr lang="ru-RU" sz="1000" u="none" strike="noStrike">
                          <a:effectLst/>
                        </a:rPr>
                        <a:t>Муниципальная  программа  «Социальная защита населения»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83,564</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36,758</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119,875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34,437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35,070</a:t>
                      </a:r>
                      <a:endParaRPr lang="ru-RU" sz="1000" b="0" i="0" u="none" strike="noStrike">
                        <a:solidFill>
                          <a:srgbClr val="000000"/>
                        </a:solidFill>
                        <a:effectLst/>
                        <a:latin typeface="RF Rufo"/>
                      </a:endParaRPr>
                    </a:p>
                  </a:txBody>
                  <a:tcPr marL="4215" marR="4215" marT="4215" marB="0" anchor="ctr"/>
                </a:tc>
              </a:tr>
              <a:tr h="166398">
                <a:tc>
                  <a:txBody>
                    <a:bodyPr/>
                    <a:lstStyle/>
                    <a:p>
                      <a:pPr algn="l" fontAlgn="t"/>
                      <a:r>
                        <a:rPr lang="ru-RU" sz="1000" u="none" strike="noStrike" dirty="0">
                          <a:effectLst/>
                        </a:rPr>
                        <a:t>Муниципальная  программа  «Спорт »</a:t>
                      </a:r>
                      <a:endParaRPr lang="ru-RU" sz="1000" b="0" i="0" u="none" strike="noStrike" dirty="0">
                        <a:solidFill>
                          <a:srgbClr val="000000"/>
                        </a:solidFill>
                        <a:effectLst/>
                        <a:latin typeface="RF Rufo"/>
                      </a:endParaRPr>
                    </a:p>
                  </a:txBody>
                  <a:tcPr marL="4215" marR="4215" marT="4215" marB="0"/>
                </a:tc>
                <a:tc>
                  <a:txBody>
                    <a:bodyPr/>
                    <a:lstStyle/>
                    <a:p>
                      <a:pPr algn="ctr" fontAlgn="ctr"/>
                      <a:r>
                        <a:rPr lang="ru-RU" sz="1000" u="none" strike="noStrike" dirty="0">
                          <a:effectLst/>
                        </a:rPr>
                        <a:t>72,995</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66,560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71,168</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75,000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78,500</a:t>
                      </a:r>
                      <a:endParaRPr lang="ru-RU" sz="1000" b="0" i="0" u="none" strike="noStrike">
                        <a:solidFill>
                          <a:srgbClr val="000000"/>
                        </a:solidFill>
                        <a:effectLst/>
                        <a:latin typeface="RF Rufo"/>
                      </a:endParaRPr>
                    </a:p>
                  </a:txBody>
                  <a:tcPr marL="4215" marR="4215" marT="4215" marB="0" anchor="ctr"/>
                </a:tc>
              </a:tr>
              <a:tr h="187986">
                <a:tc>
                  <a:txBody>
                    <a:bodyPr/>
                    <a:lstStyle/>
                    <a:p>
                      <a:pPr algn="l" fontAlgn="t"/>
                      <a:r>
                        <a:rPr lang="ru-RU" sz="1000" u="none" strike="noStrike">
                          <a:effectLst/>
                        </a:rPr>
                        <a:t>Муниципальная  программа  «Развитие сельского  хозяйства »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8,632</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9,387</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9,250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10,027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9,668</a:t>
                      </a:r>
                      <a:endParaRPr lang="ru-RU" sz="1000" b="0" i="0" u="none" strike="noStrike">
                        <a:solidFill>
                          <a:srgbClr val="000000"/>
                        </a:solidFill>
                        <a:effectLst/>
                        <a:latin typeface="RF Rufo"/>
                      </a:endParaRPr>
                    </a:p>
                  </a:txBody>
                  <a:tcPr marL="4215" marR="4215" marT="4215" marB="0" anchor="ctr"/>
                </a:tc>
              </a:tr>
              <a:tr h="187986">
                <a:tc>
                  <a:txBody>
                    <a:bodyPr/>
                    <a:lstStyle/>
                    <a:p>
                      <a:pPr algn="l" fontAlgn="t"/>
                      <a:r>
                        <a:rPr lang="ru-RU" sz="1000" u="none" strike="noStrike">
                          <a:effectLst/>
                        </a:rPr>
                        <a:t> Муниципальная  программа"Экология и окружающая среда»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22,947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115,281</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143,818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140,593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184,652</a:t>
                      </a:r>
                      <a:endParaRPr lang="ru-RU" sz="1000" b="0" i="0" u="none" strike="noStrike">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«Безопасность и обеспечение жизнедеятельности населения»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41,958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46,053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49,120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50,395</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52,615</a:t>
                      </a:r>
                      <a:endParaRPr lang="ru-RU" sz="1000" b="0" i="0" u="none" strike="noStrike" dirty="0">
                        <a:solidFill>
                          <a:srgbClr val="000000"/>
                        </a:solidFill>
                        <a:effectLst/>
                        <a:latin typeface="RF Rufo"/>
                      </a:endParaRPr>
                    </a:p>
                  </a:txBody>
                  <a:tcPr marL="4215" marR="4215" marT="4215" marB="0" anchor="ctr"/>
                </a:tc>
              </a:tr>
              <a:tr h="166398">
                <a:tc>
                  <a:txBody>
                    <a:bodyPr/>
                    <a:lstStyle/>
                    <a:p>
                      <a:pPr algn="l" fontAlgn="t"/>
                      <a:r>
                        <a:rPr lang="ru-RU" sz="1000" u="none" strike="noStrike">
                          <a:effectLst/>
                        </a:rPr>
                        <a:t>Муниципальная  программа «Жилище»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46,839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29,873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51,441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42,839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35,835</a:t>
                      </a:r>
                      <a:endParaRPr lang="ru-RU" sz="1000" b="0" i="0" u="none" strike="noStrike">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«Развитие инженерной инфраструктуры и  энергоэффективности»</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238,915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55,175</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449,295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541,432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587,599</a:t>
                      </a:r>
                      <a:endParaRPr lang="ru-RU" sz="1000" b="0" i="0" u="none" strike="noStrike" dirty="0">
                        <a:solidFill>
                          <a:srgbClr val="000000"/>
                        </a:solidFill>
                        <a:effectLst/>
                        <a:latin typeface="RF Rufo"/>
                      </a:endParaRPr>
                    </a:p>
                  </a:txBody>
                  <a:tcPr marL="4215" marR="4215" marT="4215" marB="0" anchor="ctr"/>
                </a:tc>
              </a:tr>
              <a:tr h="166398">
                <a:tc>
                  <a:txBody>
                    <a:bodyPr/>
                    <a:lstStyle/>
                    <a:p>
                      <a:pPr algn="l" fontAlgn="t"/>
                      <a:r>
                        <a:rPr lang="ru-RU" sz="1000" u="none" strike="noStrike">
                          <a:effectLst/>
                        </a:rPr>
                        <a:t>Муниципальная  программа  «Предпринимательство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2,250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500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1,300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1,800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1,800</a:t>
                      </a:r>
                      <a:endParaRPr lang="ru-RU" sz="1000" b="0" i="0" u="none" strike="noStrike">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"Управление имуществом и  муниципальными финансами "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299,243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292,380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253,509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235,608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245,408</a:t>
                      </a:r>
                      <a:endParaRPr lang="ru-RU" sz="1000" b="0" i="0" u="none" strike="noStrike">
                        <a:solidFill>
                          <a:srgbClr val="000000"/>
                        </a:solidFill>
                        <a:effectLst/>
                        <a:latin typeface="RF Rufo"/>
                      </a:endParaRPr>
                    </a:p>
                  </a:txBody>
                  <a:tcPr marL="4215" marR="4215" marT="4215" marB="0" anchor="ctr"/>
                </a:tc>
              </a:tr>
              <a:tr h="490239">
                <a:tc>
                  <a:txBody>
                    <a:bodyPr/>
                    <a:lstStyle/>
                    <a:p>
                      <a:pPr algn="l" fontAlgn="t"/>
                      <a:r>
                        <a:rPr lang="ru-RU" sz="1000" u="none" strike="noStrike">
                          <a:effectLst/>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13,593</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12,671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11,100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12,051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13,001</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«Развитие и функционирование дорожно-транспортного комплекса»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201,251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413,617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483,919</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332,990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202,138</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«Цифровое  муниципальное образование»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57,466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47,738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39,399</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40,342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42,081</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«Архитектура и градостроительство»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494</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498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«Формирование современной комфортной городской среды»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758,128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1,363,513</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612,444</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517,901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435,356</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«Строительство объектов социальной инфраструктуры»</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99,055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386,821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1,011,097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846,204</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«Переселение граждан из аварийного жилищного фонда"»</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6,717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52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205,739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510,325</a:t>
                      </a:r>
                      <a:endParaRPr lang="ru-RU" sz="1000" b="0" i="0" u="none" strike="noStrike" dirty="0">
                        <a:solidFill>
                          <a:srgbClr val="000000"/>
                        </a:solidFill>
                        <a:effectLst/>
                        <a:latin typeface="RF Rufo"/>
                      </a:endParaRPr>
                    </a:p>
                  </a:txBody>
                  <a:tcPr marL="4215" marR="4215" marT="4215" marB="0" anchor="ctr"/>
                </a:tc>
              </a:tr>
              <a:tr h="176858">
                <a:tc>
                  <a:txBody>
                    <a:bodyPr/>
                    <a:lstStyle/>
                    <a:p>
                      <a:pPr algn="l" fontAlgn="t"/>
                      <a:r>
                        <a:rPr lang="ru-RU" sz="1100" b="1" u="none" strike="noStrike" dirty="0">
                          <a:effectLst/>
                        </a:rPr>
                        <a:t>ИТОГО ПО МУНИЦИПАЛЬНЫМ  ПРОГРАММАМ</a:t>
                      </a:r>
                      <a:endParaRPr lang="ru-RU" sz="1100" b="1" i="0" u="none" strike="noStrike" dirty="0">
                        <a:solidFill>
                          <a:srgbClr val="000000"/>
                        </a:solidFill>
                        <a:effectLst/>
                        <a:latin typeface="RF Rufo"/>
                      </a:endParaRPr>
                    </a:p>
                  </a:txBody>
                  <a:tcPr marL="4215" marR="4215" marT="4215" marB="0"/>
                </a:tc>
                <a:tc>
                  <a:txBody>
                    <a:bodyPr/>
                    <a:lstStyle/>
                    <a:p>
                      <a:pPr algn="ctr" fontAlgn="ctr"/>
                      <a:r>
                        <a:rPr lang="ru-RU" sz="1100" b="1" u="none" strike="noStrike" dirty="0">
                          <a:effectLst/>
                        </a:rPr>
                        <a:t>3,109,928</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4,175,435</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4,852,160</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4,219,693</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3,791,864</a:t>
                      </a:r>
                      <a:endParaRPr lang="ru-RU" sz="1100" b="1" i="0" u="none" strike="noStrike" dirty="0">
                        <a:solidFill>
                          <a:srgbClr val="000000"/>
                        </a:solidFill>
                        <a:effectLst/>
                        <a:latin typeface="RF Rufo"/>
                      </a:endParaRPr>
                    </a:p>
                  </a:txBody>
                  <a:tcPr marL="4215" marR="4215" marT="4215" marB="0" anchor="ctr"/>
                </a:tc>
              </a:tr>
            </a:tbl>
          </a:graphicData>
        </a:graphic>
      </p:graphicFrame>
    </p:spTree>
    <p:extLst>
      <p:ext uri="{BB962C8B-B14F-4D97-AF65-F5344CB8AC3E}">
        <p14:creationId xmlns:p14="http://schemas.microsoft.com/office/powerpoint/2010/main" val="23214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655966872"/>
              </p:ext>
            </p:extLst>
          </p:nvPr>
        </p:nvGraphicFramePr>
        <p:xfrm>
          <a:off x="-36512" y="867316"/>
          <a:ext cx="9252520" cy="5946061"/>
        </p:xfrm>
        <a:graphic>
          <a:graphicData uri="http://schemas.openxmlformats.org/drawingml/2006/table">
            <a:tbl>
              <a:tblPr firstRow="1" bandRow="1">
                <a:tableStyleId>{00A15C55-8517-42AA-B614-E9B94910E393}</a:tableStyleId>
              </a:tblPr>
              <a:tblGrid>
                <a:gridCol w="482741"/>
                <a:gridCol w="1830389"/>
                <a:gridCol w="1156565"/>
                <a:gridCol w="141044"/>
                <a:gridCol w="1015521"/>
                <a:gridCol w="1156565"/>
                <a:gridCol w="1156565"/>
                <a:gridCol w="1156565"/>
                <a:gridCol w="1156565"/>
              </a:tblGrid>
              <a:tr h="1165663">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gridSpan="2">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hMerge="1">
                  <a:txBody>
                    <a:bodyPr/>
                    <a:lstStyle/>
                    <a:p>
                      <a:endParaRPr lang="ru-RU"/>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29765">
                <a:tc gridSpan="9">
                  <a:txBody>
                    <a:bodyPr/>
                    <a:lstStyle/>
                    <a:p>
                      <a:pPr algn="ctr"/>
                      <a:r>
                        <a:rPr lang="ru-RU" sz="1400" b="1" dirty="0" smtClean="0">
                          <a:solidFill>
                            <a:schemeClr val="tx1"/>
                          </a:solidFill>
                        </a:rPr>
                        <a:t>Муниципальная программа 01. Здравоохранение</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801480">
                <a:tc>
                  <a:txBody>
                    <a:bodyPr/>
                    <a:lstStyle/>
                    <a:p>
                      <a:pPr algn="ctr"/>
                      <a:r>
                        <a:rPr lang="ru-RU" sz="1200" dirty="0" smtClean="0">
                          <a:solidFill>
                            <a:schemeClr val="tx1"/>
                          </a:solidFill>
                        </a:rPr>
                        <a:t>1</a:t>
                      </a:r>
                      <a:endParaRPr lang="ru-RU" sz="1200" dirty="0">
                        <a:solidFill>
                          <a:schemeClr val="tx1"/>
                        </a:solidFill>
                      </a:endParaRPr>
                    </a:p>
                  </a:txBody>
                  <a:tcPr/>
                </a:tc>
                <a:tc>
                  <a:txBody>
                    <a:bodyPr/>
                    <a:lstStyle/>
                    <a:p>
                      <a:pPr algn="ctr"/>
                      <a:r>
                        <a:rPr lang="ru-RU" sz="1200" dirty="0" smtClean="0">
                          <a:solidFill>
                            <a:schemeClr val="tx1"/>
                          </a:solidFill>
                        </a:rPr>
                        <a:t>2022 Диспансеризация взрослого населения Московской области (Доля взрослого населения, прошедшего диспансеризацию, от общего числа взрослого населения)</a:t>
                      </a:r>
                      <a:endParaRPr lang="ru-RU" sz="1200" dirty="0">
                        <a:solidFill>
                          <a:schemeClr val="tx1"/>
                        </a:solidFill>
                      </a:endParaRPr>
                    </a:p>
                  </a:txBody>
                  <a:tcPr/>
                </a:tc>
                <a:tc gridSpan="2">
                  <a:txBody>
                    <a:bodyPr/>
                    <a:lstStyle/>
                    <a:p>
                      <a:pPr algn="ctr"/>
                      <a:r>
                        <a:rPr lang="ru-RU" sz="1200" dirty="0" smtClean="0">
                          <a:solidFill>
                            <a:schemeClr val="tx1"/>
                          </a:solidFill>
                        </a:rPr>
                        <a:t>Приоритетный</a:t>
                      </a:r>
                      <a:r>
                        <a:rPr lang="ru-RU" sz="1200" baseline="0" dirty="0" smtClean="0">
                          <a:solidFill>
                            <a:schemeClr val="tx1"/>
                          </a:solidFill>
                        </a:rPr>
                        <a:t> целевой (Рейтинг -45)</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r>
              <a:tr h="1377602">
                <a:tc>
                  <a:txBody>
                    <a:bodyPr/>
                    <a:lstStyle/>
                    <a:p>
                      <a:pPr algn="ctr"/>
                      <a:r>
                        <a:rPr lang="ru-RU" sz="1200" dirty="0" smtClean="0">
                          <a:solidFill>
                            <a:schemeClr val="tx1"/>
                          </a:solidFill>
                        </a:rPr>
                        <a:t>2</a:t>
                      </a:r>
                      <a:endParaRPr lang="ru-RU" sz="1200" dirty="0">
                        <a:solidFill>
                          <a:schemeClr val="tx1"/>
                        </a:solidFill>
                      </a:endParaRPr>
                    </a:p>
                  </a:txBody>
                  <a:tcPr/>
                </a:tc>
                <a:tc>
                  <a:txBody>
                    <a:bodyPr/>
                    <a:lstStyle/>
                    <a:p>
                      <a:pPr algn="ctr"/>
                      <a:r>
                        <a:rPr lang="ru-RU" sz="1200" dirty="0" smtClean="0">
                          <a:solidFill>
                            <a:schemeClr val="tx1"/>
                          </a:solidFill>
                        </a:rPr>
                        <a:t>2022 Количество застрахованного населения трудоспособного возраста на территории Московской области</a:t>
                      </a:r>
                      <a:endParaRPr lang="ru-RU" sz="1200" dirty="0">
                        <a:solidFill>
                          <a:schemeClr val="tx1"/>
                        </a:solidFill>
                      </a:endParaRPr>
                    </a:p>
                  </a:txBody>
                  <a:tcPr/>
                </a:tc>
                <a:tc gridSpan="2">
                  <a:txBody>
                    <a:bodyPr/>
                    <a:lstStyle/>
                    <a:p>
                      <a:pPr algn="ctr"/>
                      <a:r>
                        <a:rPr lang="ru-RU" sz="1200" dirty="0" smtClean="0">
                          <a:solidFill>
                            <a:schemeClr val="tx1"/>
                          </a:solidFill>
                        </a:rPr>
                        <a:t>Приоритетный целевой (Рейтинг -45)</a:t>
                      </a:r>
                    </a:p>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a:txBody>
                    <a:bodyPr/>
                    <a:lstStyle/>
                    <a:p>
                      <a:r>
                        <a:rPr lang="ru-RU" sz="1200" dirty="0" smtClean="0"/>
                        <a:t>Процент</a:t>
                      </a:r>
                      <a:endParaRPr lang="ru-RU" sz="1200" dirty="0"/>
                    </a:p>
                  </a:txBody>
                  <a:tcPr/>
                </a:tc>
                <a:tc>
                  <a:txBody>
                    <a:bodyPr/>
                    <a:lstStyle/>
                    <a:p>
                      <a:pPr algn="ctr"/>
                      <a:r>
                        <a:rPr lang="ru-RU" sz="1200" dirty="0" smtClean="0">
                          <a:solidFill>
                            <a:schemeClr val="tx1"/>
                          </a:solidFill>
                        </a:rPr>
                        <a:t>107</a:t>
                      </a:r>
                      <a:endParaRPr lang="ru-RU" sz="1200" dirty="0">
                        <a:solidFill>
                          <a:schemeClr val="tx1"/>
                        </a:solidFill>
                      </a:endParaRPr>
                    </a:p>
                  </a:txBody>
                  <a:tcPr/>
                </a:tc>
                <a:tc>
                  <a:txBody>
                    <a:bodyPr/>
                    <a:lstStyle/>
                    <a:p>
                      <a:pPr algn="ctr"/>
                      <a:r>
                        <a:rPr lang="ru-RU" sz="1200" dirty="0" smtClean="0">
                          <a:solidFill>
                            <a:schemeClr val="tx1"/>
                          </a:solidFill>
                        </a:rPr>
                        <a:t>108</a:t>
                      </a:r>
                      <a:endParaRPr lang="ru-RU" sz="1200" dirty="0">
                        <a:solidFill>
                          <a:schemeClr val="tx1"/>
                        </a:solidFill>
                      </a:endParaRPr>
                    </a:p>
                  </a:txBody>
                  <a:tcPr/>
                </a:tc>
                <a:tc>
                  <a:txBody>
                    <a:bodyPr/>
                    <a:lstStyle/>
                    <a:p>
                      <a:pPr algn="ctr"/>
                      <a:r>
                        <a:rPr lang="ru-RU" sz="1200" dirty="0" smtClean="0">
                          <a:solidFill>
                            <a:schemeClr val="tx1"/>
                          </a:solidFill>
                        </a:rPr>
                        <a:t>108</a:t>
                      </a:r>
                      <a:endParaRPr lang="ru-RU" sz="1200" dirty="0">
                        <a:solidFill>
                          <a:schemeClr val="tx1"/>
                        </a:solidFill>
                      </a:endParaRPr>
                    </a:p>
                  </a:txBody>
                  <a:tcPr/>
                </a:tc>
                <a:tc>
                  <a:txBody>
                    <a:bodyPr/>
                    <a:lstStyle/>
                    <a:p>
                      <a:pPr algn="ctr"/>
                      <a:r>
                        <a:rPr lang="ru-RU" sz="1200" dirty="0" smtClean="0">
                          <a:solidFill>
                            <a:schemeClr val="tx1"/>
                          </a:solidFill>
                        </a:rPr>
                        <a:t>108</a:t>
                      </a:r>
                      <a:endParaRPr lang="ru-RU" sz="1200" dirty="0">
                        <a:solidFill>
                          <a:schemeClr val="tx1"/>
                        </a:solidFill>
                      </a:endParaRPr>
                    </a:p>
                  </a:txBody>
                  <a:tcPr/>
                </a:tc>
              </a:tr>
              <a:tr h="429765">
                <a:tc gridSpan="9">
                  <a:txBody>
                    <a:bodyPr/>
                    <a:lstStyle/>
                    <a:p>
                      <a:pPr algn="ctr"/>
                      <a:r>
                        <a:rPr lang="ru-RU" sz="1200" dirty="0" smtClean="0">
                          <a:solidFill>
                            <a:schemeClr val="tx1"/>
                          </a:solidFill>
                        </a:rPr>
                        <a:t>Подпрограмма</a:t>
                      </a:r>
                      <a:r>
                        <a:rPr lang="ru-RU" sz="1200" baseline="0" dirty="0" smtClean="0">
                          <a:solidFill>
                            <a:schemeClr val="tx1"/>
                          </a:solidFill>
                        </a:rPr>
                        <a:t> 5. Финансовое обеспечение системы организации медицинской помощи</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741786">
                <a:tc>
                  <a:txBody>
                    <a:bodyPr/>
                    <a:lstStyle/>
                    <a:p>
                      <a:pPr algn="ctr"/>
                      <a:r>
                        <a:rPr lang="ru-RU" sz="1200" dirty="0" smtClean="0">
                          <a:solidFill>
                            <a:schemeClr val="tx1"/>
                          </a:solidFill>
                        </a:rPr>
                        <a:t>1</a:t>
                      </a:r>
                      <a:endParaRPr lang="ru-RU" sz="1200" dirty="0">
                        <a:solidFill>
                          <a:schemeClr val="tx1"/>
                        </a:solidFill>
                      </a:endParaRPr>
                    </a:p>
                  </a:txBody>
                  <a:tcPr/>
                </a:tc>
                <a:tc>
                  <a:txBody>
                    <a:bodyPr/>
                    <a:lstStyle/>
                    <a:p>
                      <a:pPr algn="ctr"/>
                      <a:r>
                        <a:rPr lang="ru-RU" sz="1200" dirty="0" smtClean="0">
                          <a:solidFill>
                            <a:schemeClr val="tx1"/>
                          </a:solidFill>
                        </a:rPr>
                        <a:t>2022 Жилье – медикам, нуждающихся в обеспечении жильем</a:t>
                      </a:r>
                      <a:endParaRPr lang="ru-RU" sz="1200" dirty="0">
                        <a:solidFill>
                          <a:schemeClr val="tx1"/>
                        </a:solidFill>
                      </a:endParaRPr>
                    </a:p>
                  </a:txBody>
                  <a:tcPr/>
                </a:tc>
                <a:tc>
                  <a:txBody>
                    <a:bodyPr/>
                    <a:lstStyle/>
                    <a:p>
                      <a:pPr algn="ctr"/>
                      <a:r>
                        <a:rPr lang="ru-RU" sz="1200" dirty="0" smtClean="0">
                          <a:solidFill>
                            <a:schemeClr val="tx1"/>
                          </a:solidFill>
                        </a:rPr>
                        <a:t>Отраслевой </a:t>
                      </a:r>
                      <a:endParaRPr lang="ru-RU" sz="1200" dirty="0">
                        <a:solidFill>
                          <a:schemeClr val="tx1"/>
                        </a:solidFill>
                      </a:endParaRPr>
                    </a:p>
                  </a:txBody>
                  <a:tcPr/>
                </a:tc>
                <a:tc gridSpan="2">
                  <a:txBody>
                    <a:bodyPr/>
                    <a:lstStyle/>
                    <a:p>
                      <a:pPr algn="ctr"/>
                      <a:r>
                        <a:rPr lang="ru-RU" sz="1200" dirty="0" smtClean="0">
                          <a:solidFill>
                            <a:schemeClr val="tx1"/>
                          </a:solidFill>
                        </a:rPr>
                        <a:t>Процент</a:t>
                      </a:r>
                      <a:endParaRPr lang="ru-RU" sz="1200" dirty="0">
                        <a:solidFill>
                          <a:schemeClr val="tx1"/>
                        </a:solidFill>
                      </a:endParaRPr>
                    </a:p>
                  </a:txBody>
                  <a:tcPr/>
                </a:tc>
                <a:tc hMerge="1">
                  <a:txBody>
                    <a:bodyPr/>
                    <a:lstStyle/>
                    <a:p>
                      <a:endParaRPr lang="ru-RU"/>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7873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455029287"/>
              </p:ext>
            </p:extLst>
          </p:nvPr>
        </p:nvGraphicFramePr>
        <p:xfrm>
          <a:off x="8626" y="908720"/>
          <a:ext cx="9125104" cy="6437787"/>
        </p:xfrm>
        <a:graphic>
          <a:graphicData uri="http://schemas.openxmlformats.org/drawingml/2006/table">
            <a:tbl>
              <a:tblPr firstRow="1" bandRow="1">
                <a:tableStyleId>{00A15C55-8517-42AA-B614-E9B94910E393}</a:tableStyleId>
              </a:tblPr>
              <a:tblGrid>
                <a:gridCol w="598699"/>
                <a:gridCol w="2112738"/>
                <a:gridCol w="980914"/>
                <a:gridCol w="980914"/>
                <a:gridCol w="1410139"/>
                <a:gridCol w="1013900"/>
                <a:gridCol w="1013900"/>
                <a:gridCol w="1013900"/>
              </a:tblGrid>
              <a:tr h="1237427">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54040">
                <a:tc gridSpan="8">
                  <a:txBody>
                    <a:bodyPr/>
                    <a:lstStyle/>
                    <a:p>
                      <a:pPr algn="ctr"/>
                      <a:r>
                        <a:rPr lang="ru-RU" sz="1400" b="1" i="0" dirty="0" smtClean="0"/>
                        <a:t>Муниципальная</a:t>
                      </a:r>
                      <a:r>
                        <a:rPr lang="ru-RU" sz="1400" b="1" i="0" baseline="0" dirty="0" smtClean="0"/>
                        <a:t> программа 02. Культура и туризм</a:t>
                      </a:r>
                      <a:endParaRPr lang="ru-RU" sz="1400" b="1" i="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36488">
                <a:tc gridSpan="8">
                  <a:txBody>
                    <a:bodyPr/>
                    <a:lstStyle/>
                    <a:p>
                      <a:pPr algn="ctr"/>
                      <a:r>
                        <a:rPr lang="ru-RU" sz="1200" dirty="0" smtClean="0"/>
                        <a:t>Подпрограмма 1.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endParaRPr lang="ru-RU" sz="12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484060">
                <a:tc>
                  <a:txBody>
                    <a:bodyPr/>
                    <a:lstStyle/>
                    <a:p>
                      <a:pPr algn="ctr"/>
                      <a:r>
                        <a:rPr lang="ru-RU" sz="1200" dirty="0" smtClean="0"/>
                        <a:t>4</a:t>
                      </a:r>
                      <a:endParaRPr lang="ru-RU" sz="1200" dirty="0"/>
                    </a:p>
                  </a:txBody>
                  <a:tcPr/>
                </a:tc>
                <a:tc>
                  <a:txBody>
                    <a:bodyPr/>
                    <a:lstStyle/>
                    <a:p>
                      <a:r>
                        <a:rPr lang="ru-RU" sz="1200" dirty="0" smtClean="0"/>
                        <a:t>Количество объектов культурного наследия, находящихся в собственности муниципальных образований, по которым в текущем году разработана проектная документация</a:t>
                      </a:r>
                      <a:endParaRPr lang="ru-RU" sz="1200" dirty="0"/>
                    </a:p>
                  </a:txBody>
                  <a:tcPr/>
                </a:tc>
                <a:tc>
                  <a:txBody>
                    <a:bodyPr/>
                    <a:lstStyle/>
                    <a:p>
                      <a:r>
                        <a:rPr lang="ru-RU" sz="1200" dirty="0" smtClean="0"/>
                        <a:t>Отраслевой показатель</a:t>
                      </a:r>
                      <a:endParaRPr lang="ru-RU" sz="1200" dirty="0"/>
                    </a:p>
                  </a:txBody>
                  <a:tcPr/>
                </a:tc>
                <a:tc>
                  <a:txBody>
                    <a:bodyPr/>
                    <a:lstStyle/>
                    <a:p>
                      <a:r>
                        <a:rPr lang="ru-RU" sz="1200" dirty="0" smtClean="0"/>
                        <a:t>Единиц</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3</a:t>
                      </a:r>
                      <a:endParaRPr lang="ru-RU" sz="1200" dirty="0"/>
                    </a:p>
                  </a:txBody>
                  <a:tcPr/>
                </a:tc>
                <a:tc>
                  <a:txBody>
                    <a:bodyPr/>
                    <a:lstStyle/>
                    <a:p>
                      <a:pPr algn="ctr"/>
                      <a:r>
                        <a:rPr lang="ru-RU" sz="1200" dirty="0" smtClean="0"/>
                        <a:t>3</a:t>
                      </a:r>
                      <a:endParaRPr lang="ru-RU" sz="1200" dirty="0"/>
                    </a:p>
                  </a:txBody>
                  <a:tcPr/>
                </a:tc>
                <a:tc>
                  <a:txBody>
                    <a:bodyPr/>
                    <a:lstStyle/>
                    <a:p>
                      <a:pPr algn="ctr"/>
                      <a:r>
                        <a:rPr lang="ru-RU" sz="1200" dirty="0" smtClean="0"/>
                        <a:t>4</a:t>
                      </a:r>
                      <a:endParaRPr lang="ru-RU" sz="1200" dirty="0"/>
                    </a:p>
                  </a:txBody>
                  <a:tcPr/>
                </a:tc>
              </a:tr>
              <a:tr h="2706226">
                <a:tc>
                  <a:txBody>
                    <a:bodyPr/>
                    <a:lstStyle/>
                    <a:p>
                      <a:pPr algn="ctr"/>
                      <a:r>
                        <a:rPr lang="ru-RU" sz="1200" dirty="0" smtClean="0"/>
                        <a:t>5</a:t>
                      </a:r>
                      <a:endParaRPr lang="ru-RU" sz="1200" dirty="0"/>
                    </a:p>
                  </a:txBody>
                  <a:tcPr/>
                </a:tc>
                <a:tc>
                  <a:txBody>
                    <a:bodyPr/>
                    <a:lstStyle/>
                    <a:p>
                      <a:r>
                        <a:rPr lang="ru-RU" sz="1200" dirty="0" smtClean="0"/>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муниципального образования, нуждающихся в указанных работах</a:t>
                      </a:r>
                      <a:endParaRPr lang="ru-RU" sz="1200" dirty="0"/>
                    </a:p>
                  </a:txBody>
                  <a:tcPr/>
                </a:tc>
                <a:tc>
                  <a:txBody>
                    <a:bodyPr/>
                    <a:lstStyle/>
                    <a:p>
                      <a:r>
                        <a:rPr lang="ru-RU" sz="1200" dirty="0" smtClean="0"/>
                        <a:t>Отраслевой </a:t>
                      </a:r>
                      <a:endParaRPr lang="ru-RU" sz="1200" dirty="0"/>
                    </a:p>
                  </a:txBody>
                  <a:tcPr/>
                </a:tc>
                <a:tc>
                  <a:txBody>
                    <a:bodyPr/>
                    <a:lstStyle/>
                    <a:p>
                      <a:r>
                        <a:rPr lang="ru-RU" sz="1200" dirty="0" smtClean="0"/>
                        <a:t>Процент</a:t>
                      </a:r>
                      <a:endParaRPr lang="ru-RU" sz="1200" dirty="0"/>
                    </a:p>
                  </a:txBody>
                  <a:tcPr/>
                </a:tc>
                <a:tc>
                  <a:txBody>
                    <a:bodyPr/>
                    <a:lstStyle/>
                    <a:p>
                      <a:pPr algn="ctr"/>
                      <a:r>
                        <a:rPr lang="ru-RU" sz="1200" dirty="0" smtClean="0"/>
                        <a:t>73,33</a:t>
                      </a:r>
                      <a:endParaRPr lang="ru-RU" sz="1200" dirty="0"/>
                    </a:p>
                  </a:txBody>
                  <a:tcPr/>
                </a:tc>
                <a:tc>
                  <a:txBody>
                    <a:bodyPr/>
                    <a:lstStyle/>
                    <a:p>
                      <a:pPr algn="ctr"/>
                      <a:r>
                        <a:rPr lang="ru-RU" sz="1200" dirty="0" smtClean="0"/>
                        <a:t>73,33</a:t>
                      </a:r>
                      <a:endParaRPr lang="ru-RU" sz="1200" dirty="0"/>
                    </a:p>
                  </a:txBody>
                  <a:tcPr/>
                </a:tc>
                <a:tc>
                  <a:txBody>
                    <a:bodyPr/>
                    <a:lstStyle/>
                    <a:p>
                      <a:pPr algn="ctr"/>
                      <a:r>
                        <a:rPr lang="ru-RU" sz="1200" dirty="0" smtClean="0"/>
                        <a:t>73,33</a:t>
                      </a:r>
                      <a:endParaRPr lang="ru-RU" sz="1200" dirty="0"/>
                    </a:p>
                  </a:txBody>
                  <a:tcPr/>
                </a:tc>
                <a:tc>
                  <a:txBody>
                    <a:bodyPr/>
                    <a:lstStyle/>
                    <a:p>
                      <a:pPr algn="ctr"/>
                      <a:r>
                        <a:rPr lang="ru-RU" sz="1200" dirty="0" smtClean="0"/>
                        <a:t>80,00</a:t>
                      </a:r>
                      <a:endParaRPr lang="ru-RU" sz="1200" dirty="0"/>
                    </a:p>
                  </a:txBody>
                  <a:tcPr/>
                </a:tc>
              </a:tr>
            </a:tbl>
          </a:graphicData>
        </a:graphic>
      </p:graphicFrame>
    </p:spTree>
    <p:extLst>
      <p:ext uri="{BB962C8B-B14F-4D97-AF65-F5344CB8AC3E}">
        <p14:creationId xmlns:p14="http://schemas.microsoft.com/office/powerpoint/2010/main" val="15110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7" y="-25879"/>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401013489"/>
              </p:ext>
            </p:extLst>
          </p:nvPr>
        </p:nvGraphicFramePr>
        <p:xfrm>
          <a:off x="-1" y="724805"/>
          <a:ext cx="9144005" cy="6497320"/>
        </p:xfrm>
        <a:graphic>
          <a:graphicData uri="http://schemas.openxmlformats.org/drawingml/2006/table">
            <a:tbl>
              <a:tblPr firstRow="1" bandRow="1">
                <a:tableStyleId>{00A15C55-8517-42AA-B614-E9B94910E393}</a:tableStyleId>
              </a:tblPr>
              <a:tblGrid>
                <a:gridCol w="479602"/>
                <a:gridCol w="1806397"/>
                <a:gridCol w="1143001"/>
                <a:gridCol w="1143001"/>
                <a:gridCol w="1143001"/>
                <a:gridCol w="1143001"/>
                <a:gridCol w="1143001"/>
                <a:gridCol w="1143001"/>
              </a:tblGrid>
              <a:tr h="37084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70840">
                <a:tc gridSpan="8">
                  <a:txBody>
                    <a:bodyPr/>
                    <a:lstStyle/>
                    <a:p>
                      <a:pPr algn="ctr"/>
                      <a:r>
                        <a:rPr lang="ru-RU" sz="1200" b="1" dirty="0" smtClean="0"/>
                        <a:t>Подпрограмма 3. Развитие библиотечного дела в Московской области</a:t>
                      </a:r>
                      <a:endParaRPr lang="ru-RU" sz="1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endParaRPr lang="ru-RU" sz="1200" dirty="0"/>
                    </a:p>
                  </a:txBody>
                  <a:tcPr/>
                </a:tc>
                <a:tc>
                  <a:txBody>
                    <a:bodyPr/>
                    <a:lstStyle/>
                    <a:p>
                      <a:r>
                        <a:rPr lang="ru-RU" sz="1200" dirty="0" smtClean="0"/>
                        <a:t>Обеспечение роста числа пользователей муниципальных библиотек Московской области</a:t>
                      </a:r>
                      <a:endParaRPr lang="ru-RU" sz="1200" dirty="0"/>
                    </a:p>
                  </a:txBody>
                  <a:tcPr/>
                </a:tc>
                <a:tc>
                  <a:txBody>
                    <a:bodyPr/>
                    <a:lstStyle/>
                    <a:p>
                      <a:r>
                        <a:rPr lang="ru-RU" sz="1200" dirty="0" smtClean="0"/>
                        <a:t>Отраслевой показатель</a:t>
                      </a:r>
                      <a:endParaRPr lang="ru-RU" sz="1200" dirty="0"/>
                    </a:p>
                  </a:txBody>
                  <a:tcPr/>
                </a:tc>
                <a:tc>
                  <a:txBody>
                    <a:bodyPr/>
                    <a:lstStyle/>
                    <a:p>
                      <a:r>
                        <a:rPr lang="ru-RU" sz="1200" dirty="0" smtClean="0"/>
                        <a:t>Единиц</a:t>
                      </a:r>
                      <a:endParaRPr lang="ru-RU" sz="1200" dirty="0"/>
                    </a:p>
                  </a:txBody>
                  <a:tcPr/>
                </a:tc>
                <a:tc>
                  <a:txBody>
                    <a:bodyPr/>
                    <a:lstStyle/>
                    <a:p>
                      <a:r>
                        <a:rPr lang="ru-RU" sz="1200" dirty="0" smtClean="0"/>
                        <a:t>17549</a:t>
                      </a:r>
                      <a:endParaRPr lang="ru-RU" sz="1200" dirty="0"/>
                    </a:p>
                  </a:txBody>
                  <a:tcPr/>
                </a:tc>
                <a:tc>
                  <a:txBody>
                    <a:bodyPr/>
                    <a:lstStyle/>
                    <a:p>
                      <a:r>
                        <a:rPr lang="ru-RU" sz="1200" dirty="0" smtClean="0"/>
                        <a:t>17550</a:t>
                      </a:r>
                      <a:endParaRPr lang="ru-RU" sz="1200" dirty="0"/>
                    </a:p>
                  </a:txBody>
                  <a:tcPr/>
                </a:tc>
                <a:tc>
                  <a:txBody>
                    <a:bodyPr/>
                    <a:lstStyle/>
                    <a:p>
                      <a:r>
                        <a:rPr lang="ru-RU" sz="1200" dirty="0" smtClean="0"/>
                        <a:t>17551</a:t>
                      </a:r>
                      <a:endParaRPr lang="ru-RU" sz="1200" dirty="0"/>
                    </a:p>
                  </a:txBody>
                  <a:tcPr/>
                </a:tc>
                <a:tc>
                  <a:txBody>
                    <a:bodyPr/>
                    <a:lstStyle/>
                    <a:p>
                      <a:r>
                        <a:rPr lang="ru-RU" sz="1200" dirty="0" smtClean="0"/>
                        <a:t>17552</a:t>
                      </a:r>
                      <a:endParaRPr lang="ru-RU" sz="1200" dirty="0"/>
                    </a:p>
                  </a:txBody>
                  <a:tcPr/>
                </a:tc>
              </a:tr>
              <a:tr h="370840">
                <a:tc gridSpan="8">
                  <a:txBody>
                    <a:bodyPr/>
                    <a:lstStyle/>
                    <a:p>
                      <a:pPr algn="ctr"/>
                      <a:r>
                        <a:rPr lang="ru-RU" sz="1200" b="1" dirty="0" smtClean="0"/>
                        <a:t>Подпрограмма 4. Развитие профессионального искусства, гастрольно-концертной и культурно-досуговой деятельности, кинематографии Московской области</a:t>
                      </a:r>
                      <a:endParaRPr lang="ru-RU" sz="1200" b="1"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370840">
                <a:tc>
                  <a:txBody>
                    <a:bodyPr/>
                    <a:lstStyle/>
                    <a:p>
                      <a:endParaRPr lang="ru-RU" sz="1200" dirty="0"/>
                    </a:p>
                  </a:txBody>
                  <a:tcPr/>
                </a:tc>
                <a:tc>
                  <a:txBody>
                    <a:bodyPr/>
                    <a:lstStyle/>
                    <a:p>
                      <a:r>
                        <a:rPr lang="ru-RU" sz="1200" dirty="0" smtClean="0"/>
                        <a:t>Число посещений культурных мероприятий </a:t>
                      </a:r>
                      <a:endParaRPr lang="ru-RU" sz="1200" dirty="0"/>
                    </a:p>
                  </a:txBody>
                  <a:tcPr/>
                </a:tc>
                <a:tc>
                  <a:txBody>
                    <a:bodyPr/>
                    <a:lstStyle/>
                    <a:p>
                      <a:r>
                        <a:rPr lang="ru-RU" sz="1200" dirty="0" smtClean="0"/>
                        <a:t>Указ ПРФ от 04.02.2021 № 68</a:t>
                      </a:r>
                      <a:endParaRPr lang="ru-RU" sz="1200" dirty="0"/>
                    </a:p>
                  </a:txBody>
                  <a:tcPr/>
                </a:tc>
                <a:tc>
                  <a:txBody>
                    <a:bodyPr/>
                    <a:lstStyle/>
                    <a:p>
                      <a:r>
                        <a:rPr lang="ru-RU" sz="1200" dirty="0" smtClean="0"/>
                        <a:t>Тысяча единиц</a:t>
                      </a:r>
                      <a:endParaRPr lang="ru-RU" sz="1200" dirty="0"/>
                    </a:p>
                  </a:txBody>
                  <a:tcPr/>
                </a:tc>
                <a:tc>
                  <a:txBody>
                    <a:bodyPr/>
                    <a:lstStyle/>
                    <a:p>
                      <a:r>
                        <a:rPr lang="ru-RU" sz="1200" dirty="0" smtClean="0"/>
                        <a:t>534,884</a:t>
                      </a:r>
                      <a:endParaRPr lang="ru-RU" sz="1200" dirty="0"/>
                    </a:p>
                  </a:txBody>
                  <a:tcPr/>
                </a:tc>
                <a:tc>
                  <a:txBody>
                    <a:bodyPr/>
                    <a:lstStyle/>
                    <a:p>
                      <a:r>
                        <a:rPr lang="ru-RU" sz="1200" dirty="0" smtClean="0"/>
                        <a:t>712,661</a:t>
                      </a:r>
                      <a:endParaRPr lang="ru-RU" sz="1200" dirty="0"/>
                    </a:p>
                  </a:txBody>
                  <a:tcPr/>
                </a:tc>
                <a:tc>
                  <a:txBody>
                    <a:bodyPr/>
                    <a:lstStyle/>
                    <a:p>
                      <a:r>
                        <a:rPr lang="ru-RU" sz="1200" dirty="0" smtClean="0"/>
                        <a:t>831,438</a:t>
                      </a:r>
                      <a:endParaRPr lang="ru-RU" sz="1200" dirty="0"/>
                    </a:p>
                  </a:txBody>
                  <a:tcPr/>
                </a:tc>
                <a:tc>
                  <a:txBody>
                    <a:bodyPr/>
                    <a:lstStyle/>
                    <a:p>
                      <a:r>
                        <a:rPr lang="ru-RU" sz="1200" dirty="0" smtClean="0"/>
                        <a:t>1068,991</a:t>
                      </a:r>
                      <a:endParaRPr lang="ru-RU" sz="1200" dirty="0"/>
                    </a:p>
                  </a:txBody>
                  <a:tcPr/>
                </a:tc>
              </a:tr>
              <a:tr h="370840">
                <a:tc>
                  <a:txBody>
                    <a:bodyPr/>
                    <a:lstStyle/>
                    <a:p>
                      <a:endParaRPr lang="ru-RU" sz="1200" dirty="0"/>
                    </a:p>
                  </a:txBody>
                  <a:tcPr/>
                </a:tc>
                <a:tc>
                  <a:txBody>
                    <a:bodyPr/>
                    <a:lstStyle/>
                    <a:p>
                      <a:r>
                        <a:rPr lang="ru-RU" sz="1200" dirty="0" smtClean="0"/>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в Московской области </a:t>
                      </a:r>
                      <a:endParaRPr lang="ru-RU" sz="1200" dirty="0"/>
                    </a:p>
                  </a:txBody>
                  <a:tcPr/>
                </a:tc>
                <a:tc>
                  <a:txBody>
                    <a:bodyPr/>
                    <a:lstStyle/>
                    <a:p>
                      <a:r>
                        <a:rPr lang="ru-RU" sz="1200" dirty="0" smtClean="0"/>
                        <a:t>Указ ПРФ</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95,64</a:t>
                      </a:r>
                      <a:endParaRPr lang="ru-RU" sz="1200" dirty="0"/>
                    </a:p>
                  </a:txBody>
                  <a:tcPr/>
                </a:tc>
                <a:tc>
                  <a:txBody>
                    <a:bodyPr/>
                    <a:lstStyle/>
                    <a:p>
                      <a:r>
                        <a:rPr lang="ru-RU" sz="1200" dirty="0" smtClean="0"/>
                        <a:t>95,64</a:t>
                      </a:r>
                      <a:endParaRPr lang="ru-RU" sz="1200" dirty="0"/>
                    </a:p>
                  </a:txBody>
                  <a:tcPr/>
                </a:tc>
                <a:tc>
                  <a:txBody>
                    <a:bodyPr/>
                    <a:lstStyle/>
                    <a:p>
                      <a:r>
                        <a:rPr lang="ru-RU" sz="1200" dirty="0" smtClean="0"/>
                        <a:t>95,64</a:t>
                      </a:r>
                      <a:endParaRPr lang="ru-RU" sz="1200" dirty="0"/>
                    </a:p>
                  </a:txBody>
                  <a:tcPr/>
                </a:tc>
                <a:tc>
                  <a:txBody>
                    <a:bodyPr/>
                    <a:lstStyle/>
                    <a:p>
                      <a:r>
                        <a:rPr lang="ru-RU" sz="1200" dirty="0" smtClean="0"/>
                        <a:t>95,64</a:t>
                      </a:r>
                      <a:endParaRPr lang="ru-RU" sz="1200" dirty="0"/>
                    </a:p>
                  </a:txBody>
                  <a:tcPr/>
                </a:tc>
              </a:tr>
            </a:tbl>
          </a:graphicData>
        </a:graphic>
      </p:graphicFrame>
    </p:spTree>
    <p:extLst>
      <p:ext uri="{BB962C8B-B14F-4D97-AF65-F5344CB8AC3E}">
        <p14:creationId xmlns:p14="http://schemas.microsoft.com/office/powerpoint/2010/main" val="325158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939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4679367"/>
              </p:ext>
            </p:extLst>
          </p:nvPr>
        </p:nvGraphicFramePr>
        <p:xfrm>
          <a:off x="-8626" y="620688"/>
          <a:ext cx="9144000" cy="6237314"/>
        </p:xfrm>
        <a:graphic>
          <a:graphicData uri="http://schemas.openxmlformats.org/drawingml/2006/table">
            <a:tbl>
              <a:tblPr firstRow="1" bandRow="1">
                <a:tableStyleId>{00A15C55-8517-42AA-B614-E9B94910E393}</a:tableStyleId>
              </a:tblPr>
              <a:tblGrid>
                <a:gridCol w="609600"/>
                <a:gridCol w="1676400"/>
                <a:gridCol w="1219200"/>
                <a:gridCol w="1066800"/>
                <a:gridCol w="1143000"/>
                <a:gridCol w="1143000"/>
                <a:gridCol w="1143000"/>
                <a:gridCol w="1143000"/>
              </a:tblGrid>
              <a:tr h="1018995">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32216">
                <a:tc gridSpan="8">
                  <a:txBody>
                    <a:bodyPr/>
                    <a:lstStyle/>
                    <a:p>
                      <a:pPr algn="ctr"/>
                      <a:r>
                        <a:rPr lang="ru-RU" sz="1400" b="1" dirty="0" smtClean="0">
                          <a:solidFill>
                            <a:schemeClr val="tx1"/>
                          </a:solidFill>
                        </a:rPr>
                        <a:t>Муниципальная</a:t>
                      </a:r>
                      <a:r>
                        <a:rPr lang="ru-RU" sz="1400" b="1" baseline="0" dirty="0" smtClean="0">
                          <a:solidFill>
                            <a:schemeClr val="tx1"/>
                          </a:solidFill>
                        </a:rPr>
                        <a:t> программа 03. «Образование»</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32216">
                <a:tc gridSpan="8">
                  <a:txBody>
                    <a:bodyPr/>
                    <a:lstStyle/>
                    <a:p>
                      <a:pPr algn="ctr"/>
                      <a:r>
                        <a:rPr lang="ru-RU" sz="1200" dirty="0" smtClean="0">
                          <a:solidFill>
                            <a:schemeClr val="tx1"/>
                          </a:solidFill>
                        </a:rPr>
                        <a:t>Подпрограмма</a:t>
                      </a:r>
                      <a:r>
                        <a:rPr lang="ru-RU" sz="1200" baseline="0" dirty="0" smtClean="0">
                          <a:solidFill>
                            <a:schemeClr val="tx1"/>
                          </a:solidFill>
                        </a:rPr>
                        <a:t> 1. Дошкольное образование</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018995">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Доступность дошкольного образования для детей в возрасте от трех до семи лет</a:t>
                      </a:r>
                      <a:endParaRPr lang="ru-RU" sz="1200" dirty="0">
                        <a:solidFill>
                          <a:schemeClr val="tx1"/>
                        </a:solidFill>
                      </a:endParaRPr>
                    </a:p>
                  </a:txBody>
                  <a:tcPr/>
                </a:tc>
                <a:tc>
                  <a:txBody>
                    <a:bodyPr/>
                    <a:lstStyle/>
                    <a:p>
                      <a:pPr algn="ctr"/>
                      <a:r>
                        <a:rPr lang="ru-RU" sz="1200" dirty="0" smtClean="0">
                          <a:solidFill>
                            <a:schemeClr val="tx1"/>
                          </a:solidFill>
                        </a:rPr>
                        <a:t>Указ президента</a:t>
                      </a:r>
                      <a:r>
                        <a:rPr lang="ru-RU" sz="1200" baseline="0" dirty="0" smtClean="0">
                          <a:solidFill>
                            <a:schemeClr val="tx1"/>
                          </a:solidFill>
                        </a:rPr>
                        <a:t> РФ,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1018995">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отремонтированных дошкольных образовательных организаций</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Штука</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1</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2315897">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200" dirty="0">
                        <a:solidFill>
                          <a:schemeClr val="tx1"/>
                        </a:solidFill>
                      </a:endParaRPr>
                    </a:p>
                  </a:txBody>
                  <a:tcPr/>
                </a:tc>
                <a:tc>
                  <a:txBody>
                    <a:bodyPr/>
                    <a:lstStyle/>
                    <a:p>
                      <a:pPr algn="ctr"/>
                      <a:r>
                        <a:rPr lang="ru-RU" sz="1200" dirty="0" smtClean="0">
                          <a:solidFill>
                            <a:schemeClr val="tx1"/>
                          </a:solidFill>
                        </a:rPr>
                        <a:t>Указ президента РФ,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101,9</a:t>
                      </a:r>
                      <a:endParaRPr lang="ru-RU" sz="1200" dirty="0">
                        <a:solidFill>
                          <a:schemeClr val="tx1"/>
                        </a:solidFill>
                      </a:endParaRPr>
                    </a:p>
                  </a:txBody>
                  <a:tcPr/>
                </a:tc>
                <a:tc>
                  <a:txBody>
                    <a:bodyPr/>
                    <a:lstStyle/>
                    <a:p>
                      <a:pPr algn="ctr"/>
                      <a:r>
                        <a:rPr lang="ru-RU" sz="1200" dirty="0" smtClean="0">
                          <a:solidFill>
                            <a:schemeClr val="tx1"/>
                          </a:solidFill>
                        </a:rPr>
                        <a:t>101,9</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3701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86860226"/>
              </p:ext>
            </p:extLst>
          </p:nvPr>
        </p:nvGraphicFramePr>
        <p:xfrm>
          <a:off x="0" y="867316"/>
          <a:ext cx="9144000" cy="6171139"/>
        </p:xfrm>
        <a:graphic>
          <a:graphicData uri="http://schemas.openxmlformats.org/drawingml/2006/table">
            <a:tbl>
              <a:tblPr firstRow="1" bandRow="1">
                <a:tableStyleId>{00A15C55-8517-42AA-B614-E9B94910E393}</a:tableStyleId>
              </a:tblPr>
              <a:tblGrid>
                <a:gridCol w="604562"/>
                <a:gridCol w="1681438"/>
                <a:gridCol w="1143000"/>
                <a:gridCol w="1143000"/>
                <a:gridCol w="1143000"/>
                <a:gridCol w="1143000"/>
                <a:gridCol w="1143000"/>
                <a:gridCol w="1143000"/>
              </a:tblGrid>
              <a:tr h="865175">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18979">
                <a:tc gridSpan="8">
                  <a:txBody>
                    <a:bodyPr/>
                    <a:lstStyle/>
                    <a:p>
                      <a:pPr algn="ctr"/>
                      <a:r>
                        <a:rPr lang="ru-RU" sz="1200" dirty="0" smtClean="0">
                          <a:solidFill>
                            <a:schemeClr val="tx1"/>
                          </a:solidFill>
                        </a:rPr>
                        <a:t>Подпрограмма 2. Общее образование</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809003">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выпускников текущего года, набравших 250 баллов и более по 3 предметам, к общему количеству выпускников текущего года, сдававших ЕГЭ по 3 и более предметам, процент</a:t>
                      </a:r>
                      <a:endParaRPr lang="ru-RU" sz="1200" dirty="0">
                        <a:solidFill>
                          <a:schemeClr val="tx1"/>
                        </a:solidFill>
                      </a:endParaRPr>
                    </a:p>
                  </a:txBody>
                  <a:tcPr/>
                </a:tc>
                <a:tc>
                  <a:txBody>
                    <a:bodyPr/>
                    <a:lstStyle/>
                    <a:p>
                      <a:pPr algn="ctr"/>
                      <a:r>
                        <a:rPr lang="ru-RU" sz="1200" dirty="0" smtClean="0">
                          <a:solidFill>
                            <a:schemeClr val="tx1"/>
                          </a:solidFill>
                        </a:rPr>
                        <a:t>Отраслевой показатель,</a:t>
                      </a:r>
                      <a:r>
                        <a:rPr lang="ru-RU" sz="1200" baseline="0" dirty="0" smtClean="0">
                          <a:solidFill>
                            <a:schemeClr val="tx1"/>
                          </a:solidFill>
                        </a:rPr>
                        <a:t>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r>
              <a:tr h="707871">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отремонтированных общеобразовательных организаций</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 МО,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Штука</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165169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200" dirty="0">
                        <a:solidFill>
                          <a:schemeClr val="tx1"/>
                        </a:solidFill>
                      </a:endParaRPr>
                    </a:p>
                  </a:txBody>
                  <a:tcPr/>
                </a:tc>
                <a:tc>
                  <a:txBody>
                    <a:bodyPr/>
                    <a:lstStyle/>
                    <a:p>
                      <a:pPr algn="ctr"/>
                      <a:r>
                        <a:rPr lang="ru-RU" sz="1200" dirty="0" smtClean="0">
                          <a:solidFill>
                            <a:schemeClr val="tx1"/>
                          </a:solidFill>
                        </a:rPr>
                        <a:t>Указ президента,</a:t>
                      </a:r>
                      <a:r>
                        <a:rPr lang="ru-RU" sz="1200" baseline="0" dirty="0" smtClean="0">
                          <a:solidFill>
                            <a:schemeClr val="tx1"/>
                          </a:solidFill>
                        </a:rPr>
                        <a:t>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7174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020"/>
            <a:ext cx="9216008"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070655207"/>
              </p:ext>
            </p:extLst>
          </p:nvPr>
        </p:nvGraphicFramePr>
        <p:xfrm>
          <a:off x="0" y="764704"/>
          <a:ext cx="9108504" cy="5976664"/>
        </p:xfrm>
        <a:graphic>
          <a:graphicData uri="http://schemas.openxmlformats.org/drawingml/2006/table">
            <a:tbl>
              <a:tblPr firstRow="1" bandRow="1">
                <a:tableStyleId>{00A15C55-8517-42AA-B614-E9B94910E393}</a:tableStyleId>
              </a:tblPr>
              <a:tblGrid>
                <a:gridCol w="623855"/>
                <a:gridCol w="1653271"/>
                <a:gridCol w="1286762"/>
                <a:gridCol w="990364"/>
                <a:gridCol w="1138563"/>
                <a:gridCol w="1138563"/>
                <a:gridCol w="1138563"/>
                <a:gridCol w="1138563"/>
              </a:tblGrid>
              <a:tr h="1231971">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64028">
                <a:tc gridSpan="8">
                  <a:txBody>
                    <a:bodyPr/>
                    <a:lstStyle/>
                    <a:p>
                      <a:pPr algn="ctr"/>
                      <a:r>
                        <a:rPr lang="ru-RU" sz="1200" b="1" dirty="0" smtClean="0">
                          <a:solidFill>
                            <a:schemeClr val="tx1"/>
                          </a:solidFill>
                        </a:rPr>
                        <a:t>Подпрограмма 3. Дополнительное образование, воспитание и психолого-социальное сопровождение детей</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2351944">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endParaRPr lang="ru-RU" sz="1200" dirty="0">
                        <a:solidFill>
                          <a:schemeClr val="tx1"/>
                        </a:solidFill>
                      </a:endParaRPr>
                    </a:p>
                  </a:txBody>
                  <a:tcPr/>
                </a:tc>
                <a:tc>
                  <a:txBody>
                    <a:bodyPr/>
                    <a:lstStyle/>
                    <a:p>
                      <a:pPr algn="ctr"/>
                      <a:r>
                        <a:rPr lang="ru-RU" sz="1200" dirty="0" smtClean="0">
                          <a:solidFill>
                            <a:schemeClr val="tx1"/>
                          </a:solidFill>
                        </a:rPr>
                        <a:t>Указ Президента РФ,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418824">
                <a:tc gridSpan="8">
                  <a:txBody>
                    <a:bodyPr/>
                    <a:lstStyle/>
                    <a:p>
                      <a:pPr algn="ctr"/>
                      <a:r>
                        <a:rPr lang="ru-RU" sz="1200" b="1" dirty="0" smtClean="0">
                          <a:solidFill>
                            <a:schemeClr val="tx1"/>
                          </a:solidFill>
                        </a:rPr>
                        <a:t>Муниципальная</a:t>
                      </a:r>
                      <a:r>
                        <a:rPr lang="ru-RU" sz="1200" b="1" baseline="0" dirty="0" smtClean="0">
                          <a:solidFill>
                            <a:schemeClr val="tx1"/>
                          </a:solidFill>
                        </a:rPr>
                        <a:t> </a:t>
                      </a:r>
                      <a:r>
                        <a:rPr lang="ru-RU" sz="1200" b="1" dirty="0" smtClean="0">
                          <a:solidFill>
                            <a:schemeClr val="tx1"/>
                          </a:solidFill>
                        </a:rPr>
                        <a:t>программа 04. Социальная защита населения</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725916">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Активное долголетие</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t>Процент</a:t>
                      </a:r>
                      <a:endParaRPr lang="ru-RU" sz="1200" dirty="0"/>
                    </a:p>
                  </a:txBody>
                  <a:tcPr/>
                </a:tc>
                <a:tc>
                  <a:txBody>
                    <a:bodyPr/>
                    <a:lstStyle/>
                    <a:p>
                      <a:pPr algn="ctr"/>
                      <a:r>
                        <a:rPr lang="ru-RU" sz="1200" dirty="0" smtClean="0">
                          <a:solidFill>
                            <a:schemeClr val="tx1"/>
                          </a:solidFill>
                        </a:rPr>
                        <a:t>9,8</a:t>
                      </a:r>
                      <a:endParaRPr lang="ru-RU" sz="1200" dirty="0">
                        <a:solidFill>
                          <a:schemeClr val="tx1"/>
                        </a:solidFill>
                      </a:endParaRPr>
                    </a:p>
                  </a:txBody>
                  <a:tcPr/>
                </a:tc>
                <a:tc>
                  <a:txBody>
                    <a:bodyPr/>
                    <a:lstStyle/>
                    <a:p>
                      <a:pPr algn="ctr"/>
                      <a:r>
                        <a:rPr lang="ru-RU" sz="1200" dirty="0" smtClean="0">
                          <a:solidFill>
                            <a:schemeClr val="tx1"/>
                          </a:solidFill>
                        </a:rPr>
                        <a:t>9,8</a:t>
                      </a:r>
                      <a:endParaRPr lang="ru-RU" sz="1200" dirty="0">
                        <a:solidFill>
                          <a:schemeClr val="tx1"/>
                        </a:solidFill>
                      </a:endParaRPr>
                    </a:p>
                  </a:txBody>
                  <a:tcPr/>
                </a:tc>
                <a:tc>
                  <a:txBody>
                    <a:bodyPr/>
                    <a:lstStyle/>
                    <a:p>
                      <a:pPr algn="ctr"/>
                      <a:r>
                        <a:rPr lang="ru-RU" sz="1200" dirty="0" smtClean="0">
                          <a:solidFill>
                            <a:schemeClr val="tx1"/>
                          </a:solidFill>
                        </a:rPr>
                        <a:t>9,8</a:t>
                      </a:r>
                      <a:endParaRPr lang="ru-RU" sz="1200" dirty="0">
                        <a:solidFill>
                          <a:schemeClr val="tx1"/>
                        </a:solidFill>
                      </a:endParaRPr>
                    </a:p>
                  </a:txBody>
                  <a:tcPr/>
                </a:tc>
                <a:tc>
                  <a:txBody>
                    <a:bodyPr/>
                    <a:lstStyle/>
                    <a:p>
                      <a:pPr algn="ctr"/>
                      <a:r>
                        <a:rPr lang="ru-RU" sz="1200" dirty="0" smtClean="0">
                          <a:solidFill>
                            <a:schemeClr val="tx1"/>
                          </a:solidFill>
                        </a:rPr>
                        <a:t>9,8</a:t>
                      </a:r>
                      <a:endParaRPr lang="ru-RU" sz="1200" dirty="0">
                        <a:solidFill>
                          <a:schemeClr val="tx1"/>
                        </a:solidFill>
                      </a:endParaRPr>
                    </a:p>
                  </a:txBody>
                  <a:tcPr/>
                </a:tc>
              </a:tr>
              <a:tr h="783981">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Уровень бедности</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 Указ ПРФ</a:t>
                      </a:r>
                      <a:endParaRPr lang="ru-RU" sz="1200" dirty="0">
                        <a:solidFill>
                          <a:schemeClr val="tx1"/>
                        </a:solidFill>
                      </a:endParaRPr>
                    </a:p>
                  </a:txBody>
                  <a:tcPr/>
                </a:tc>
                <a:tc>
                  <a:txBody>
                    <a:bodyPr/>
                    <a:lstStyle/>
                    <a:p>
                      <a:pPr algn="ctr"/>
                      <a:r>
                        <a:rPr lang="ru-RU" sz="1200" dirty="0" smtClean="0"/>
                        <a:t>Процент</a:t>
                      </a:r>
                      <a:endParaRPr lang="ru-RU" sz="1200" dirty="0"/>
                    </a:p>
                  </a:txBody>
                  <a:tcPr/>
                </a:tc>
                <a:tc>
                  <a:txBody>
                    <a:bodyPr/>
                    <a:lstStyle/>
                    <a:p>
                      <a:pPr algn="ctr"/>
                      <a:r>
                        <a:rPr lang="ru-RU" sz="1200" dirty="0" smtClean="0">
                          <a:solidFill>
                            <a:schemeClr val="tx1"/>
                          </a:solidFill>
                        </a:rPr>
                        <a:t>28,95</a:t>
                      </a:r>
                      <a:endParaRPr lang="ru-RU" sz="1200" dirty="0">
                        <a:solidFill>
                          <a:schemeClr val="tx1"/>
                        </a:solidFill>
                      </a:endParaRPr>
                    </a:p>
                  </a:txBody>
                  <a:tcPr/>
                </a:tc>
                <a:tc>
                  <a:txBody>
                    <a:bodyPr/>
                    <a:lstStyle/>
                    <a:p>
                      <a:pPr algn="ctr"/>
                      <a:r>
                        <a:rPr lang="ru-RU" sz="1200" dirty="0" smtClean="0">
                          <a:solidFill>
                            <a:schemeClr val="tx1"/>
                          </a:solidFill>
                        </a:rPr>
                        <a:t>28,95</a:t>
                      </a:r>
                      <a:endParaRPr lang="ru-RU" sz="1200" dirty="0">
                        <a:solidFill>
                          <a:schemeClr val="tx1"/>
                        </a:solidFill>
                      </a:endParaRPr>
                    </a:p>
                  </a:txBody>
                  <a:tcPr/>
                </a:tc>
                <a:tc>
                  <a:txBody>
                    <a:bodyPr/>
                    <a:lstStyle/>
                    <a:p>
                      <a:pPr algn="ctr"/>
                      <a:r>
                        <a:rPr lang="ru-RU" sz="1200" dirty="0" smtClean="0">
                          <a:solidFill>
                            <a:schemeClr val="tx1"/>
                          </a:solidFill>
                        </a:rPr>
                        <a:t>28,95</a:t>
                      </a:r>
                      <a:endParaRPr lang="ru-RU" sz="1200" dirty="0">
                        <a:solidFill>
                          <a:schemeClr val="tx1"/>
                        </a:solidFill>
                      </a:endParaRPr>
                    </a:p>
                  </a:txBody>
                  <a:tcPr/>
                </a:tc>
                <a:tc>
                  <a:txBody>
                    <a:bodyPr/>
                    <a:lstStyle/>
                    <a:p>
                      <a:pPr algn="ctr"/>
                      <a:r>
                        <a:rPr lang="ru-RU" sz="1200" dirty="0" smtClean="0">
                          <a:solidFill>
                            <a:schemeClr val="tx1"/>
                          </a:solidFill>
                        </a:rPr>
                        <a:t>28,95</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12685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6" y="24738"/>
            <a:ext cx="9324528"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smtClean="0">
                <a:effectLst/>
                <a:latin typeface="Times New Roman"/>
                <a:ea typeface="+mn-ea"/>
                <a:cs typeface="Times New Roman"/>
              </a:rPr>
              <a:t>программ	</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91699725"/>
              </p:ext>
            </p:extLst>
          </p:nvPr>
        </p:nvGraphicFramePr>
        <p:xfrm>
          <a:off x="-16624" y="775422"/>
          <a:ext cx="9281401" cy="6082578"/>
        </p:xfrm>
        <a:graphic>
          <a:graphicData uri="http://schemas.openxmlformats.org/drawingml/2006/table">
            <a:tbl>
              <a:tblPr firstRow="1" bandRow="1">
                <a:tableStyleId>{00A15C55-8517-42AA-B614-E9B94910E393}</a:tableStyleId>
              </a:tblPr>
              <a:tblGrid>
                <a:gridCol w="527512"/>
                <a:gridCol w="2185408"/>
                <a:gridCol w="879849"/>
                <a:gridCol w="1054060"/>
                <a:gridCol w="1158643"/>
                <a:gridCol w="1158643"/>
                <a:gridCol w="1158643"/>
                <a:gridCol w="1158643"/>
              </a:tblGrid>
              <a:tr h="87973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24345">
                <a:tc gridSpan="8">
                  <a:txBody>
                    <a:bodyPr/>
                    <a:lstStyle/>
                    <a:p>
                      <a:pPr algn="ctr"/>
                      <a:r>
                        <a:rPr lang="ru-RU" sz="1200" b="1" dirty="0" smtClean="0"/>
                        <a:t>Подпрограмма 2. Доступная среда</a:t>
                      </a:r>
                      <a:endParaRPr lang="ru-RU" sz="1200" b="1"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519534">
                <a:tc>
                  <a:txBody>
                    <a:bodyPr/>
                    <a:lstStyle/>
                    <a:p>
                      <a:endParaRPr lang="ru-RU" dirty="0"/>
                    </a:p>
                  </a:txBody>
                  <a:tcPr/>
                </a:tc>
                <a:tc>
                  <a:txBody>
                    <a:bodyPr/>
                    <a:lstStyle/>
                    <a:p>
                      <a:r>
                        <a:rPr lang="ru-RU" sz="1200" dirty="0" smtClean="0"/>
                        <a:t>Доля детей-инвалидов в возрасте от 1,5 года до 7 лет, охваченных дошкольным образованием, в общей численности детей-инвалидов такого возраста, процент</a:t>
                      </a:r>
                      <a:endParaRPr lang="ru-RU" sz="1200" dirty="0"/>
                    </a:p>
                  </a:txBody>
                  <a:tcPr/>
                </a:tc>
                <a:tc>
                  <a:txBody>
                    <a:bodyPr/>
                    <a:lstStyle/>
                    <a:p>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r>
              <a:tr h="1359583">
                <a:tc>
                  <a:txBody>
                    <a:bodyPr/>
                    <a:lstStyle/>
                    <a:p>
                      <a:endParaRPr lang="ru-RU" dirty="0"/>
                    </a:p>
                  </a:txBody>
                  <a:tcPr/>
                </a:tc>
                <a:tc>
                  <a:txBody>
                    <a:bodyPr/>
                    <a:lstStyle/>
                    <a:p>
                      <a:pPr algn="l"/>
                      <a:r>
                        <a:rPr lang="ru-RU" sz="1200" dirty="0" smtClean="0"/>
                        <a:t>Доля детей-инвалидов в возрасте от 5 до 18 лет, получающих дополнительное образование, в общей численности детей-инвалидов такого возраста, процент</a:t>
                      </a:r>
                      <a:endParaRPr lang="ru-RU" sz="1200" dirty="0"/>
                    </a:p>
                  </a:txBody>
                  <a:tcPr/>
                </a:tc>
                <a:tc>
                  <a:txBody>
                    <a:bodyPr/>
                    <a:lstStyle/>
                    <a:p>
                      <a:r>
                        <a:rPr lang="ru-RU" sz="1200" dirty="0" smtClean="0"/>
                        <a:t>Приоритетный показатель</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47,5</a:t>
                      </a:r>
                      <a:endParaRPr lang="ru-RU" sz="1200" dirty="0"/>
                    </a:p>
                  </a:txBody>
                  <a:tcPr/>
                </a:tc>
                <a:tc>
                  <a:txBody>
                    <a:bodyPr/>
                    <a:lstStyle/>
                    <a:p>
                      <a:pPr algn="ctr"/>
                      <a:r>
                        <a:rPr lang="ru-RU" sz="1200" dirty="0" smtClean="0"/>
                        <a:t>49,5</a:t>
                      </a:r>
                      <a:endParaRPr lang="ru-RU" sz="1200" dirty="0"/>
                    </a:p>
                  </a:txBody>
                  <a:tcPr/>
                </a:tc>
                <a:tc>
                  <a:txBody>
                    <a:bodyPr/>
                    <a:lstStyle/>
                    <a:p>
                      <a:pPr algn="ctr"/>
                      <a:r>
                        <a:rPr lang="ru-RU" sz="1200" dirty="0" smtClean="0"/>
                        <a:t>50</a:t>
                      </a:r>
                      <a:endParaRPr lang="ru-RU" sz="1200" dirty="0"/>
                    </a:p>
                  </a:txBody>
                  <a:tcPr/>
                </a:tc>
                <a:tc>
                  <a:txBody>
                    <a:bodyPr/>
                    <a:lstStyle/>
                    <a:p>
                      <a:pPr algn="ctr"/>
                      <a:r>
                        <a:rPr lang="ru-RU" sz="1200" dirty="0" smtClean="0"/>
                        <a:t>50</a:t>
                      </a:r>
                      <a:endParaRPr lang="ru-RU" sz="1200" dirty="0"/>
                    </a:p>
                  </a:txBody>
                  <a:tcPr/>
                </a:tc>
              </a:tr>
              <a:tr h="1999386">
                <a:tc>
                  <a:txBody>
                    <a:bodyPr/>
                    <a:lstStyle/>
                    <a:p>
                      <a:endParaRPr lang="ru-RU" dirty="0"/>
                    </a:p>
                  </a:txBody>
                  <a:tcPr/>
                </a:tc>
                <a:tc>
                  <a:txBody>
                    <a:bodyPr/>
                    <a:lstStyle/>
                    <a:p>
                      <a:pPr algn="l"/>
                      <a:r>
                        <a:rPr lang="ru-RU" sz="1200" dirty="0" smtClean="0"/>
                        <a:t>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 процент</a:t>
                      </a:r>
                      <a:endParaRPr lang="ru-RU" sz="1200" dirty="0"/>
                    </a:p>
                  </a:txBody>
                  <a:tcPr/>
                </a:tc>
                <a:tc>
                  <a:txBody>
                    <a:bodyPr/>
                    <a:lstStyle/>
                    <a:p>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r>
            </a:tbl>
          </a:graphicData>
        </a:graphic>
      </p:graphicFrame>
    </p:spTree>
    <p:extLst>
      <p:ext uri="{BB962C8B-B14F-4D97-AF65-F5344CB8AC3E}">
        <p14:creationId xmlns:p14="http://schemas.microsoft.com/office/powerpoint/2010/main" val="7935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01442983"/>
              </p:ext>
            </p:extLst>
          </p:nvPr>
        </p:nvGraphicFramePr>
        <p:xfrm>
          <a:off x="-1" y="867316"/>
          <a:ext cx="9156616" cy="6873838"/>
        </p:xfrm>
        <a:graphic>
          <a:graphicData uri="http://schemas.openxmlformats.org/drawingml/2006/table">
            <a:tbl>
              <a:tblPr firstRow="1" bandRow="1">
                <a:tableStyleId>{00A15C55-8517-42AA-B614-E9B94910E393}</a:tableStyleId>
              </a:tblPr>
              <a:tblGrid>
                <a:gridCol w="467545"/>
                <a:gridCol w="2016224"/>
                <a:gridCol w="216024"/>
                <a:gridCol w="733938"/>
                <a:gridCol w="1144577"/>
                <a:gridCol w="1144577"/>
                <a:gridCol w="1144577"/>
                <a:gridCol w="1144577"/>
                <a:gridCol w="1144577"/>
              </a:tblGrid>
              <a:tr h="766042">
                <a:tc>
                  <a:txBody>
                    <a:bodyPr/>
                    <a:lstStyle/>
                    <a:p>
                      <a:pPr algn="ctr"/>
                      <a:r>
                        <a:rPr lang="ru-RU" sz="1200" dirty="0" smtClean="0">
                          <a:solidFill>
                            <a:schemeClr val="tx1"/>
                          </a:solidFill>
                        </a:rPr>
                        <a:t>№ п/п</a:t>
                      </a:r>
                      <a:endParaRPr lang="ru-RU" sz="1200" dirty="0">
                        <a:solidFill>
                          <a:schemeClr val="tx1"/>
                        </a:solidFill>
                      </a:endParaRPr>
                    </a:p>
                  </a:txBody>
                  <a:tcPr/>
                </a:tc>
                <a:tc gridSpan="2">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73679">
                <a:tc gridSpan="9">
                  <a:txBody>
                    <a:bodyPr/>
                    <a:lstStyle/>
                    <a:p>
                      <a:pPr algn="ctr"/>
                      <a:r>
                        <a:rPr lang="ru-RU" sz="1200" b="1" dirty="0" smtClean="0"/>
                        <a:t>Подпрограмма 3. Развитие системы отдыха и оздоровления детей</a:t>
                      </a:r>
                      <a:endParaRPr lang="ru-RU" sz="1200" b="1"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437053">
                <a:tc>
                  <a:txBody>
                    <a:bodyPr/>
                    <a:lstStyle/>
                    <a:p>
                      <a:endParaRPr lang="ru-RU" dirty="0"/>
                    </a:p>
                  </a:txBody>
                  <a:tcPr/>
                </a:tc>
                <a:tc>
                  <a:txBody>
                    <a:bodyPr/>
                    <a:lstStyle/>
                    <a:p>
                      <a:r>
                        <a:rPr lang="ru-RU" sz="1200" dirty="0" smtClean="0"/>
                        <a:t> Доля детей, находящихся в трудной жизненной ситуации, охваченных отдыхом и оздоровлением, в общей численности детей в возрасте </a:t>
                      </a:r>
                    </a:p>
                    <a:p>
                      <a:r>
                        <a:rPr lang="ru-RU" sz="1200" dirty="0" smtClean="0"/>
                        <a:t>от 7 до 15 лет, находящихся в трудной жизненной ситуации, подлежащих оздоровлению</a:t>
                      </a:r>
                      <a:endParaRPr lang="ru-RU" sz="1200" dirty="0"/>
                    </a:p>
                  </a:txBody>
                  <a:tcPr/>
                </a:tc>
                <a:tc gridSpan="2">
                  <a:txBody>
                    <a:bodyPr/>
                    <a:lstStyle/>
                    <a:p>
                      <a:r>
                        <a:rPr lang="ru-RU" sz="1200" b="0" dirty="0" smtClean="0"/>
                        <a:t>Приоритетный</a:t>
                      </a:r>
                      <a:r>
                        <a:rPr lang="ru-RU" sz="1200" b="0" baseline="0" dirty="0" smtClean="0"/>
                        <a:t> показатель</a:t>
                      </a:r>
                      <a:endParaRPr lang="ru-RU" sz="1200" b="0" dirty="0"/>
                    </a:p>
                  </a:txBody>
                  <a:tcPr/>
                </a:tc>
                <a:tc hMerge="1">
                  <a:txBody>
                    <a:bodyPr/>
                    <a:lstStyle/>
                    <a:p>
                      <a:endParaRPr lang="ru-RU"/>
                    </a:p>
                  </a:txBody>
                  <a:tcPr/>
                </a:tc>
                <a:tc>
                  <a:txBody>
                    <a:bodyPr/>
                    <a:lstStyle/>
                    <a:p>
                      <a:r>
                        <a:rPr lang="ru-RU" sz="1200" b="0" dirty="0" smtClean="0"/>
                        <a:t>Процент</a:t>
                      </a:r>
                      <a:endParaRPr lang="ru-RU" sz="1200" b="0" dirty="0"/>
                    </a:p>
                  </a:txBody>
                  <a:tcPr/>
                </a:tc>
                <a:tc>
                  <a:txBody>
                    <a:bodyPr/>
                    <a:lstStyle/>
                    <a:p>
                      <a:r>
                        <a:rPr lang="ru-RU" sz="1200" b="0" dirty="0" smtClean="0"/>
                        <a:t>70,9</a:t>
                      </a:r>
                      <a:endParaRPr lang="ru-RU" sz="1200" b="0" dirty="0"/>
                    </a:p>
                  </a:txBody>
                  <a:tcPr/>
                </a:tc>
                <a:tc>
                  <a:txBody>
                    <a:bodyPr/>
                    <a:lstStyle/>
                    <a:p>
                      <a:r>
                        <a:rPr lang="ru-RU" sz="1200" b="0" dirty="0" smtClean="0"/>
                        <a:t>70,9</a:t>
                      </a:r>
                      <a:endParaRPr lang="ru-RU" sz="1200" b="0" dirty="0"/>
                    </a:p>
                  </a:txBody>
                  <a:tcPr/>
                </a:tc>
                <a:tc>
                  <a:txBody>
                    <a:bodyPr/>
                    <a:lstStyle/>
                    <a:p>
                      <a:r>
                        <a:rPr lang="ru-RU" sz="1200" b="0" dirty="0" smtClean="0"/>
                        <a:t>70,9</a:t>
                      </a:r>
                      <a:endParaRPr lang="ru-RU" sz="1200" b="0" dirty="0"/>
                    </a:p>
                  </a:txBody>
                  <a:tcPr/>
                </a:tc>
                <a:tc>
                  <a:txBody>
                    <a:bodyPr/>
                    <a:lstStyle/>
                    <a:p>
                      <a:r>
                        <a:rPr lang="ru-RU" sz="1200" b="0" dirty="0" smtClean="0"/>
                        <a:t>70,9</a:t>
                      </a:r>
                      <a:endParaRPr lang="ru-RU" sz="1200" b="0" dirty="0"/>
                    </a:p>
                  </a:txBody>
                  <a:tcPr/>
                </a:tc>
              </a:tr>
              <a:tr h="1106505">
                <a:tc>
                  <a:txBody>
                    <a:bodyPr/>
                    <a:lstStyle/>
                    <a:p>
                      <a:endParaRPr lang="ru-RU" dirty="0"/>
                    </a:p>
                  </a:txBody>
                  <a:tcPr/>
                </a:tc>
                <a:tc>
                  <a:txBody>
                    <a:bodyPr/>
                    <a:lstStyle/>
                    <a:p>
                      <a:r>
                        <a:rPr lang="ru-RU" sz="1200" dirty="0" smtClean="0"/>
                        <a:t> Доля детей, охваченных отдыхом и оздоровлением, в общей численности детей в возрасте от 7 до 15 лет, подлежащих оздоровлению</a:t>
                      </a:r>
                      <a:endParaRPr lang="ru-RU" sz="1200" dirty="0"/>
                    </a:p>
                  </a:txBody>
                  <a:tcPr/>
                </a:tc>
                <a:tc gridSpan="2">
                  <a:txBody>
                    <a:bodyPr/>
                    <a:lstStyle/>
                    <a:p>
                      <a:r>
                        <a:rPr lang="ru-RU" sz="1200" b="0" dirty="0" smtClean="0"/>
                        <a:t>Приоритетный показатель</a:t>
                      </a:r>
                      <a:endParaRPr lang="ru-RU" sz="1200" b="0" dirty="0"/>
                    </a:p>
                  </a:txBody>
                  <a:tcPr/>
                </a:tc>
                <a:tc hMerge="1">
                  <a:txBody>
                    <a:bodyPr/>
                    <a:lstStyle/>
                    <a:p>
                      <a:endParaRPr lang="ru-RU"/>
                    </a:p>
                  </a:txBody>
                  <a:tcPr/>
                </a:tc>
                <a:tc>
                  <a:txBody>
                    <a:bodyPr/>
                    <a:lstStyle/>
                    <a:p>
                      <a:r>
                        <a:rPr lang="ru-RU" sz="1200" b="0" dirty="0" smtClean="0"/>
                        <a:t>Процент</a:t>
                      </a:r>
                      <a:endParaRPr lang="ru-RU" sz="1200" b="0" dirty="0"/>
                    </a:p>
                  </a:txBody>
                  <a:tcPr/>
                </a:tc>
                <a:tc>
                  <a:txBody>
                    <a:bodyPr/>
                    <a:lstStyle/>
                    <a:p>
                      <a:r>
                        <a:rPr lang="ru-RU" sz="1200" b="0" dirty="0" smtClean="0"/>
                        <a:t>79,3</a:t>
                      </a:r>
                      <a:endParaRPr lang="ru-RU" sz="1200" b="0" dirty="0"/>
                    </a:p>
                  </a:txBody>
                  <a:tcPr/>
                </a:tc>
                <a:tc>
                  <a:txBody>
                    <a:bodyPr/>
                    <a:lstStyle/>
                    <a:p>
                      <a:r>
                        <a:rPr lang="ru-RU" sz="1200" b="0" dirty="0" smtClean="0"/>
                        <a:t>79,3</a:t>
                      </a:r>
                      <a:endParaRPr lang="ru-RU" sz="1200" b="0" dirty="0"/>
                    </a:p>
                  </a:txBody>
                  <a:tcPr/>
                </a:tc>
                <a:tc>
                  <a:txBody>
                    <a:bodyPr/>
                    <a:lstStyle/>
                    <a:p>
                      <a:r>
                        <a:rPr lang="ru-RU" sz="1200" b="0" dirty="0" smtClean="0"/>
                        <a:t>79,3</a:t>
                      </a:r>
                      <a:endParaRPr lang="ru-RU" sz="1200" b="0" dirty="0"/>
                    </a:p>
                  </a:txBody>
                  <a:tcPr/>
                </a:tc>
                <a:tc>
                  <a:txBody>
                    <a:bodyPr/>
                    <a:lstStyle/>
                    <a:p>
                      <a:r>
                        <a:rPr lang="ru-RU" sz="1200" b="0" dirty="0" smtClean="0"/>
                        <a:t>79,3</a:t>
                      </a:r>
                      <a:endParaRPr lang="ru-RU" sz="1200" b="0" dirty="0"/>
                    </a:p>
                  </a:txBody>
                  <a:tcPr/>
                </a:tc>
              </a:tr>
              <a:tr h="373679">
                <a:tc gridSpan="9">
                  <a:txBody>
                    <a:bodyPr/>
                    <a:lstStyle/>
                    <a:p>
                      <a:pPr algn="ctr"/>
                      <a:r>
                        <a:rPr lang="ru-RU" sz="1200" b="1" dirty="0" smtClean="0"/>
                        <a:t>Подпрограмма 9. Развитие и поддержка социально ориентированных некоммерческих организаций</a:t>
                      </a:r>
                      <a:endParaRPr lang="ru-RU" sz="1200" b="1" dirty="0"/>
                    </a:p>
                  </a:txBody>
                  <a:tcPr/>
                </a:tc>
                <a:tc hMerge="1">
                  <a:txBody>
                    <a:bodyPr/>
                    <a:lstStyle/>
                    <a:p>
                      <a:endParaRPr lang="ru-RU" sz="1200" dirty="0"/>
                    </a:p>
                  </a:txBody>
                  <a:tcPr/>
                </a:tc>
                <a:tc hMerge="1">
                  <a:txBody>
                    <a:bodyPr/>
                    <a:lstStyle/>
                    <a:p>
                      <a:endParaRPr lang="ru-RU" dirty="0"/>
                    </a:p>
                  </a:txBody>
                  <a:tcPr/>
                </a:tc>
                <a:tc hMerge="1">
                  <a:txBody>
                    <a:bodyPr/>
                    <a:lstStyle/>
                    <a:p>
                      <a:endParaRPr lang="ru-RU"/>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936274">
                <a:tc>
                  <a:txBody>
                    <a:bodyPr/>
                    <a:lstStyle/>
                    <a:p>
                      <a:endParaRPr lang="ru-RU" dirty="0"/>
                    </a:p>
                  </a:txBody>
                  <a:tcPr/>
                </a:tc>
                <a:tc>
                  <a:txBody>
                    <a:bodyPr/>
                    <a:lstStyle/>
                    <a:p>
                      <a:r>
                        <a:rPr lang="ru-RU" sz="1200" dirty="0" smtClean="0"/>
                        <a:t> Количество СО НКО в сфере культуры, которым оказана поддержка органами местного самоуправления</a:t>
                      </a:r>
                      <a:endParaRPr lang="ru-RU" sz="1200" dirty="0"/>
                    </a:p>
                  </a:txBody>
                  <a:tcPr/>
                </a:tc>
                <a:tc gridSpan="2">
                  <a:txBody>
                    <a:bodyPr/>
                    <a:lstStyle/>
                    <a:p>
                      <a:r>
                        <a:rPr lang="ru-RU" sz="1200" dirty="0" smtClean="0"/>
                        <a:t>Приоритетный показатель</a:t>
                      </a:r>
                      <a:endParaRPr lang="ru-RU" sz="1200" dirty="0"/>
                    </a:p>
                  </a:txBody>
                  <a:tcPr/>
                </a:tc>
                <a:tc hMerge="1">
                  <a:txBody>
                    <a:bodyPr/>
                    <a:lstStyle/>
                    <a:p>
                      <a:endParaRPr lang="ru-RU"/>
                    </a:p>
                  </a:txBody>
                  <a:tcPr/>
                </a:tc>
                <a:tc>
                  <a:txBody>
                    <a:bodyPr/>
                    <a:lstStyle/>
                    <a:p>
                      <a:r>
                        <a:rPr lang="ru-RU" sz="1200" dirty="0" smtClean="0"/>
                        <a:t>единиц</a:t>
                      </a:r>
                      <a:endParaRPr lang="ru-RU" sz="1200" dirty="0"/>
                    </a:p>
                  </a:txBody>
                  <a:tcPr/>
                </a:tc>
                <a:tc>
                  <a:txBody>
                    <a:bodyPr/>
                    <a:lstStyle/>
                    <a:p>
                      <a:pPr marL="0" indent="0">
                        <a:buFont typeface="+mj-lt"/>
                        <a:buNone/>
                      </a:pPr>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1106505">
                <a:tc>
                  <a:txBody>
                    <a:bodyPr/>
                    <a:lstStyle/>
                    <a:p>
                      <a:endParaRPr lang="ru-RU" dirty="0"/>
                    </a:p>
                  </a:txBody>
                  <a:tcPr/>
                </a:tc>
                <a:tc>
                  <a:txBody>
                    <a:bodyPr/>
                    <a:lstStyle/>
                    <a:p>
                      <a:r>
                        <a:rPr lang="ru-RU" sz="1200" dirty="0" smtClean="0"/>
                        <a:t>Количество СО НКО в сфере социальной защиты населения, которым оказана поддержка органами местного самоуправления</a:t>
                      </a:r>
                      <a:endParaRPr lang="ru-RU" sz="1200" dirty="0"/>
                    </a:p>
                  </a:txBody>
                  <a:tcPr/>
                </a:tc>
                <a:tc gridSpan="2">
                  <a:txBody>
                    <a:bodyPr/>
                    <a:lstStyle/>
                    <a:p>
                      <a:r>
                        <a:rPr lang="ru-RU" sz="1200" dirty="0" smtClean="0"/>
                        <a:t>Приоритетный</a:t>
                      </a:r>
                      <a:r>
                        <a:rPr lang="ru-RU" sz="1200" baseline="0" dirty="0" smtClean="0"/>
                        <a:t> показатель</a:t>
                      </a:r>
                      <a:endParaRPr lang="ru-RU" sz="1200" dirty="0"/>
                    </a:p>
                  </a:txBody>
                  <a:tcPr/>
                </a:tc>
                <a:tc hMerge="1">
                  <a:txBody>
                    <a:bodyPr/>
                    <a:lstStyle/>
                    <a:p>
                      <a:endParaRPr lang="ru-RU"/>
                    </a:p>
                  </a:txBody>
                  <a:tcPr/>
                </a:tc>
                <a:tc>
                  <a:txBody>
                    <a:bodyPr/>
                    <a:lstStyle/>
                    <a:p>
                      <a:r>
                        <a:rPr lang="ru-RU" sz="1200" dirty="0" smtClean="0"/>
                        <a:t>Единиц</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r>
            </a:tbl>
          </a:graphicData>
        </a:graphic>
      </p:graphicFrame>
    </p:spTree>
    <p:extLst>
      <p:ext uri="{BB962C8B-B14F-4D97-AF65-F5344CB8AC3E}">
        <p14:creationId xmlns:p14="http://schemas.microsoft.com/office/powerpoint/2010/main" val="38853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923763699"/>
              </p:ext>
            </p:extLst>
          </p:nvPr>
        </p:nvGraphicFramePr>
        <p:xfrm>
          <a:off x="-23956" y="908720"/>
          <a:ext cx="9167956" cy="5949279"/>
        </p:xfrm>
        <a:graphic>
          <a:graphicData uri="http://schemas.openxmlformats.org/drawingml/2006/table">
            <a:tbl>
              <a:tblPr firstRow="1" bandRow="1">
                <a:tableStyleId>{00A15C55-8517-42AA-B614-E9B94910E393}</a:tableStyleId>
              </a:tblPr>
              <a:tblGrid>
                <a:gridCol w="432048"/>
                <a:gridCol w="1944216"/>
                <a:gridCol w="1223074"/>
                <a:gridCol w="928103"/>
                <a:gridCol w="1856206"/>
                <a:gridCol w="928103"/>
                <a:gridCol w="928103"/>
                <a:gridCol w="928103"/>
              </a:tblGrid>
              <a:tr h="108768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01013">
                <a:tc gridSpan="8">
                  <a:txBody>
                    <a:bodyPr/>
                    <a:lstStyle/>
                    <a:p>
                      <a:pPr algn="ctr"/>
                      <a:r>
                        <a:rPr lang="ru-RU" sz="1400" b="1" dirty="0" smtClean="0"/>
                        <a:t>Муниципальная программа 05. «Спорт»</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01013">
                <a:tc gridSpan="8">
                  <a:txBody>
                    <a:bodyPr/>
                    <a:lstStyle/>
                    <a:p>
                      <a:pPr algn="ctr"/>
                      <a:r>
                        <a:rPr lang="ru-RU" sz="1200" b="1" dirty="0" smtClean="0"/>
                        <a:t>Подпрограмма</a:t>
                      </a:r>
                      <a:r>
                        <a:rPr lang="ru-RU" sz="1200" b="1" baseline="0" dirty="0" smtClean="0"/>
                        <a:t> 1. Развитие физической культуры и спорта</a:t>
                      </a:r>
                      <a:endParaRPr lang="ru-RU" sz="1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483200">
                <a:tc>
                  <a:txBody>
                    <a:bodyPr/>
                    <a:lstStyle/>
                    <a:p>
                      <a:endParaRPr lang="ru-RU" dirty="0"/>
                    </a:p>
                  </a:txBody>
                  <a:tcPr/>
                </a:tc>
                <a:tc>
                  <a:txBody>
                    <a:bodyPr/>
                    <a:lstStyle/>
                    <a:p>
                      <a:r>
                        <a:rPr lang="ru-RU" sz="1200" dirty="0" smtClean="0"/>
                        <a:t>Доступные спортивные площадки. Доля спортивных площадок, управляемых в соответствии со стандартом их использования</a:t>
                      </a:r>
                      <a:endParaRPr lang="ru-RU" sz="1200" dirty="0"/>
                    </a:p>
                  </a:txBody>
                  <a:tcPr/>
                </a:tc>
                <a:tc>
                  <a:txBody>
                    <a:bodyPr/>
                    <a:lstStyle/>
                    <a:p>
                      <a:pPr algn="ctr"/>
                      <a:r>
                        <a:rPr lang="ru-RU" sz="1200" dirty="0" smtClean="0"/>
                        <a:t>Приоритетный показатель, Рейтинг-45</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r>
              <a:tr h="401013">
                <a:tc gridSpan="8">
                  <a:txBody>
                    <a:bodyPr/>
                    <a:lstStyle/>
                    <a:p>
                      <a:pPr algn="ctr"/>
                      <a:r>
                        <a:rPr lang="ru-RU" sz="1400" b="1" dirty="0" smtClean="0"/>
                        <a:t>Муниципальная</a:t>
                      </a:r>
                      <a:r>
                        <a:rPr lang="ru-RU" sz="1400" b="1" baseline="0" dirty="0" smtClean="0"/>
                        <a:t> программа 06. Развитие сельского хозяйства</a:t>
                      </a:r>
                      <a:endParaRPr lang="ru-RU" sz="1400" b="1"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1285440">
                <a:tc>
                  <a:txBody>
                    <a:bodyPr/>
                    <a:lstStyle/>
                    <a:p>
                      <a:endParaRPr lang="ru-RU" dirty="0"/>
                    </a:p>
                  </a:txBody>
                  <a:tcPr/>
                </a:tc>
                <a:tc>
                  <a:txBody>
                    <a:bodyPr/>
                    <a:lstStyle/>
                    <a:p>
                      <a:r>
                        <a:rPr lang="ru-RU" sz="1200" kern="1200" dirty="0" smtClean="0">
                          <a:solidFill>
                            <a:schemeClr val="dk1"/>
                          </a:solidFill>
                          <a:effectLst/>
                          <a:latin typeface="+mn-lt"/>
                          <a:ea typeface="+mn-ea"/>
                          <a:cs typeface="+mn-cs"/>
                        </a:rPr>
                        <a:t>Индекс производства продукции сельского хозяйства в хозяйствах всех категорий (в сопоставимых ценах) к предыдущему году</a:t>
                      </a:r>
                      <a:endParaRPr lang="ru-RU" sz="1200" dirty="0"/>
                    </a:p>
                  </a:txBody>
                  <a:tcPr/>
                </a:tc>
                <a:tc>
                  <a:txBody>
                    <a:bodyPr/>
                    <a:lstStyle/>
                    <a:p>
                      <a:pPr algn="ctr"/>
                      <a:r>
                        <a:rPr lang="ru-RU" sz="1200" dirty="0" smtClean="0"/>
                        <a:t>Приоритетный, обращение Губернатора МО</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107,0</a:t>
                      </a:r>
                      <a:endParaRPr lang="ru-RU" sz="1200" dirty="0"/>
                    </a:p>
                  </a:txBody>
                  <a:tcPr/>
                </a:tc>
                <a:tc>
                  <a:txBody>
                    <a:bodyPr/>
                    <a:lstStyle/>
                    <a:p>
                      <a:pPr algn="ctr"/>
                      <a:r>
                        <a:rPr lang="ru-RU" sz="1200" dirty="0" smtClean="0"/>
                        <a:t>107,0</a:t>
                      </a:r>
                      <a:endParaRPr lang="ru-RU" sz="1200" dirty="0"/>
                    </a:p>
                  </a:txBody>
                  <a:tcPr/>
                </a:tc>
                <a:tc>
                  <a:txBody>
                    <a:bodyPr/>
                    <a:lstStyle/>
                    <a:p>
                      <a:pPr algn="ctr"/>
                      <a:r>
                        <a:rPr lang="ru-RU" sz="1200" dirty="0" smtClean="0"/>
                        <a:t>107,0</a:t>
                      </a:r>
                      <a:endParaRPr lang="ru-RU" sz="1200" dirty="0"/>
                    </a:p>
                  </a:txBody>
                  <a:tcPr/>
                </a:tc>
                <a:tc>
                  <a:txBody>
                    <a:bodyPr/>
                    <a:lstStyle/>
                    <a:p>
                      <a:pPr algn="ctr"/>
                      <a:r>
                        <a:rPr lang="ru-RU" sz="1200" dirty="0" smtClean="0"/>
                        <a:t>107,0</a:t>
                      </a:r>
                      <a:endParaRPr lang="ru-RU" sz="1200" dirty="0"/>
                    </a:p>
                  </a:txBody>
                  <a:tcPr/>
                </a:tc>
              </a:tr>
              <a:tr h="889920">
                <a:tc>
                  <a:txBody>
                    <a:bodyPr/>
                    <a:lstStyle/>
                    <a:p>
                      <a:endParaRPr lang="ru-RU" dirty="0"/>
                    </a:p>
                  </a:txBody>
                  <a:tcPr/>
                </a:tc>
                <a:tc>
                  <a:txBody>
                    <a:bodyPr/>
                    <a:lstStyle/>
                    <a:p>
                      <a:r>
                        <a:rPr lang="ru-RU" sz="1200" kern="1200" dirty="0" smtClean="0">
                          <a:solidFill>
                            <a:schemeClr val="dk1"/>
                          </a:solidFill>
                          <a:effectLst/>
                          <a:latin typeface="+mn-lt"/>
                          <a:ea typeface="+mn-ea"/>
                          <a:cs typeface="+mn-cs"/>
                        </a:rPr>
                        <a:t>Доля сельского населения в общей численности населения</a:t>
                      </a:r>
                      <a:endParaRPr lang="ru-RU" sz="1200" dirty="0"/>
                    </a:p>
                  </a:txBody>
                  <a:tcPr/>
                </a:tc>
                <a:tc>
                  <a:txBody>
                    <a:bodyPr/>
                    <a:lstStyle/>
                    <a:p>
                      <a:pPr algn="ctr"/>
                      <a:r>
                        <a:rPr lang="ru-RU" sz="1200" dirty="0" smtClean="0"/>
                        <a:t>Соглашение</a:t>
                      </a:r>
                      <a:r>
                        <a:rPr lang="ru-RU" sz="1200" baseline="0" dirty="0" smtClean="0"/>
                        <a:t> с ФОИВ</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100,4</a:t>
                      </a:r>
                      <a:endParaRPr lang="ru-RU" sz="1200" dirty="0"/>
                    </a:p>
                  </a:txBody>
                  <a:tcPr/>
                </a:tc>
                <a:tc>
                  <a:txBody>
                    <a:bodyPr/>
                    <a:lstStyle/>
                    <a:p>
                      <a:pPr algn="ctr"/>
                      <a:r>
                        <a:rPr lang="ru-RU" sz="1200" dirty="0" smtClean="0"/>
                        <a:t>100,4</a:t>
                      </a:r>
                      <a:endParaRPr lang="ru-RU" sz="1200" dirty="0"/>
                    </a:p>
                  </a:txBody>
                  <a:tcPr/>
                </a:tc>
                <a:tc>
                  <a:txBody>
                    <a:bodyPr/>
                    <a:lstStyle/>
                    <a:p>
                      <a:pPr algn="ctr"/>
                      <a:r>
                        <a:rPr lang="ru-RU" sz="1200" dirty="0" smtClean="0"/>
                        <a:t>100,4</a:t>
                      </a:r>
                      <a:endParaRPr lang="ru-RU" sz="1200" dirty="0"/>
                    </a:p>
                  </a:txBody>
                  <a:tcPr/>
                </a:tc>
                <a:tc>
                  <a:txBody>
                    <a:bodyPr/>
                    <a:lstStyle/>
                    <a:p>
                      <a:pPr algn="ctr"/>
                      <a:r>
                        <a:rPr lang="ru-RU" sz="1200" dirty="0" smtClean="0"/>
                        <a:t>100,4</a:t>
                      </a:r>
                      <a:endParaRPr lang="ru-RU" sz="1200" dirty="0"/>
                    </a:p>
                  </a:txBody>
                  <a:tcPr/>
                </a:tc>
              </a:tr>
            </a:tbl>
          </a:graphicData>
        </a:graphic>
      </p:graphicFrame>
    </p:spTree>
    <p:extLst>
      <p:ext uri="{BB962C8B-B14F-4D97-AF65-F5344CB8AC3E}">
        <p14:creationId xmlns:p14="http://schemas.microsoft.com/office/powerpoint/2010/main" val="161120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316982156"/>
              </p:ext>
            </p:extLst>
          </p:nvPr>
        </p:nvGraphicFramePr>
        <p:xfrm>
          <a:off x="0" y="867316"/>
          <a:ext cx="9143999" cy="7271015"/>
        </p:xfrm>
        <a:graphic>
          <a:graphicData uri="http://schemas.openxmlformats.org/drawingml/2006/table">
            <a:tbl>
              <a:tblPr firstRow="1" bandRow="1">
                <a:tableStyleId>{00A15C55-8517-42AA-B614-E9B94910E393}</a:tableStyleId>
              </a:tblPr>
              <a:tblGrid>
                <a:gridCol w="644965"/>
                <a:gridCol w="1698536"/>
                <a:gridCol w="951180"/>
                <a:gridCol w="1535518"/>
                <a:gridCol w="1078450"/>
                <a:gridCol w="1078450"/>
                <a:gridCol w="1078450"/>
                <a:gridCol w="1078450"/>
              </a:tblGrid>
              <a:tr h="1564849">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26777">
                <a:tc gridSpan="8">
                  <a:txBody>
                    <a:bodyPr/>
                    <a:lstStyle/>
                    <a:p>
                      <a:pPr algn="ctr"/>
                      <a:endParaRPr lang="ru-RU" sz="1200" b="1" dirty="0"/>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576939">
                <a:tc gridSpan="8">
                  <a:txBody>
                    <a:bodyPr/>
                    <a:lstStyle/>
                    <a:p>
                      <a:pPr algn="ctr"/>
                      <a:r>
                        <a:rPr lang="ru-RU" sz="1400" b="1" dirty="0" smtClean="0"/>
                        <a:t>Муниципальная программа 07. Экология и окружающая среда</a:t>
                      </a:r>
                      <a:endParaRPr lang="ru-RU" sz="1400" b="1"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576939">
                <a:tc gridSpan="8">
                  <a:txBody>
                    <a:bodyPr/>
                    <a:lstStyle/>
                    <a:p>
                      <a:pPr algn="ctr"/>
                      <a:r>
                        <a:rPr lang="ru-RU" sz="1200" b="1" dirty="0" smtClean="0"/>
                        <a:t>Подпрограмма 1. Охрана окружающей среды</a:t>
                      </a:r>
                      <a:endParaRPr lang="ru-RU" sz="1200" b="1"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1564849">
                <a:tc>
                  <a:txBody>
                    <a:bodyPr/>
                    <a:lstStyle/>
                    <a:p>
                      <a:endParaRPr lang="ru-RU" sz="1200" dirty="0"/>
                    </a:p>
                  </a:txBody>
                  <a:tcPr/>
                </a:tc>
                <a:tc>
                  <a:txBody>
                    <a:bodyPr/>
                    <a:lstStyle/>
                    <a:p>
                      <a:pPr algn="l"/>
                      <a:r>
                        <a:rPr lang="ru-RU" sz="1200" dirty="0" smtClean="0"/>
                        <a:t>Количество проведенных исследований состояния окружающей среды</a:t>
                      </a:r>
                      <a:endParaRPr lang="ru-RU" sz="1200" dirty="0"/>
                    </a:p>
                  </a:txBody>
                  <a:tcPr/>
                </a:tc>
                <a:tc>
                  <a:txBody>
                    <a:bodyPr/>
                    <a:lstStyle/>
                    <a:p>
                      <a:pPr algn="ctr"/>
                      <a:r>
                        <a:rPr lang="ru-RU" sz="1200" dirty="0" smtClean="0"/>
                        <a:t>Показатель госпрограммы</a:t>
                      </a:r>
                      <a:endParaRPr lang="ru-RU" sz="1200" dirty="0"/>
                    </a:p>
                  </a:txBody>
                  <a:tcPr/>
                </a:tc>
                <a:tc>
                  <a:txBody>
                    <a:bodyPr/>
                    <a:lstStyle/>
                    <a:p>
                      <a:pPr algn="ctr"/>
                      <a:r>
                        <a:rPr lang="ru-RU" sz="1200" dirty="0" smtClean="0"/>
                        <a:t>единиц</a:t>
                      </a:r>
                      <a:endParaRPr lang="ru-RU" sz="1200" dirty="0"/>
                    </a:p>
                  </a:txBody>
                  <a:tcPr/>
                </a:tc>
                <a:tc>
                  <a:txBody>
                    <a:bodyPr/>
                    <a:lstStyle/>
                    <a:p>
                      <a:pPr algn="ctr"/>
                      <a:r>
                        <a:rPr lang="ru-RU" sz="1200" dirty="0" smtClean="0"/>
                        <a:t>4</a:t>
                      </a:r>
                      <a:endParaRPr lang="ru-RU" sz="1200" dirty="0"/>
                    </a:p>
                  </a:txBody>
                  <a:tcPr/>
                </a:tc>
                <a:tc>
                  <a:txBody>
                    <a:bodyPr/>
                    <a:lstStyle/>
                    <a:p>
                      <a:pPr algn="ctr"/>
                      <a:r>
                        <a:rPr lang="ru-RU" sz="1200" dirty="0" smtClean="0"/>
                        <a:t>4</a:t>
                      </a:r>
                      <a:endParaRPr lang="ru-RU" sz="1200" dirty="0"/>
                    </a:p>
                  </a:txBody>
                  <a:tcPr/>
                </a:tc>
                <a:tc>
                  <a:txBody>
                    <a:bodyPr/>
                    <a:lstStyle/>
                    <a:p>
                      <a:pPr algn="ctr"/>
                      <a:r>
                        <a:rPr lang="ru-RU" sz="1200" dirty="0" smtClean="0"/>
                        <a:t>4</a:t>
                      </a:r>
                      <a:endParaRPr lang="ru-RU" sz="1200" dirty="0"/>
                    </a:p>
                  </a:txBody>
                  <a:tcPr/>
                </a:tc>
                <a:tc>
                  <a:txBody>
                    <a:bodyPr/>
                    <a:lstStyle/>
                    <a:p>
                      <a:pPr algn="ctr"/>
                      <a:r>
                        <a:rPr lang="ru-RU" sz="1200" dirty="0" smtClean="0"/>
                        <a:t>4</a:t>
                      </a:r>
                      <a:endParaRPr lang="ru-RU" sz="1200" dirty="0"/>
                    </a:p>
                  </a:txBody>
                  <a:tcPr/>
                </a:tc>
              </a:tr>
              <a:tr h="1280331">
                <a:tc>
                  <a:txBody>
                    <a:bodyPr/>
                    <a:lstStyle/>
                    <a:p>
                      <a:endParaRPr lang="ru-RU" sz="1200" dirty="0"/>
                    </a:p>
                  </a:txBody>
                  <a:tcPr/>
                </a:tc>
                <a:tc>
                  <a:txBody>
                    <a:bodyPr/>
                    <a:lstStyle/>
                    <a:p>
                      <a:pPr algn="l"/>
                      <a:r>
                        <a:rPr lang="ru-RU" sz="1200" dirty="0" smtClean="0"/>
                        <a:t>Количество проведенных экологических мероприятий</a:t>
                      </a:r>
                      <a:endParaRPr lang="ru-RU" sz="1200" dirty="0"/>
                    </a:p>
                  </a:txBody>
                  <a:tcPr/>
                </a:tc>
                <a:tc>
                  <a:txBody>
                    <a:bodyPr/>
                    <a:lstStyle/>
                    <a:p>
                      <a:pPr algn="ctr"/>
                      <a:r>
                        <a:rPr lang="ru-RU" sz="1200" dirty="0" smtClean="0"/>
                        <a:t>Показатель госпрограммы</a:t>
                      </a:r>
                      <a:endParaRPr lang="ru-RU" sz="1200" dirty="0"/>
                    </a:p>
                  </a:txBody>
                  <a:tcPr/>
                </a:tc>
                <a:tc>
                  <a:txBody>
                    <a:bodyPr/>
                    <a:lstStyle/>
                    <a:p>
                      <a:pPr algn="ctr"/>
                      <a:r>
                        <a:rPr lang="ru-RU" sz="1200" dirty="0" smtClean="0"/>
                        <a:t>Единиц</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0</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r>
              <a:tr h="1280331">
                <a:tc>
                  <a:txBody>
                    <a:bodyPr/>
                    <a:lstStyle/>
                    <a:p>
                      <a:endParaRPr lang="ru-RU" sz="1200" dirty="0"/>
                    </a:p>
                  </a:txBody>
                  <a:tcPr/>
                </a:tc>
                <a:tc>
                  <a:txBody>
                    <a:bodyPr/>
                    <a:lstStyle/>
                    <a:p>
                      <a:pPr algn="l"/>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r>
            </a:tbl>
          </a:graphicData>
        </a:graphic>
      </p:graphicFrame>
    </p:spTree>
    <p:extLst>
      <p:ext uri="{BB962C8B-B14F-4D97-AF65-F5344CB8AC3E}">
        <p14:creationId xmlns:p14="http://schemas.microsoft.com/office/powerpoint/2010/main" val="19536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678755948"/>
              </p:ext>
            </p:extLst>
          </p:nvPr>
        </p:nvGraphicFramePr>
        <p:xfrm>
          <a:off x="0" y="867316"/>
          <a:ext cx="9144000" cy="6162083"/>
        </p:xfrm>
        <a:graphic>
          <a:graphicData uri="http://schemas.openxmlformats.org/drawingml/2006/table">
            <a:tbl>
              <a:tblPr firstRow="1" bandRow="1">
                <a:tableStyleId>{00A15C55-8517-42AA-B614-E9B94910E393}</a:tableStyleId>
              </a:tblPr>
              <a:tblGrid>
                <a:gridCol w="683568"/>
                <a:gridCol w="1602432"/>
                <a:gridCol w="1143000"/>
                <a:gridCol w="1143000"/>
                <a:gridCol w="1143000"/>
                <a:gridCol w="1143000"/>
                <a:gridCol w="1143000"/>
                <a:gridCol w="1143000"/>
              </a:tblGrid>
              <a:tr h="1184556">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36730">
                <a:tc gridSpan="8">
                  <a:txBody>
                    <a:bodyPr/>
                    <a:lstStyle/>
                    <a:p>
                      <a:pPr algn="ctr"/>
                      <a:r>
                        <a:rPr lang="ru-RU" sz="1400" b="1" i="0" dirty="0" smtClean="0">
                          <a:solidFill>
                            <a:schemeClr val="tx1"/>
                          </a:solidFill>
                        </a:rPr>
                        <a:t>Муниципальная программа 08. Безопасность и обеспечение безопасности жизнедеятельности населения</a:t>
                      </a:r>
                      <a:endParaRPr lang="ru-RU" sz="1400" b="1" i="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36730">
                <a:tc gridSpan="8">
                  <a:txBody>
                    <a:bodyPr/>
                    <a:lstStyle/>
                    <a:p>
                      <a:pPr algn="ctr"/>
                      <a:r>
                        <a:rPr lang="ru-RU" sz="1200" b="1" i="0" dirty="0" smtClean="0">
                          <a:solidFill>
                            <a:schemeClr val="tx1"/>
                          </a:solidFill>
                        </a:rPr>
                        <a:t>Подпрограмма 1. Профилактика преступлений и иных правонарушений</a:t>
                      </a:r>
                      <a:endParaRPr lang="ru-RU" sz="1200" b="1" i="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184556">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кладбищ, соответствующих требованиям Регионального стандарта</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 рейтинг-45</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35</a:t>
                      </a:r>
                      <a:endParaRPr lang="ru-RU" sz="1200" dirty="0">
                        <a:solidFill>
                          <a:schemeClr val="tx1"/>
                        </a:solidFill>
                      </a:endParaRPr>
                    </a:p>
                  </a:txBody>
                  <a:tcPr/>
                </a:tc>
                <a:tc>
                  <a:txBody>
                    <a:bodyPr/>
                    <a:lstStyle/>
                    <a:p>
                      <a:pPr algn="ctr"/>
                      <a:r>
                        <a:rPr lang="ru-RU" sz="1200" dirty="0" smtClean="0">
                          <a:solidFill>
                            <a:schemeClr val="tx1"/>
                          </a:solidFill>
                        </a:rPr>
                        <a:t>40</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55</a:t>
                      </a:r>
                      <a:endParaRPr lang="ru-RU" sz="1200" dirty="0">
                        <a:solidFill>
                          <a:schemeClr val="tx1"/>
                        </a:solidFill>
                      </a:endParaRPr>
                    </a:p>
                  </a:txBody>
                  <a:tcPr/>
                </a:tc>
              </a:tr>
              <a:tr h="2046051">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Снижение общего количества преступлений, совершенных на территории муниципального образования, не менее чем на 3 % ежегодно</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Количество</a:t>
                      </a:r>
                      <a:endParaRPr lang="ru-RU" sz="1200" dirty="0">
                        <a:solidFill>
                          <a:schemeClr val="tx1"/>
                        </a:solidFill>
                      </a:endParaRPr>
                    </a:p>
                  </a:txBody>
                  <a:tcPr/>
                </a:tc>
                <a:tc>
                  <a:txBody>
                    <a:bodyPr/>
                    <a:lstStyle/>
                    <a:p>
                      <a:pPr algn="ctr"/>
                      <a:r>
                        <a:rPr lang="ru-RU" sz="1200" dirty="0" smtClean="0">
                          <a:solidFill>
                            <a:schemeClr val="tx1"/>
                          </a:solidFill>
                        </a:rPr>
                        <a:t>392</a:t>
                      </a:r>
                      <a:endParaRPr lang="ru-RU" sz="1200" dirty="0">
                        <a:solidFill>
                          <a:schemeClr val="tx1"/>
                        </a:solidFill>
                      </a:endParaRPr>
                    </a:p>
                  </a:txBody>
                  <a:tcPr/>
                </a:tc>
                <a:tc>
                  <a:txBody>
                    <a:bodyPr/>
                    <a:lstStyle/>
                    <a:p>
                      <a:pPr algn="ctr"/>
                      <a:r>
                        <a:rPr lang="ru-RU" sz="1200" dirty="0" smtClean="0">
                          <a:solidFill>
                            <a:schemeClr val="tx1"/>
                          </a:solidFill>
                        </a:rPr>
                        <a:t>380</a:t>
                      </a:r>
                      <a:endParaRPr lang="ru-RU" sz="1200" dirty="0">
                        <a:solidFill>
                          <a:schemeClr val="tx1"/>
                        </a:solidFill>
                      </a:endParaRPr>
                    </a:p>
                  </a:txBody>
                  <a:tcPr/>
                </a:tc>
                <a:tc>
                  <a:txBody>
                    <a:bodyPr/>
                    <a:lstStyle/>
                    <a:p>
                      <a:pPr algn="ctr"/>
                      <a:r>
                        <a:rPr lang="ru-RU" sz="1200" dirty="0" smtClean="0">
                          <a:solidFill>
                            <a:schemeClr val="tx1"/>
                          </a:solidFill>
                        </a:rPr>
                        <a:t>369</a:t>
                      </a:r>
                      <a:endParaRPr lang="ru-RU" sz="1200" dirty="0">
                        <a:solidFill>
                          <a:schemeClr val="tx1"/>
                        </a:solidFill>
                      </a:endParaRPr>
                    </a:p>
                  </a:txBody>
                  <a:tcPr/>
                </a:tc>
                <a:tc>
                  <a:txBody>
                    <a:bodyPr/>
                    <a:lstStyle/>
                    <a:p>
                      <a:pPr algn="ctr"/>
                      <a:r>
                        <a:rPr lang="ru-RU" sz="1200" dirty="0" smtClean="0">
                          <a:solidFill>
                            <a:schemeClr val="tx1"/>
                          </a:solidFill>
                        </a:rPr>
                        <a:t>358</a:t>
                      </a:r>
                      <a:endParaRPr lang="ru-RU" sz="1200" dirty="0">
                        <a:solidFill>
                          <a:schemeClr val="tx1"/>
                        </a:solidFill>
                      </a:endParaRPr>
                    </a:p>
                  </a:txBody>
                  <a:tcPr/>
                </a:tc>
              </a:tr>
              <a:tr h="436730">
                <a:tc gridSpan="8">
                  <a:txBody>
                    <a:bodyPr/>
                    <a:lstStyle/>
                    <a:p>
                      <a:pPr algn="ctr"/>
                      <a:r>
                        <a:rPr lang="ru-RU" sz="1400" b="1" dirty="0" smtClean="0">
                          <a:solidFill>
                            <a:schemeClr val="tx1"/>
                          </a:solidFill>
                        </a:rPr>
                        <a:t>Муниципальная программа</a:t>
                      </a:r>
                      <a:r>
                        <a:rPr lang="ru-RU" sz="1400" b="1" baseline="0" dirty="0" smtClean="0">
                          <a:solidFill>
                            <a:schemeClr val="tx1"/>
                          </a:solidFill>
                        </a:rPr>
                        <a:t> 09. Жилище</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36730">
                <a:tc gridSpan="8">
                  <a:txBody>
                    <a:bodyPr/>
                    <a:lstStyle/>
                    <a:p>
                      <a:pPr algn="ctr"/>
                      <a:r>
                        <a:rPr lang="ru-RU" sz="1200" b="1" kern="1200" dirty="0" smtClean="0">
                          <a:solidFill>
                            <a:schemeClr val="dk1"/>
                          </a:solidFill>
                          <a:effectLst/>
                          <a:latin typeface="+mn-lt"/>
                          <a:ea typeface="+mn-ea"/>
                          <a:cs typeface="+mn-cs"/>
                        </a:rPr>
                        <a:t>подпрограмма 1. «Создание условий для жилищного строительства».</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0110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292313652"/>
              </p:ext>
            </p:extLst>
          </p:nvPr>
        </p:nvGraphicFramePr>
        <p:xfrm>
          <a:off x="0" y="908720"/>
          <a:ext cx="9144003" cy="5284941"/>
        </p:xfrm>
        <a:graphic>
          <a:graphicData uri="http://schemas.openxmlformats.org/drawingml/2006/table">
            <a:tbl>
              <a:tblPr firstRow="1" bandRow="1">
                <a:tableStyleId>{00A15C55-8517-42AA-B614-E9B94910E393}</a:tableStyleId>
              </a:tblPr>
              <a:tblGrid>
                <a:gridCol w="493058"/>
                <a:gridCol w="2314224"/>
                <a:gridCol w="1568148"/>
                <a:gridCol w="1025529"/>
                <a:gridCol w="935761"/>
                <a:gridCol w="935761"/>
                <a:gridCol w="935761"/>
                <a:gridCol w="935761"/>
              </a:tblGrid>
              <a:tr h="1043965">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1423589">
                <a:tc>
                  <a:txBody>
                    <a:bodyPr/>
                    <a:lstStyle/>
                    <a:p>
                      <a:pPr algn="ctr"/>
                      <a:endParaRPr lang="ru-RU" sz="1200" dirty="0">
                        <a:solidFill>
                          <a:schemeClr val="tx1"/>
                        </a:solidFill>
                      </a:endParaRPr>
                    </a:p>
                  </a:txBody>
                  <a:tcPr/>
                </a:tc>
                <a:tc>
                  <a:txBody>
                    <a:bodyPr/>
                    <a:lstStyle/>
                    <a:p>
                      <a:pPr algn="l"/>
                      <a:r>
                        <a:rPr lang="ru-RU" sz="1200" kern="1200" dirty="0" smtClean="0">
                          <a:solidFill>
                            <a:schemeClr val="dk1"/>
                          </a:solidFill>
                          <a:effectLst/>
                          <a:latin typeface="+mn-lt"/>
                          <a:ea typeface="+mn-ea"/>
                          <a:cs typeface="+mn-cs"/>
                        </a:rPr>
                        <a:t>Объем жилищного строительства</a:t>
                      </a:r>
                      <a:endParaRPr lang="ru-RU"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effectLst/>
                          <a:latin typeface="+mn-lt"/>
                          <a:ea typeface="+mn-ea"/>
                          <a:cs typeface="+mn-cs"/>
                        </a:rPr>
                        <a:t>Указ ПРФ от 04.02.2021 № 68</a:t>
                      </a:r>
                      <a:endParaRPr lang="ru-RU" sz="1200" dirty="0">
                        <a:solidFill>
                          <a:schemeClr val="tx1"/>
                        </a:solidFill>
                      </a:endParaRPr>
                    </a:p>
                  </a:txBody>
                  <a:tcPr/>
                </a:tc>
                <a:tc>
                  <a:txBody>
                    <a:bodyPr/>
                    <a:lstStyle/>
                    <a:p>
                      <a:pPr algn="ctr"/>
                      <a:r>
                        <a:rPr lang="ru-RU" sz="1200" dirty="0" smtClean="0">
                          <a:solidFill>
                            <a:schemeClr val="tx1"/>
                          </a:solidFill>
                        </a:rPr>
                        <a:t>Млн. кв.</a:t>
                      </a:r>
                      <a:r>
                        <a:rPr lang="ru-RU" sz="1200" baseline="0" dirty="0" smtClean="0">
                          <a:solidFill>
                            <a:schemeClr val="tx1"/>
                          </a:solidFill>
                        </a:rPr>
                        <a:t> метров</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0,01535</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0,01561</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0,01462</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0,016</a:t>
                      </a:r>
                      <a:endParaRPr lang="ru-RU" sz="1200" dirty="0">
                        <a:solidFill>
                          <a:schemeClr val="tx1"/>
                        </a:solidFill>
                      </a:endParaRPr>
                    </a:p>
                  </a:txBody>
                  <a:tcPr/>
                </a:tc>
              </a:tr>
              <a:tr h="1423589">
                <a:tc>
                  <a:txBody>
                    <a:bodyPr/>
                    <a:lstStyle/>
                    <a:p>
                      <a:pPr algn="ctr"/>
                      <a:endParaRPr lang="ru-RU" sz="1200" dirty="0">
                        <a:solidFill>
                          <a:schemeClr val="tx1"/>
                        </a:solidFill>
                      </a:endParaRPr>
                    </a:p>
                  </a:txBody>
                  <a:tcPr/>
                </a:tc>
                <a:tc>
                  <a:txBody>
                    <a:bodyPr/>
                    <a:lstStyle/>
                    <a:p>
                      <a:pPr algn="l"/>
                      <a:r>
                        <a:rPr lang="ru-RU" sz="1200" kern="1200" dirty="0" smtClean="0">
                          <a:solidFill>
                            <a:schemeClr val="dk1"/>
                          </a:solidFill>
                          <a:effectLst/>
                          <a:latin typeface="+mn-lt"/>
                          <a:ea typeface="+mn-ea"/>
                          <a:cs typeface="+mn-cs"/>
                        </a:rPr>
                        <a:t>Количество семей, улучшивших жилищные условия</a:t>
                      </a:r>
                      <a:endParaRPr lang="ru-RU"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u="none" strike="noStrike" kern="1200" dirty="0" smtClean="0">
                          <a:solidFill>
                            <a:schemeClr val="tx1"/>
                          </a:solidFill>
                          <a:effectLst/>
                          <a:latin typeface="+mn-lt"/>
                          <a:ea typeface="+mn-ea"/>
                          <a:cs typeface="+mn-cs"/>
                          <a:hlinkClick r:id="rId2"/>
                        </a:rPr>
                        <a:t>Указ</a:t>
                      </a:r>
                      <a:r>
                        <a:rPr lang="ru-RU" sz="1200" kern="1200" dirty="0" smtClean="0">
                          <a:solidFill>
                            <a:schemeClr val="dk1"/>
                          </a:solidFill>
                          <a:effectLst/>
                          <a:latin typeface="+mn-lt"/>
                          <a:ea typeface="+mn-ea"/>
                          <a:cs typeface="+mn-cs"/>
                        </a:rPr>
                        <a:t> ПРФ от 04.02.2021 № 68</a:t>
                      </a:r>
                      <a:endParaRPr lang="ru-RU" sz="1200" dirty="0">
                        <a:solidFill>
                          <a:schemeClr val="tx1"/>
                        </a:solidFill>
                      </a:endParaRPr>
                    </a:p>
                  </a:txBody>
                  <a:tcPr/>
                </a:tc>
                <a:tc>
                  <a:txBody>
                    <a:bodyPr/>
                    <a:lstStyle/>
                    <a:p>
                      <a:pPr algn="ctr"/>
                      <a:r>
                        <a:rPr lang="ru-RU" sz="1200" dirty="0" smtClean="0">
                          <a:solidFill>
                            <a:schemeClr val="tx1"/>
                          </a:solidFill>
                        </a:rPr>
                        <a:t>Тысяч</a:t>
                      </a:r>
                      <a:r>
                        <a:rPr lang="ru-RU" sz="1200" baseline="0" dirty="0" smtClean="0">
                          <a:solidFill>
                            <a:schemeClr val="tx1"/>
                          </a:solidFill>
                        </a:rPr>
                        <a:t> семей</a:t>
                      </a:r>
                      <a:endParaRPr lang="ru-RU" sz="1200" dirty="0">
                        <a:solidFill>
                          <a:schemeClr val="tx1"/>
                        </a:solidFill>
                      </a:endParaRPr>
                    </a:p>
                  </a:txBody>
                  <a:tcPr/>
                </a:tc>
                <a:tc>
                  <a:txBody>
                    <a:bodyPr/>
                    <a:lstStyle/>
                    <a:p>
                      <a:pPr algn="ctr"/>
                      <a:r>
                        <a:rPr lang="ru-RU" sz="1200" dirty="0" smtClean="0">
                          <a:solidFill>
                            <a:schemeClr val="tx1"/>
                          </a:solidFill>
                        </a:rPr>
                        <a:t>0,005</a:t>
                      </a:r>
                      <a:endParaRPr lang="ru-RU" sz="1200" dirty="0">
                        <a:solidFill>
                          <a:schemeClr val="tx1"/>
                        </a:solidFill>
                      </a:endParaRPr>
                    </a:p>
                  </a:txBody>
                  <a:tcPr/>
                </a:tc>
                <a:tc>
                  <a:txBody>
                    <a:bodyPr/>
                    <a:lstStyle/>
                    <a:p>
                      <a:pPr algn="ctr"/>
                      <a:r>
                        <a:rPr lang="ru-RU" sz="1200" dirty="0" smtClean="0">
                          <a:solidFill>
                            <a:schemeClr val="tx1"/>
                          </a:solidFill>
                        </a:rPr>
                        <a:t>0,014</a:t>
                      </a:r>
                      <a:endParaRPr lang="ru-RU" sz="1200" dirty="0">
                        <a:solidFill>
                          <a:schemeClr val="tx1"/>
                        </a:solidFill>
                      </a:endParaRPr>
                    </a:p>
                  </a:txBody>
                  <a:tcPr/>
                </a:tc>
                <a:tc>
                  <a:txBody>
                    <a:bodyPr/>
                    <a:lstStyle/>
                    <a:p>
                      <a:pPr algn="ctr"/>
                      <a:r>
                        <a:rPr lang="ru-RU" sz="1200" dirty="0" smtClean="0">
                          <a:solidFill>
                            <a:schemeClr val="tx1"/>
                          </a:solidFill>
                        </a:rPr>
                        <a:t>0,013</a:t>
                      </a:r>
                      <a:endParaRPr lang="ru-RU" sz="1200" dirty="0">
                        <a:solidFill>
                          <a:schemeClr val="tx1"/>
                        </a:solidFill>
                      </a:endParaRPr>
                    </a:p>
                  </a:txBody>
                  <a:tcPr/>
                </a:tc>
                <a:tc>
                  <a:txBody>
                    <a:bodyPr/>
                    <a:lstStyle/>
                    <a:p>
                      <a:pPr algn="ctr"/>
                      <a:r>
                        <a:rPr lang="ru-RU" sz="1200" dirty="0" smtClean="0">
                          <a:solidFill>
                            <a:schemeClr val="tx1"/>
                          </a:solidFill>
                        </a:rPr>
                        <a:t>0,013</a:t>
                      </a:r>
                      <a:endParaRPr lang="ru-RU" sz="1200" dirty="0">
                        <a:solidFill>
                          <a:schemeClr val="tx1"/>
                        </a:solidFill>
                      </a:endParaRPr>
                    </a:p>
                  </a:txBody>
                  <a:tcPr/>
                </a:tc>
              </a:tr>
              <a:tr h="459634">
                <a:tc gridSpan="8">
                  <a:txBody>
                    <a:bodyPr/>
                    <a:lstStyle/>
                    <a:p>
                      <a:pPr algn="ctr"/>
                      <a:r>
                        <a:rPr lang="ru-RU" sz="1400" b="1" dirty="0" smtClean="0">
                          <a:solidFill>
                            <a:schemeClr val="tx1"/>
                          </a:solidFill>
                        </a:rPr>
                        <a:t>Муниципальная программа 11. Предпринимательство</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59634">
                <a:tc gridSpan="8">
                  <a:txBody>
                    <a:bodyPr/>
                    <a:lstStyle/>
                    <a:p>
                      <a:pPr algn="ctr"/>
                      <a:r>
                        <a:rPr lang="ru-RU" sz="1200" b="1" dirty="0" smtClean="0">
                          <a:solidFill>
                            <a:schemeClr val="tx1"/>
                          </a:solidFill>
                        </a:rPr>
                        <a:t>Подпрограмма 1. Инвестиции</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7453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созданных рабочих мест</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Единица</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5507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840132673"/>
              </p:ext>
            </p:extLst>
          </p:nvPr>
        </p:nvGraphicFramePr>
        <p:xfrm>
          <a:off x="0" y="867316"/>
          <a:ext cx="9144000" cy="6723838"/>
        </p:xfrm>
        <a:graphic>
          <a:graphicData uri="http://schemas.openxmlformats.org/drawingml/2006/table">
            <a:tbl>
              <a:tblPr firstRow="1" bandRow="1">
                <a:tableStyleId>{00A15C55-8517-42AA-B614-E9B94910E393}</a:tableStyleId>
              </a:tblPr>
              <a:tblGrid>
                <a:gridCol w="611560"/>
                <a:gridCol w="1674440"/>
                <a:gridCol w="1143000"/>
                <a:gridCol w="1143000"/>
                <a:gridCol w="1143000"/>
                <a:gridCol w="1143000"/>
                <a:gridCol w="1143000"/>
                <a:gridCol w="1143000"/>
              </a:tblGrid>
              <a:tr h="1113853">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1316372">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Объем инвестиций, привлеченных в основной капитал (без учета бюджетных инвестиций), на душу населения</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Тыс.рублей</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r>
              <a:tr h="2739133">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endParaRPr lang="ru-RU" sz="1200" dirty="0">
                        <a:solidFill>
                          <a:schemeClr val="tx1"/>
                        </a:solidFill>
                      </a:endParaRPr>
                    </a:p>
                  </a:txBody>
                  <a:tcPr/>
                </a:tc>
                <a:tc>
                  <a:txBody>
                    <a:bodyPr/>
                    <a:lstStyle/>
                    <a:p>
                      <a:pPr algn="ctr"/>
                      <a:r>
                        <a:rPr lang="ru-RU" sz="1200" dirty="0" smtClean="0">
                          <a:solidFill>
                            <a:schemeClr val="tx1"/>
                          </a:solidFill>
                        </a:rPr>
                        <a:t>Приоритетный</a:t>
                      </a:r>
                      <a:r>
                        <a:rPr lang="ru-RU" sz="1200" baseline="0" dirty="0" smtClean="0">
                          <a:solidFill>
                            <a:schemeClr val="tx1"/>
                          </a:solidFill>
                        </a:rPr>
                        <a:t>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r>
              <a:tr h="410663">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Увеличение среднемесячной заработной платы работников организаций, не относящихся к субъектам малого предпринимательства</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5439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231790052"/>
              </p:ext>
            </p:extLst>
          </p:nvPr>
        </p:nvGraphicFramePr>
        <p:xfrm>
          <a:off x="0" y="867316"/>
          <a:ext cx="9108504" cy="6127687"/>
        </p:xfrm>
        <a:graphic>
          <a:graphicData uri="http://schemas.openxmlformats.org/drawingml/2006/table">
            <a:tbl>
              <a:tblPr firstRow="1" bandRow="1">
                <a:tableStyleId>{00A15C55-8517-42AA-B614-E9B94910E393}</a:tableStyleId>
              </a:tblPr>
              <a:tblGrid>
                <a:gridCol w="683568"/>
                <a:gridCol w="1872208"/>
                <a:gridCol w="859913"/>
                <a:gridCol w="1138563"/>
                <a:gridCol w="1138563"/>
                <a:gridCol w="1138563"/>
                <a:gridCol w="1138563"/>
                <a:gridCol w="1138563"/>
              </a:tblGrid>
              <a:tr h="1061912">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91513">
                <a:tc gridSpan="8">
                  <a:txBody>
                    <a:bodyPr/>
                    <a:lstStyle/>
                    <a:p>
                      <a:pPr algn="ctr"/>
                      <a:r>
                        <a:rPr lang="ru-RU" sz="1200" b="1" dirty="0" smtClean="0">
                          <a:solidFill>
                            <a:schemeClr val="tx1"/>
                          </a:solidFill>
                        </a:rPr>
                        <a:t>Подпрограмма 3. Развитие малого и среднего предпринимательства</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2220361">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200" dirty="0">
                        <a:solidFill>
                          <a:schemeClr val="tx1"/>
                        </a:solidFill>
                      </a:endParaRPr>
                    </a:p>
                  </a:txBody>
                  <a:tcPr/>
                </a:tc>
                <a:tc>
                  <a:txBody>
                    <a:bodyPr/>
                    <a:lstStyle/>
                    <a:p>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r>
              <a:tr h="868837">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вновь созданных субъектов малого и среднего бизнеса</a:t>
                      </a:r>
                      <a:endParaRPr lang="ru-RU" sz="1200" dirty="0">
                        <a:solidFill>
                          <a:schemeClr val="tx1"/>
                        </a:solidFill>
                      </a:endParaRPr>
                    </a:p>
                  </a:txBody>
                  <a:tcPr/>
                </a:tc>
                <a:tc>
                  <a:txBody>
                    <a:bodyPr/>
                    <a:lstStyle/>
                    <a:p>
                      <a:r>
                        <a:rPr lang="ru-RU" sz="1200" dirty="0" smtClean="0"/>
                        <a:t/>
                      </a:r>
                      <a:br>
                        <a:rPr lang="ru-RU" sz="1200" dirty="0" smtClean="0"/>
                      </a:br>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solidFill>
                            <a:schemeClr val="tx1"/>
                          </a:solidFill>
                        </a:rPr>
                        <a:t>единиц</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1448061">
                <a:tc>
                  <a:txBody>
                    <a:bodyPr/>
                    <a:lstStyle/>
                    <a:p>
                      <a:pPr algn="ctr"/>
                      <a:endParaRPr lang="ru-RU" sz="1200" dirty="0">
                        <a:solidFill>
                          <a:schemeClr val="tx1"/>
                        </a:solidFill>
                      </a:endParaRPr>
                    </a:p>
                  </a:txBody>
                  <a:tcPr/>
                </a:tc>
                <a:tc>
                  <a:txBody>
                    <a:bodyPr/>
                    <a:lstStyle/>
                    <a:p>
                      <a:pPr algn="l"/>
                      <a:r>
                        <a:rPr lang="ru-RU" sz="1200" i="0" dirty="0" smtClean="0">
                          <a:solidFill>
                            <a:schemeClr val="tx1"/>
                          </a:solidFill>
                        </a:rPr>
                        <a:t>Количество </a:t>
                      </a:r>
                      <a:r>
                        <a:rPr lang="ru-RU" sz="1200" i="0" dirty="0" err="1" smtClean="0">
                          <a:solidFill>
                            <a:schemeClr val="tx1"/>
                          </a:solidFill>
                        </a:rPr>
                        <a:t>самозанятых</a:t>
                      </a:r>
                      <a:r>
                        <a:rPr lang="ru-RU" sz="1200" i="0" dirty="0" smtClean="0">
                          <a:solidFill>
                            <a:schemeClr val="tx1"/>
                          </a:solidFill>
                        </a:rPr>
                        <a:t> </a:t>
                      </a:r>
                      <a:r>
                        <a:rPr lang="ru-RU" sz="1200" i="0" dirty="0" err="1" smtClean="0">
                          <a:solidFill>
                            <a:schemeClr val="tx1"/>
                          </a:solidFill>
                        </a:rPr>
                        <a:t>граждан,зафиксировавших</a:t>
                      </a:r>
                      <a:r>
                        <a:rPr lang="ru-RU" sz="1200" i="0" dirty="0" smtClean="0">
                          <a:solidFill>
                            <a:schemeClr val="tx1"/>
                          </a:solidFill>
                        </a:rPr>
                        <a:t> свой статус, с учетом введения налогового режима </a:t>
                      </a:r>
                      <a:r>
                        <a:rPr lang="ru-RU" sz="1200" i="0" dirty="0" err="1" smtClean="0">
                          <a:solidFill>
                            <a:schemeClr val="tx1"/>
                          </a:solidFill>
                        </a:rPr>
                        <a:t>длясамозанятых</a:t>
                      </a:r>
                      <a:r>
                        <a:rPr lang="ru-RU" sz="1200" i="0" dirty="0" smtClean="0">
                          <a:solidFill>
                            <a:schemeClr val="tx1"/>
                          </a:solidFill>
                        </a:rPr>
                        <a:t>, нарастающим итогом</a:t>
                      </a:r>
                      <a:endParaRPr lang="ru-RU" sz="1200" i="0" dirty="0">
                        <a:solidFill>
                          <a:schemeClr val="tx1"/>
                        </a:solidFill>
                      </a:endParaRPr>
                    </a:p>
                  </a:txBody>
                  <a:tcPr/>
                </a:tc>
                <a:tc>
                  <a:txBody>
                    <a:bodyPr/>
                    <a:lstStyle/>
                    <a:p>
                      <a:r>
                        <a:rPr lang="ru-RU" sz="1200" dirty="0" smtClean="0"/>
                        <a:t>Приоритетный показатель</a:t>
                      </a:r>
                      <a:endParaRPr lang="ru-RU" sz="1200" dirty="0"/>
                    </a:p>
                  </a:txBody>
                  <a:tcPr/>
                </a:tc>
                <a:tc>
                  <a:txBody>
                    <a:bodyPr/>
                    <a:lstStyle/>
                    <a:p>
                      <a:pPr algn="ctr"/>
                      <a:r>
                        <a:rPr lang="ru-RU" sz="1200" dirty="0" smtClean="0">
                          <a:solidFill>
                            <a:schemeClr val="tx1"/>
                          </a:solidFill>
                        </a:rPr>
                        <a:t>человек</a:t>
                      </a:r>
                      <a:endParaRPr lang="ru-RU" sz="1200" dirty="0">
                        <a:solidFill>
                          <a:schemeClr val="tx1"/>
                        </a:solidFill>
                      </a:endParaRPr>
                    </a:p>
                  </a:txBody>
                  <a:tcPr/>
                </a:tc>
                <a:tc>
                  <a:txBody>
                    <a:bodyPr/>
                    <a:lstStyle/>
                    <a:p>
                      <a:pPr algn="ctr"/>
                      <a:r>
                        <a:rPr lang="ru-RU" sz="1200" dirty="0" smtClean="0">
                          <a:solidFill>
                            <a:schemeClr val="tx1"/>
                          </a:solidFill>
                        </a:rPr>
                        <a:t>1332</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7658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81671409"/>
              </p:ext>
            </p:extLst>
          </p:nvPr>
        </p:nvGraphicFramePr>
        <p:xfrm>
          <a:off x="-36512" y="908721"/>
          <a:ext cx="9180512" cy="5949279"/>
        </p:xfrm>
        <a:graphic>
          <a:graphicData uri="http://schemas.openxmlformats.org/drawingml/2006/table">
            <a:tbl>
              <a:tblPr firstRow="1" bandRow="1">
                <a:tableStyleId>{00A15C55-8517-42AA-B614-E9B94910E393}</a:tableStyleId>
              </a:tblPr>
              <a:tblGrid>
                <a:gridCol w="500133"/>
                <a:gridCol w="1794995"/>
                <a:gridCol w="1147564"/>
                <a:gridCol w="1147564"/>
                <a:gridCol w="1147564"/>
                <a:gridCol w="1147564"/>
                <a:gridCol w="1147564"/>
                <a:gridCol w="1147564"/>
              </a:tblGrid>
              <a:tr h="109390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69874">
                <a:tc gridSpan="8">
                  <a:txBody>
                    <a:bodyPr/>
                    <a:lstStyle/>
                    <a:p>
                      <a:pPr algn="ctr"/>
                      <a:r>
                        <a:rPr lang="ru-RU" sz="1200" b="1" dirty="0" smtClean="0">
                          <a:solidFill>
                            <a:schemeClr val="tx1"/>
                          </a:solidFill>
                        </a:rPr>
                        <a:t>Подпрограмма 4. Развитие потребительского рынка и услуг на территории муниципального образования Московской области</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093904">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обращений по вопросу защиты прав потребителей от общего количества поступивших обращений</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r>
              <a:tr h="149168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ОДС, соответствующих требованиям, нормам и стандартам действующего законодательства, от общего количества ОДС</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 региональной программы</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r>
              <a:tr h="392755">
                <a:tc gridSpan="8">
                  <a:txBody>
                    <a:bodyPr/>
                    <a:lstStyle/>
                    <a:p>
                      <a:pPr algn="ctr"/>
                      <a:r>
                        <a:rPr lang="ru-RU" sz="1400" b="1" dirty="0" smtClean="0">
                          <a:solidFill>
                            <a:schemeClr val="tx1"/>
                          </a:solidFill>
                        </a:rPr>
                        <a:t>Муниципальная программа 12. Управление имуществом и муниципальными финансами</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313250">
                <a:tc gridSpan="8">
                  <a:txBody>
                    <a:bodyPr/>
                    <a:lstStyle/>
                    <a:p>
                      <a:pPr algn="ctr"/>
                      <a:r>
                        <a:rPr lang="ru-RU" sz="1200" b="1" dirty="0" smtClean="0">
                          <a:solidFill>
                            <a:schemeClr val="tx1"/>
                          </a:solidFill>
                        </a:rPr>
                        <a:t>Подпрограмма 1. Развитие имущественного комплекса</a:t>
                      </a:r>
                      <a:endParaRPr lang="ru-RU" sz="12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093904">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объектов недвижимого имущества, поставленных на ГКУ </a:t>
                      </a:r>
                    </a:p>
                    <a:p>
                      <a:pPr algn="l"/>
                      <a:r>
                        <a:rPr lang="ru-RU" sz="1200" dirty="0" smtClean="0">
                          <a:solidFill>
                            <a:schemeClr val="tx1"/>
                          </a:solidFill>
                        </a:rPr>
                        <a:t>по результатам МЗК</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9368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622932461"/>
              </p:ext>
            </p:extLst>
          </p:nvPr>
        </p:nvGraphicFramePr>
        <p:xfrm>
          <a:off x="-1" y="867317"/>
          <a:ext cx="9144000" cy="6035040"/>
        </p:xfrm>
        <a:graphic>
          <a:graphicData uri="http://schemas.openxmlformats.org/drawingml/2006/table">
            <a:tbl>
              <a:tblPr firstRow="1" bandRow="1">
                <a:tableStyleId>{00A15C55-8517-42AA-B614-E9B94910E393}</a:tableStyleId>
              </a:tblPr>
              <a:tblGrid>
                <a:gridCol w="656264"/>
                <a:gridCol w="1629736"/>
                <a:gridCol w="1143000"/>
                <a:gridCol w="1143000"/>
                <a:gridCol w="1143000"/>
                <a:gridCol w="1143000"/>
                <a:gridCol w="1143000"/>
                <a:gridCol w="1143000"/>
              </a:tblGrid>
              <a:tr h="1001606">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2094266">
                <a:tc>
                  <a:txBody>
                    <a:bodyPr/>
                    <a:lstStyle/>
                    <a:p>
                      <a:endParaRPr lang="ru-RU" dirty="0"/>
                    </a:p>
                  </a:txBody>
                  <a:tcPr/>
                </a:tc>
                <a:tc>
                  <a:txBody>
                    <a:bodyPr/>
                    <a:lstStyle/>
                    <a:p>
                      <a:r>
                        <a:rPr lang="ru-RU" sz="1200" dirty="0" smtClean="0"/>
                        <a:t>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smtClean="0">
                        <a:solidFill>
                          <a:schemeClr val="tx1"/>
                        </a:solidFill>
                      </a:endParaRPr>
                    </a:p>
                    <a:p>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r>
              <a:tr h="800546">
                <a:tc>
                  <a:txBody>
                    <a:bodyPr/>
                    <a:lstStyle/>
                    <a:p>
                      <a:endParaRPr lang="ru-RU" dirty="0"/>
                    </a:p>
                  </a:txBody>
                  <a:tcPr/>
                </a:tc>
                <a:tc>
                  <a:txBody>
                    <a:bodyPr/>
                    <a:lstStyle/>
                    <a:p>
                      <a:pPr algn="l"/>
                      <a:r>
                        <a:rPr lang="ru-RU" sz="1200" dirty="0" smtClean="0"/>
                        <a:t>Исключение незаконных решений по земле</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smtClean="0">
                        <a:solidFill>
                          <a:schemeClr val="tx1"/>
                        </a:solidFill>
                      </a:endParaRPr>
                    </a:p>
                    <a:p>
                      <a:endParaRPr lang="ru-RU" sz="1200" dirty="0"/>
                    </a:p>
                  </a:txBody>
                  <a:tcPr/>
                </a:tc>
                <a:tc>
                  <a:txBody>
                    <a:bodyPr/>
                    <a:lstStyle/>
                    <a:p>
                      <a:r>
                        <a:rPr lang="ru-RU" sz="1200" dirty="0" smtClean="0"/>
                        <a:t>штука</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2094266">
                <a:tc>
                  <a:txBody>
                    <a:bodyPr/>
                    <a:lstStyle/>
                    <a:p>
                      <a:endParaRPr lang="ru-RU" dirty="0"/>
                    </a:p>
                  </a:txBody>
                  <a:tcPr/>
                </a:tc>
                <a:tc>
                  <a:txBody>
                    <a:bodyPr/>
                    <a:lstStyle/>
                    <a:p>
                      <a:r>
                        <a:rPr lang="ru-RU" sz="1200" dirty="0" smtClean="0"/>
                        <a:t>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smtClean="0">
                        <a:solidFill>
                          <a:schemeClr val="tx1"/>
                        </a:solidFill>
                      </a:endParaRPr>
                    </a:p>
                    <a:p>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88,75</a:t>
                      </a:r>
                      <a:endParaRPr lang="ru-RU" sz="1200" dirty="0"/>
                    </a:p>
                  </a:txBody>
                  <a:tcPr/>
                </a:tc>
                <a:tc>
                  <a:txBody>
                    <a:bodyPr/>
                    <a:lstStyle/>
                    <a:p>
                      <a:r>
                        <a:rPr lang="ru-RU" sz="1200" dirty="0" smtClean="0"/>
                        <a:t>88,75</a:t>
                      </a:r>
                      <a:endParaRPr lang="ru-RU" sz="1200" dirty="0"/>
                    </a:p>
                  </a:txBody>
                  <a:tcPr/>
                </a:tc>
                <a:tc>
                  <a:txBody>
                    <a:bodyPr/>
                    <a:lstStyle/>
                    <a:p>
                      <a:r>
                        <a:rPr lang="ru-RU" sz="1200" dirty="0" smtClean="0"/>
                        <a:t>88,75</a:t>
                      </a:r>
                      <a:endParaRPr lang="ru-RU" sz="1200" dirty="0"/>
                    </a:p>
                  </a:txBody>
                  <a:tcPr/>
                </a:tc>
                <a:tc>
                  <a:txBody>
                    <a:bodyPr/>
                    <a:lstStyle/>
                    <a:p>
                      <a:r>
                        <a:rPr lang="ru-RU" sz="1200" dirty="0" smtClean="0"/>
                        <a:t>88,75</a:t>
                      </a:r>
                      <a:endParaRPr lang="ru-RU" sz="1200" dirty="0"/>
                    </a:p>
                  </a:txBody>
                  <a:tcPr/>
                </a:tc>
              </a:tr>
            </a:tbl>
          </a:graphicData>
        </a:graphic>
      </p:graphicFrame>
    </p:spTree>
    <p:extLst>
      <p:ext uri="{BB962C8B-B14F-4D97-AF65-F5344CB8AC3E}">
        <p14:creationId xmlns:p14="http://schemas.microsoft.com/office/powerpoint/2010/main" val="18073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8856984" cy="1224136"/>
          </a:xfrm>
        </p:spPr>
        <p:txBody>
          <a:bodyPr>
            <a:normAutofit fontScale="90000"/>
          </a:bodyPr>
          <a:lstStyle/>
          <a:p>
            <a:r>
              <a:rPr lang="ru-RU" sz="2800" b="1" dirty="0" smtClean="0"/>
              <a:t>Основы формирования бюджета городского округа Зарайск </a:t>
            </a:r>
            <a:br>
              <a:rPr lang="ru-RU" sz="2800" b="1" dirty="0" smtClean="0"/>
            </a:br>
            <a:r>
              <a:rPr lang="ru-RU" sz="2800" b="1" dirty="0" smtClean="0"/>
              <a:t>на 2023 год и на плановый период 2024 и 2025 годов</a:t>
            </a:r>
            <a:endParaRPr lang="ru-RU" sz="2800" b="1" dirty="0"/>
          </a:p>
        </p:txBody>
      </p:sp>
      <p:sp>
        <p:nvSpPr>
          <p:cNvPr id="6" name="Прямоугольник 5"/>
          <p:cNvSpPr/>
          <p:nvPr/>
        </p:nvSpPr>
        <p:spPr>
          <a:xfrm>
            <a:off x="971600" y="1700808"/>
            <a:ext cx="6912768" cy="887422"/>
          </a:xfrm>
          <a:prstGeom prst="rect">
            <a:avLst/>
          </a:prstGeom>
        </p:spPr>
        <p:txBody>
          <a:bodyPr wrap="square">
            <a:spAutoFit/>
          </a:bodyPr>
          <a:lstStyle/>
          <a:p>
            <a:pPr marL="298450" lvl="0" indent="-285750">
              <a:spcBef>
                <a:spcPts val="95"/>
              </a:spcBef>
              <a:buFont typeface="Wingdings" panose="05000000000000000000" pitchFamily="2" charset="2"/>
              <a:buChar char="Ø"/>
            </a:pPr>
            <a:r>
              <a:rPr lang="ru-RU" spc="-15" dirty="0">
                <a:solidFill>
                  <a:prstClr val="black"/>
                </a:solidFill>
                <a:latin typeface="Times New Roman"/>
                <a:cs typeface="Times New Roman"/>
              </a:rPr>
              <a:t>Требования</a:t>
            </a:r>
            <a:r>
              <a:rPr lang="ru-RU" spc="5" dirty="0">
                <a:solidFill>
                  <a:prstClr val="black"/>
                </a:solidFill>
                <a:latin typeface="Times New Roman"/>
                <a:cs typeface="Times New Roman"/>
              </a:rPr>
              <a:t> </a:t>
            </a:r>
            <a:r>
              <a:rPr lang="ru-RU" spc="-20" dirty="0">
                <a:solidFill>
                  <a:prstClr val="black"/>
                </a:solidFill>
                <a:latin typeface="Times New Roman"/>
                <a:cs typeface="Times New Roman"/>
              </a:rPr>
              <a:t>Бюджетного</a:t>
            </a:r>
            <a:r>
              <a:rPr lang="ru-RU" spc="35" dirty="0">
                <a:solidFill>
                  <a:prstClr val="black"/>
                </a:solidFill>
                <a:latin typeface="Times New Roman"/>
                <a:cs typeface="Times New Roman"/>
              </a:rPr>
              <a:t> </a:t>
            </a:r>
            <a:r>
              <a:rPr lang="ru-RU" spc="-25" dirty="0">
                <a:solidFill>
                  <a:prstClr val="black"/>
                </a:solidFill>
                <a:latin typeface="Times New Roman"/>
                <a:cs typeface="Times New Roman"/>
              </a:rPr>
              <a:t>Кодекса</a:t>
            </a:r>
            <a:r>
              <a:rPr lang="ru-RU" spc="5" dirty="0">
                <a:solidFill>
                  <a:prstClr val="black"/>
                </a:solidFill>
                <a:latin typeface="Times New Roman"/>
                <a:cs typeface="Times New Roman"/>
              </a:rPr>
              <a:t> </a:t>
            </a:r>
            <a:r>
              <a:rPr lang="ru-RU" spc="-15" dirty="0">
                <a:solidFill>
                  <a:prstClr val="black"/>
                </a:solidFill>
                <a:latin typeface="Times New Roman"/>
                <a:cs typeface="Times New Roman"/>
              </a:rPr>
              <a:t>Российской</a:t>
            </a:r>
            <a:r>
              <a:rPr lang="ru-RU" spc="15" dirty="0">
                <a:solidFill>
                  <a:prstClr val="black"/>
                </a:solidFill>
                <a:latin typeface="Times New Roman"/>
                <a:cs typeface="Times New Roman"/>
              </a:rPr>
              <a:t> </a:t>
            </a:r>
            <a:r>
              <a:rPr lang="ru-RU" spc="-10" dirty="0" smtClean="0">
                <a:solidFill>
                  <a:prstClr val="black"/>
                </a:solidFill>
                <a:latin typeface="Times New Roman"/>
                <a:cs typeface="Times New Roman"/>
              </a:rPr>
              <a:t>Федерации</a:t>
            </a:r>
          </a:p>
          <a:p>
            <a:pPr marL="12700" lvl="0">
              <a:spcBef>
                <a:spcPts val="95"/>
              </a:spcBef>
            </a:pPr>
            <a:endParaRPr lang="ru-RU" sz="1600" spc="-10" dirty="0" smtClean="0">
              <a:solidFill>
                <a:prstClr val="black"/>
              </a:solidFill>
              <a:latin typeface="Times New Roman"/>
              <a:cs typeface="Times New Roman"/>
            </a:endParaRPr>
          </a:p>
          <a:p>
            <a:pPr marL="298450" lvl="0" indent="-285750">
              <a:spcBef>
                <a:spcPts val="95"/>
              </a:spcBef>
              <a:buFont typeface="Wingdings" panose="05000000000000000000" pitchFamily="2" charset="2"/>
              <a:buChar char="Ø"/>
            </a:pPr>
            <a:endParaRPr lang="ru-RU" sz="1600" dirty="0">
              <a:solidFill>
                <a:prstClr val="black"/>
              </a:solidFill>
              <a:latin typeface="Times New Roman"/>
              <a:cs typeface="Times New Roman"/>
            </a:endParaRPr>
          </a:p>
        </p:txBody>
      </p:sp>
      <p:sp>
        <p:nvSpPr>
          <p:cNvPr id="7" name="Прямоугольник 6"/>
          <p:cNvSpPr/>
          <p:nvPr/>
        </p:nvSpPr>
        <p:spPr>
          <a:xfrm>
            <a:off x="35496" y="2290965"/>
            <a:ext cx="7332873" cy="553998"/>
          </a:xfrm>
          <a:prstGeom prst="rect">
            <a:avLst/>
          </a:prstGeom>
        </p:spPr>
        <p:txBody>
          <a:bodyPr wrap="square">
            <a:spAutoFit/>
          </a:bodyPr>
          <a:lstStyle/>
          <a:p>
            <a:pPr marL="285750" lvl="0" indent="-285750" algn="ctr">
              <a:lnSpc>
                <a:spcPts val="1800"/>
              </a:lnSpc>
              <a:spcBef>
                <a:spcPts val="95"/>
              </a:spcBef>
              <a:buFont typeface="Wingdings" panose="05000000000000000000" pitchFamily="2" charset="2"/>
              <a:buChar char="Ø"/>
            </a:pPr>
            <a:r>
              <a:rPr lang="ru-RU" sz="1600" spc="-10" dirty="0" smtClean="0">
                <a:solidFill>
                  <a:prstClr val="black"/>
                </a:solidFill>
                <a:latin typeface="Times New Roman"/>
                <a:cs typeface="Times New Roman"/>
              </a:rPr>
              <a:t> </a:t>
            </a:r>
            <a:r>
              <a:rPr lang="ru-RU" spc="-10" dirty="0" smtClean="0">
                <a:solidFill>
                  <a:prstClr val="black"/>
                </a:solidFill>
                <a:latin typeface="Times New Roman"/>
                <a:cs typeface="Times New Roman"/>
              </a:rPr>
              <a:t>Муниципальные</a:t>
            </a:r>
            <a:r>
              <a:rPr lang="ru-RU" spc="50" dirty="0" smtClean="0">
                <a:solidFill>
                  <a:prstClr val="black"/>
                </a:solidFill>
                <a:latin typeface="Times New Roman"/>
                <a:cs typeface="Times New Roman"/>
              </a:rPr>
              <a:t> </a:t>
            </a:r>
            <a:r>
              <a:rPr lang="ru-RU" spc="-5" dirty="0">
                <a:solidFill>
                  <a:prstClr val="black"/>
                </a:solidFill>
                <a:latin typeface="Times New Roman"/>
                <a:cs typeface="Times New Roman"/>
              </a:rPr>
              <a:t>программы</a:t>
            </a:r>
            <a:r>
              <a:rPr lang="ru-RU"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35" dirty="0">
                <a:solidFill>
                  <a:prstClr val="black"/>
                </a:solidFill>
                <a:latin typeface="Times New Roman"/>
                <a:cs typeface="Times New Roman"/>
              </a:rPr>
              <a:t> </a:t>
            </a:r>
            <a:r>
              <a:rPr lang="ru-RU" spc="-10" dirty="0" smtClean="0">
                <a:solidFill>
                  <a:prstClr val="black"/>
                </a:solidFill>
                <a:latin typeface="Times New Roman"/>
                <a:cs typeface="Times New Roman"/>
              </a:rPr>
              <a:t>Зарайск на</a:t>
            </a:r>
            <a:endParaRPr lang="ru-RU" dirty="0">
              <a:solidFill>
                <a:prstClr val="black"/>
              </a:solidFill>
              <a:latin typeface="Times New Roman"/>
              <a:cs typeface="Times New Roman"/>
            </a:endParaRPr>
          </a:p>
          <a:p>
            <a:pPr lvl="0" algn="ctr">
              <a:lnSpc>
                <a:spcPts val="1800"/>
              </a:lnSpc>
            </a:pPr>
            <a:r>
              <a:rPr lang="ru-RU" spc="-5" dirty="0" smtClean="0">
                <a:solidFill>
                  <a:prstClr val="black"/>
                </a:solidFill>
                <a:latin typeface="Times New Roman"/>
                <a:cs typeface="Times New Roman"/>
              </a:rPr>
              <a:t>2023-2027</a:t>
            </a:r>
            <a:r>
              <a:rPr lang="ru-RU" spc="-50"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p:txBody>
      </p:sp>
      <p:sp>
        <p:nvSpPr>
          <p:cNvPr id="8" name="Прямоугольник 7"/>
          <p:cNvSpPr/>
          <p:nvPr/>
        </p:nvSpPr>
        <p:spPr>
          <a:xfrm>
            <a:off x="683568" y="3101695"/>
            <a:ext cx="6552728" cy="805349"/>
          </a:xfrm>
          <a:prstGeom prst="rect">
            <a:avLst/>
          </a:prstGeom>
        </p:spPr>
        <p:txBody>
          <a:bodyPr wrap="square">
            <a:spAutoFit/>
          </a:bodyPr>
          <a:lstStyle/>
          <a:p>
            <a:pPr marL="297815" marR="5080" lvl="0" indent="-285750" algn="ctr">
              <a:lnSpc>
                <a:spcPts val="1680"/>
              </a:lnSpc>
              <a:spcBef>
                <a:spcPts val="350"/>
              </a:spcBef>
              <a:buFont typeface="Wingdings" panose="05000000000000000000" pitchFamily="2" charset="2"/>
              <a:buChar char="Ø"/>
            </a:pPr>
            <a:r>
              <a:rPr lang="ru-RU" spc="-5" dirty="0">
                <a:solidFill>
                  <a:prstClr val="black"/>
                </a:solidFill>
                <a:latin typeface="Times New Roman"/>
                <a:cs typeface="Times New Roman"/>
              </a:rPr>
              <a:t>Прогноз</a:t>
            </a:r>
            <a:r>
              <a:rPr lang="ru-RU" spc="5" dirty="0">
                <a:solidFill>
                  <a:prstClr val="black"/>
                </a:solidFill>
                <a:latin typeface="Times New Roman"/>
                <a:cs typeface="Times New Roman"/>
              </a:rPr>
              <a:t> </a:t>
            </a:r>
            <a:r>
              <a:rPr lang="ru-RU" spc="-15" dirty="0">
                <a:solidFill>
                  <a:prstClr val="black"/>
                </a:solidFill>
                <a:latin typeface="Times New Roman"/>
                <a:cs typeface="Times New Roman"/>
              </a:rPr>
              <a:t>социально-экономического</a:t>
            </a:r>
            <a:r>
              <a:rPr lang="ru-RU" spc="50" dirty="0">
                <a:solidFill>
                  <a:prstClr val="black"/>
                </a:solidFill>
                <a:latin typeface="Times New Roman"/>
                <a:cs typeface="Times New Roman"/>
              </a:rPr>
              <a:t> </a:t>
            </a:r>
            <a:r>
              <a:rPr lang="ru-RU" spc="-5" dirty="0">
                <a:solidFill>
                  <a:prstClr val="black"/>
                </a:solidFill>
                <a:latin typeface="Times New Roman"/>
                <a:cs typeface="Times New Roman"/>
              </a:rPr>
              <a:t>развития</a:t>
            </a:r>
            <a:r>
              <a:rPr lang="ru-RU" spc="15"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10" dirty="0">
                <a:solidFill>
                  <a:prstClr val="black"/>
                </a:solidFill>
                <a:latin typeface="Times New Roman"/>
                <a:cs typeface="Times New Roman"/>
              </a:rPr>
              <a:t> округа </a:t>
            </a:r>
            <a:r>
              <a:rPr lang="ru-RU" spc="-385" dirty="0">
                <a:solidFill>
                  <a:prstClr val="black"/>
                </a:solidFill>
                <a:latin typeface="Times New Roman"/>
                <a:cs typeface="Times New Roman"/>
              </a:rPr>
              <a:t> </a:t>
            </a:r>
            <a:r>
              <a:rPr lang="ru-RU" spc="-5" dirty="0" smtClean="0">
                <a:solidFill>
                  <a:prstClr val="black"/>
                </a:solidFill>
                <a:latin typeface="Times New Roman"/>
                <a:cs typeface="Times New Roman"/>
              </a:rPr>
              <a:t>Зарайск</a:t>
            </a:r>
            <a:r>
              <a:rPr lang="ru-RU" spc="-55" dirty="0" smtClean="0">
                <a:solidFill>
                  <a:prstClr val="black"/>
                </a:solidFill>
                <a:latin typeface="Times New Roman"/>
                <a:cs typeface="Times New Roman"/>
              </a:rPr>
              <a:t> </a:t>
            </a:r>
            <a:r>
              <a:rPr lang="ru-RU" spc="-5" dirty="0">
                <a:solidFill>
                  <a:prstClr val="black"/>
                </a:solidFill>
                <a:latin typeface="Times New Roman"/>
                <a:cs typeface="Times New Roman"/>
              </a:rPr>
              <a:t>на</a:t>
            </a:r>
            <a:r>
              <a:rPr lang="ru-RU" dirty="0">
                <a:solidFill>
                  <a:prstClr val="black"/>
                </a:solidFill>
                <a:latin typeface="Times New Roman"/>
                <a:cs typeface="Times New Roman"/>
              </a:rPr>
              <a:t> </a:t>
            </a:r>
            <a:r>
              <a:rPr lang="ru-RU" spc="-5" dirty="0" smtClean="0">
                <a:solidFill>
                  <a:prstClr val="black"/>
                </a:solidFill>
                <a:latin typeface="Times New Roman"/>
                <a:cs typeface="Times New Roman"/>
              </a:rPr>
              <a:t>2023-2027</a:t>
            </a:r>
            <a:r>
              <a:rPr lang="ru-RU" spc="-25"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a:p>
            <a:pPr lvl="0"/>
            <a:endParaRPr lang="ru-RU" dirty="0">
              <a:solidFill>
                <a:prstClr val="black"/>
              </a:solidFill>
              <a:latin typeface="Times New Roman"/>
              <a:cs typeface="Times New Roman"/>
            </a:endParaRPr>
          </a:p>
        </p:txBody>
      </p:sp>
      <p:sp>
        <p:nvSpPr>
          <p:cNvPr id="9" name="Прямоугольник 8"/>
          <p:cNvSpPr/>
          <p:nvPr/>
        </p:nvSpPr>
        <p:spPr>
          <a:xfrm>
            <a:off x="611560" y="3866562"/>
            <a:ext cx="7920880" cy="762645"/>
          </a:xfrm>
          <a:prstGeom prst="rect">
            <a:avLst/>
          </a:prstGeom>
        </p:spPr>
        <p:txBody>
          <a:bodyPr wrap="square">
            <a:spAutoFit/>
          </a:bodyPr>
          <a:lstStyle/>
          <a:p>
            <a:pPr marL="590550" marR="248285" lvl="0" indent="-285750" algn="ctr">
              <a:lnSpc>
                <a:spcPct val="120600"/>
              </a:lnSpc>
              <a:spcBef>
                <a:spcPts val="5"/>
              </a:spcBef>
              <a:buFont typeface="Wingdings" panose="05000000000000000000" pitchFamily="2" charset="2"/>
              <a:buChar char="Ø"/>
            </a:pPr>
            <a:r>
              <a:rPr lang="ru-RU" sz="1600" spc="-10" dirty="0" smtClean="0">
                <a:solidFill>
                  <a:prstClr val="black"/>
                </a:solidFill>
                <a:latin typeface="Times New Roman"/>
                <a:cs typeface="Times New Roman"/>
              </a:rPr>
              <a:t> </a:t>
            </a:r>
            <a:r>
              <a:rPr lang="ru-RU" spc="-10" dirty="0" smtClean="0">
                <a:solidFill>
                  <a:prstClr val="black"/>
                </a:solidFill>
                <a:latin typeface="Times New Roman"/>
                <a:cs typeface="Times New Roman"/>
              </a:rPr>
              <a:t>Основные</a:t>
            </a:r>
            <a:r>
              <a:rPr lang="ru-RU" spc="15" dirty="0" smtClean="0">
                <a:solidFill>
                  <a:prstClr val="black"/>
                </a:solidFill>
                <a:latin typeface="Times New Roman"/>
                <a:cs typeface="Times New Roman"/>
              </a:rPr>
              <a:t> </a:t>
            </a:r>
            <a:r>
              <a:rPr lang="ru-RU" spc="-10" dirty="0">
                <a:solidFill>
                  <a:prstClr val="black"/>
                </a:solidFill>
                <a:latin typeface="Times New Roman"/>
                <a:cs typeface="Times New Roman"/>
              </a:rPr>
              <a:t>направления</a:t>
            </a:r>
            <a:r>
              <a:rPr lang="ru-RU" spc="20" dirty="0">
                <a:solidFill>
                  <a:prstClr val="black"/>
                </a:solidFill>
                <a:latin typeface="Times New Roman"/>
                <a:cs typeface="Times New Roman"/>
              </a:rPr>
              <a:t> </a:t>
            </a:r>
            <a:r>
              <a:rPr lang="ru-RU" spc="-15" dirty="0">
                <a:solidFill>
                  <a:prstClr val="black"/>
                </a:solidFill>
                <a:latin typeface="Times New Roman"/>
                <a:cs typeface="Times New Roman"/>
              </a:rPr>
              <a:t>бюджетной</a:t>
            </a:r>
            <a:r>
              <a:rPr lang="ru-RU" spc="15" dirty="0">
                <a:solidFill>
                  <a:prstClr val="black"/>
                </a:solidFill>
                <a:latin typeface="Times New Roman"/>
                <a:cs typeface="Times New Roman"/>
              </a:rPr>
              <a:t> </a:t>
            </a:r>
            <a:r>
              <a:rPr lang="ru-RU" spc="-5" dirty="0">
                <a:solidFill>
                  <a:prstClr val="black"/>
                </a:solidFill>
                <a:latin typeface="Times New Roman"/>
                <a:cs typeface="Times New Roman"/>
              </a:rPr>
              <a:t>и</a:t>
            </a:r>
            <a:r>
              <a:rPr lang="ru-RU" dirty="0">
                <a:solidFill>
                  <a:prstClr val="black"/>
                </a:solidFill>
                <a:latin typeface="Times New Roman"/>
                <a:cs typeface="Times New Roman"/>
              </a:rPr>
              <a:t> </a:t>
            </a:r>
            <a:r>
              <a:rPr lang="ru-RU" spc="-10" dirty="0">
                <a:solidFill>
                  <a:prstClr val="black"/>
                </a:solidFill>
                <a:latin typeface="Times New Roman"/>
                <a:cs typeface="Times New Roman"/>
              </a:rPr>
              <a:t>налоговой</a:t>
            </a:r>
            <a:r>
              <a:rPr lang="ru-RU" spc="-5" dirty="0">
                <a:solidFill>
                  <a:prstClr val="black"/>
                </a:solidFill>
                <a:latin typeface="Times New Roman"/>
                <a:cs typeface="Times New Roman"/>
              </a:rPr>
              <a:t> </a:t>
            </a:r>
            <a:r>
              <a:rPr lang="ru-RU" spc="-10" dirty="0">
                <a:solidFill>
                  <a:prstClr val="black"/>
                </a:solidFill>
                <a:latin typeface="Times New Roman"/>
                <a:cs typeface="Times New Roman"/>
              </a:rPr>
              <a:t>политики </a:t>
            </a:r>
            <a:r>
              <a:rPr lang="ru-RU" spc="-385" dirty="0">
                <a:solidFill>
                  <a:prstClr val="black"/>
                </a:solidFill>
                <a:latin typeface="Times New Roman"/>
                <a:cs typeface="Times New Roman"/>
              </a:rPr>
              <a:t> </a:t>
            </a:r>
            <a:r>
              <a:rPr lang="ru-RU" spc="-25" dirty="0">
                <a:solidFill>
                  <a:prstClr val="black"/>
                </a:solidFill>
                <a:latin typeface="Times New Roman"/>
                <a:cs typeface="Times New Roman"/>
              </a:rPr>
              <a:t>городского </a:t>
            </a:r>
            <a:r>
              <a:rPr lang="ru-RU" spc="-10" dirty="0">
                <a:solidFill>
                  <a:prstClr val="black"/>
                </a:solidFill>
                <a:latin typeface="Times New Roman"/>
                <a:cs typeface="Times New Roman"/>
              </a:rPr>
              <a:t>округа</a:t>
            </a:r>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Зарайск</a:t>
            </a:r>
            <a:r>
              <a:rPr lang="ru-RU" spc="-40" dirty="0" smtClean="0">
                <a:solidFill>
                  <a:prstClr val="black"/>
                </a:solidFill>
                <a:latin typeface="Times New Roman"/>
                <a:cs typeface="Times New Roman"/>
              </a:rPr>
              <a:t> </a:t>
            </a:r>
            <a:r>
              <a:rPr lang="ru-RU" spc="-5" dirty="0">
                <a:solidFill>
                  <a:prstClr val="black"/>
                </a:solidFill>
                <a:latin typeface="Times New Roman"/>
                <a:cs typeface="Times New Roman"/>
              </a:rPr>
              <a:t>на</a:t>
            </a:r>
            <a:r>
              <a:rPr lang="ru-RU" spc="-10" dirty="0">
                <a:solidFill>
                  <a:prstClr val="black"/>
                </a:solidFill>
                <a:latin typeface="Times New Roman"/>
                <a:cs typeface="Times New Roman"/>
              </a:rPr>
              <a:t> </a:t>
            </a:r>
            <a:r>
              <a:rPr lang="ru-RU" spc="-5" dirty="0" smtClean="0">
                <a:solidFill>
                  <a:prstClr val="black"/>
                </a:solidFill>
                <a:latin typeface="Times New Roman"/>
                <a:cs typeface="Times New Roman"/>
              </a:rPr>
              <a:t>2023-2027</a:t>
            </a:r>
            <a:r>
              <a:rPr lang="ru-RU" spc="-15"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826" t="16401" r="826" b="43700"/>
          <a:stretch/>
        </p:blipFill>
        <p:spPr>
          <a:xfrm>
            <a:off x="3350952" y="4790142"/>
            <a:ext cx="2174182" cy="118027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906" y="5435438"/>
            <a:ext cx="3429000" cy="1047750"/>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5494768"/>
            <a:ext cx="1880517" cy="1203789"/>
          </a:xfrm>
          <a:prstGeom prst="rect">
            <a:avLst/>
          </a:prstGeom>
        </p:spPr>
      </p:pic>
    </p:spTree>
    <p:extLst>
      <p:ext uri="{BB962C8B-B14F-4D97-AF65-F5344CB8AC3E}">
        <p14:creationId xmlns:p14="http://schemas.microsoft.com/office/powerpoint/2010/main" val="204040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77602204"/>
              </p:ext>
            </p:extLst>
          </p:nvPr>
        </p:nvGraphicFramePr>
        <p:xfrm>
          <a:off x="0" y="867316"/>
          <a:ext cx="9144000" cy="6438906"/>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1641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2022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2023 год</a:t>
                      </a:r>
                      <a:endParaRPr lang="ru-RU" sz="1200" dirty="0">
                        <a:solidFill>
                          <a:schemeClr val="tx1"/>
                        </a:solidFill>
                      </a:endParaRPr>
                    </a:p>
                  </a:txBody>
                  <a:tcPr/>
                </a:tc>
                <a:tc>
                  <a:txBody>
                    <a:bodyPr/>
                    <a:lstStyle/>
                    <a:p>
                      <a:pPr algn="ctr"/>
                      <a:r>
                        <a:rPr lang="ru-RU" sz="1200" dirty="0" smtClean="0">
                          <a:solidFill>
                            <a:schemeClr val="tx1"/>
                          </a:solidFill>
                        </a:rPr>
                        <a:t>Прогноз 2024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2025 год</a:t>
                      </a:r>
                      <a:endParaRPr lang="ru-RU" sz="1200" dirty="0">
                        <a:solidFill>
                          <a:schemeClr val="tx1"/>
                        </a:solidFill>
                      </a:endParaRPr>
                    </a:p>
                  </a:txBody>
                  <a:tcPr/>
                </a:tc>
              </a:tr>
              <a:tr h="523607">
                <a:tc gridSpan="8">
                  <a:txBody>
                    <a:bodyPr/>
                    <a:lstStyle/>
                    <a:p>
                      <a:pPr algn="ctr"/>
                      <a:r>
                        <a:rPr lang="ru-RU" sz="1400" b="1" dirty="0" smtClean="0"/>
                        <a:t>Муниципальная </a:t>
                      </a:r>
                      <a:r>
                        <a:rPr lang="ru-RU" sz="1400" b="1" dirty="0" err="1" smtClean="0"/>
                        <a:t>прпограмма</a:t>
                      </a:r>
                      <a:r>
                        <a:rPr lang="ru-RU" sz="1400" b="1" dirty="0" smtClean="0"/>
                        <a:t> 13. Развитие институтов гражданского общества, повышение эффективности местного самоуправления и реализации молодежной политики</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62006">
                <a:tc gridSpan="8">
                  <a:txBody>
                    <a:bodyPr/>
                    <a:lstStyle/>
                    <a:p>
                      <a:pPr algn="ctr"/>
                      <a:r>
                        <a:rPr lang="ru-RU" sz="1200" b="1" dirty="0" smtClean="0"/>
                        <a:t>Подпрограмма 1. Развитие системы информирования населения о деятельности органов местного самоуправления Московской области, создание доступной современной </a:t>
                      </a:r>
                      <a:r>
                        <a:rPr lang="ru-RU" sz="1200" b="1" dirty="0" err="1" smtClean="0"/>
                        <a:t>медиасреды</a:t>
                      </a:r>
                      <a:endParaRPr lang="ru-RU" sz="1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831612">
                <a:tc>
                  <a:txBody>
                    <a:bodyPr/>
                    <a:lstStyle/>
                    <a:p>
                      <a:endParaRPr lang="ru-RU" sz="1200" dirty="0"/>
                    </a:p>
                  </a:txBody>
                  <a:tcPr/>
                </a:tc>
                <a:tc>
                  <a:txBody>
                    <a:bodyPr/>
                    <a:lstStyle/>
                    <a:p>
                      <a:pPr algn="l"/>
                      <a:r>
                        <a:rPr lang="ru-RU" sz="1200" dirty="0" smtClean="0"/>
                        <a:t> Информирование населения в средствах массовой информации</a:t>
                      </a:r>
                      <a:endParaRPr lang="ru-RU" sz="1200" dirty="0"/>
                    </a:p>
                  </a:txBody>
                  <a:tcPr/>
                </a:tc>
                <a:tc>
                  <a:txBody>
                    <a:bodyPr/>
                    <a:lstStyle/>
                    <a:p>
                      <a:r>
                        <a:rPr lang="ru-RU" sz="1200" dirty="0" smtClean="0"/>
                        <a:t>Приоритетный показатель, рейтинг-45</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163,61</a:t>
                      </a:r>
                      <a:endParaRPr lang="ru-RU" sz="1200" dirty="0"/>
                    </a:p>
                  </a:txBody>
                  <a:tcPr/>
                </a:tc>
                <a:tc>
                  <a:txBody>
                    <a:bodyPr/>
                    <a:lstStyle/>
                    <a:p>
                      <a:r>
                        <a:rPr lang="ru-RU" sz="1200" dirty="0" smtClean="0"/>
                        <a:t>163,61</a:t>
                      </a:r>
                      <a:endParaRPr lang="ru-RU" sz="1200" dirty="0"/>
                    </a:p>
                  </a:txBody>
                  <a:tcPr/>
                </a:tc>
                <a:tc>
                  <a:txBody>
                    <a:bodyPr/>
                    <a:lstStyle/>
                    <a:p>
                      <a:r>
                        <a:rPr lang="ru-RU" sz="1200" dirty="0" smtClean="0"/>
                        <a:t>163,61</a:t>
                      </a:r>
                      <a:endParaRPr lang="ru-RU" sz="1200" dirty="0"/>
                    </a:p>
                  </a:txBody>
                  <a:tcPr/>
                </a:tc>
                <a:tc>
                  <a:txBody>
                    <a:bodyPr/>
                    <a:lstStyle/>
                    <a:p>
                      <a:r>
                        <a:rPr lang="ru-RU" sz="1200" dirty="0" smtClean="0"/>
                        <a:t>163,61</a:t>
                      </a:r>
                      <a:endParaRPr lang="ru-RU" sz="1200" dirty="0"/>
                    </a:p>
                  </a:txBody>
                  <a:tcPr/>
                </a:tc>
              </a:tr>
              <a:tr h="831612">
                <a:tc>
                  <a:txBody>
                    <a:bodyPr/>
                    <a:lstStyle/>
                    <a:p>
                      <a:endParaRPr lang="ru-RU" sz="1200" dirty="0"/>
                    </a:p>
                  </a:txBody>
                  <a:tcPr/>
                </a:tc>
                <a:tc>
                  <a:txBody>
                    <a:bodyPr/>
                    <a:lstStyle/>
                    <a:p>
                      <a:r>
                        <a:rPr lang="ru-RU" sz="1200" dirty="0" smtClean="0"/>
                        <a:t>Уровень информированности населения в социальных сетях</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Приоритетный показатель, рейтинг-45</a:t>
                      </a:r>
                    </a:p>
                    <a:p>
                      <a:endParaRPr lang="ru-RU" sz="1200" dirty="0"/>
                    </a:p>
                  </a:txBody>
                  <a:tcPr/>
                </a:tc>
                <a:tc>
                  <a:txBody>
                    <a:bodyPr/>
                    <a:lstStyle/>
                    <a:p>
                      <a:r>
                        <a:rPr lang="ru-RU" sz="1200" dirty="0" smtClean="0"/>
                        <a:t>Балл</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374739">
                <a:tc gridSpan="8">
                  <a:txBody>
                    <a:bodyPr/>
                    <a:lstStyle/>
                    <a:p>
                      <a:pPr algn="ctr"/>
                      <a:r>
                        <a:rPr lang="ru-RU" sz="1200" b="1" dirty="0" smtClean="0"/>
                        <a:t>Подпрограмма 4. Молодежь Подмосковья</a:t>
                      </a:r>
                      <a:endParaRPr lang="ru-RU" sz="1200" b="1"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1201217">
                <a:tc>
                  <a:txBody>
                    <a:bodyPr/>
                    <a:lstStyle/>
                    <a:p>
                      <a:endParaRPr lang="ru-RU" sz="1200" dirty="0"/>
                    </a:p>
                  </a:txBody>
                  <a:tcPr/>
                </a:tc>
                <a:tc>
                  <a:txBody>
                    <a:bodyPr/>
                    <a:lstStyle/>
                    <a:p>
                      <a:pPr algn="l"/>
                      <a:r>
                        <a:rPr lang="ru-RU" sz="1200" dirty="0" smtClean="0"/>
                        <a:t>Доля молодежи, задействованной в мероприятиях по вовлечению в творческую деятельность</a:t>
                      </a:r>
                      <a:endParaRPr lang="ru-RU" sz="1200" dirty="0"/>
                    </a:p>
                  </a:txBody>
                  <a:tcPr/>
                </a:tc>
                <a:tc>
                  <a:txBody>
                    <a:bodyPr/>
                    <a:lstStyle/>
                    <a:p>
                      <a:r>
                        <a:rPr lang="ru-RU" sz="1200" dirty="0" smtClean="0"/>
                        <a:t>Приоритетный показатель</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42</a:t>
                      </a:r>
                      <a:endParaRPr lang="ru-RU" sz="1200" dirty="0"/>
                    </a:p>
                  </a:txBody>
                  <a:tcPr/>
                </a:tc>
                <a:tc>
                  <a:txBody>
                    <a:bodyPr/>
                    <a:lstStyle/>
                    <a:p>
                      <a:r>
                        <a:rPr lang="ru-RU" sz="1200" dirty="0" smtClean="0"/>
                        <a:t>42</a:t>
                      </a:r>
                      <a:endParaRPr lang="ru-RU" sz="1200" dirty="0"/>
                    </a:p>
                  </a:txBody>
                  <a:tcPr/>
                </a:tc>
                <a:tc>
                  <a:txBody>
                    <a:bodyPr/>
                    <a:lstStyle/>
                    <a:p>
                      <a:r>
                        <a:rPr lang="ru-RU" sz="1200" dirty="0" smtClean="0"/>
                        <a:t>42</a:t>
                      </a:r>
                      <a:endParaRPr lang="ru-RU" sz="1200" dirty="0"/>
                    </a:p>
                  </a:txBody>
                  <a:tcPr/>
                </a:tc>
                <a:tc>
                  <a:txBody>
                    <a:bodyPr/>
                    <a:lstStyle/>
                    <a:p>
                      <a:r>
                        <a:rPr lang="ru-RU" sz="1200" dirty="0" smtClean="0"/>
                        <a:t>42</a:t>
                      </a:r>
                      <a:endParaRPr lang="ru-RU" sz="1200" dirty="0"/>
                    </a:p>
                  </a:txBody>
                  <a:tcPr/>
                </a:tc>
              </a:tr>
              <a:tr h="374739">
                <a:tc gridSpan="8">
                  <a:txBody>
                    <a:bodyPr/>
                    <a:lstStyle/>
                    <a:p>
                      <a:pPr algn="ctr"/>
                      <a:r>
                        <a:rPr lang="ru-RU" sz="1400" b="1" dirty="0" smtClean="0"/>
                        <a:t>Муниципальная программа 14. Развитие и функционирование дорожно-транспортного комплекса</a:t>
                      </a:r>
                      <a:endParaRPr lang="ru-RU" sz="1400" b="1"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374739">
                <a:tc>
                  <a:txBody>
                    <a:bodyPr/>
                    <a:lstStyle/>
                    <a:p>
                      <a:endParaRPr lang="ru-RU" sz="1200" dirty="0"/>
                    </a:p>
                  </a:txBody>
                  <a:tcPr/>
                </a:tc>
                <a:tc>
                  <a:txBody>
                    <a:bodyPr/>
                    <a:lstStyle/>
                    <a:p>
                      <a:r>
                        <a:rPr lang="ru-RU" sz="1200" dirty="0" smtClean="0"/>
                        <a:t>Соблюдение</a:t>
                      </a:r>
                      <a:r>
                        <a:rPr lang="ru-RU" sz="1200" baseline="0" dirty="0" smtClean="0"/>
                        <a:t> расписания на автобусных маршрутах</a:t>
                      </a:r>
                      <a:endParaRPr lang="ru-RU" sz="1200" dirty="0"/>
                    </a:p>
                  </a:txBody>
                  <a:tcPr/>
                </a:tc>
                <a:tc>
                  <a:txBody>
                    <a:bodyPr/>
                    <a:lstStyle/>
                    <a:p>
                      <a:r>
                        <a:rPr lang="ru-RU" sz="1200" dirty="0" smtClean="0"/>
                        <a:t>Обращение</a:t>
                      </a:r>
                      <a:r>
                        <a:rPr lang="ru-RU" sz="1200" baseline="0" dirty="0" smtClean="0"/>
                        <a:t> Губернатора МО</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84,59</a:t>
                      </a:r>
                      <a:endParaRPr lang="ru-RU" sz="1200" dirty="0"/>
                    </a:p>
                  </a:txBody>
                  <a:tcPr/>
                </a:tc>
                <a:tc>
                  <a:txBody>
                    <a:bodyPr/>
                    <a:lstStyle/>
                    <a:p>
                      <a:r>
                        <a:rPr lang="ru-RU" sz="1200" dirty="0" smtClean="0"/>
                        <a:t>85</a:t>
                      </a:r>
                      <a:endParaRPr lang="ru-RU" sz="1200" dirty="0"/>
                    </a:p>
                  </a:txBody>
                  <a:tcPr/>
                </a:tc>
                <a:tc>
                  <a:txBody>
                    <a:bodyPr/>
                    <a:lstStyle/>
                    <a:p>
                      <a:r>
                        <a:rPr lang="ru-RU" sz="1200" dirty="0" smtClean="0"/>
                        <a:t>90</a:t>
                      </a:r>
                      <a:endParaRPr lang="ru-RU" sz="1200" dirty="0"/>
                    </a:p>
                  </a:txBody>
                  <a:tcPr/>
                </a:tc>
                <a:tc>
                  <a:txBody>
                    <a:bodyPr/>
                    <a:lstStyle/>
                    <a:p>
                      <a:r>
                        <a:rPr lang="ru-RU" sz="1200" dirty="0" smtClean="0"/>
                        <a:t>95</a:t>
                      </a:r>
                      <a:endParaRPr lang="ru-RU" sz="1200" dirty="0"/>
                    </a:p>
                  </a:txBody>
                  <a:tcPr/>
                </a:tc>
              </a:tr>
            </a:tbl>
          </a:graphicData>
        </a:graphic>
      </p:graphicFrame>
    </p:spTree>
    <p:extLst>
      <p:ext uri="{BB962C8B-B14F-4D97-AF65-F5344CB8AC3E}">
        <p14:creationId xmlns:p14="http://schemas.microsoft.com/office/powerpoint/2010/main" val="11813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481284556"/>
              </p:ext>
            </p:extLst>
          </p:nvPr>
        </p:nvGraphicFramePr>
        <p:xfrm>
          <a:off x="0" y="867316"/>
          <a:ext cx="9144000" cy="5990685"/>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9546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88086">
                <a:tc gridSpan="8">
                  <a:txBody>
                    <a:bodyPr/>
                    <a:lstStyle/>
                    <a:p>
                      <a:pPr algn="ctr"/>
                      <a:r>
                        <a:rPr lang="ru-RU" sz="1200" b="1" dirty="0" smtClean="0">
                          <a:solidFill>
                            <a:schemeClr val="tx1"/>
                          </a:solidFill>
                        </a:rPr>
                        <a:t>Подпрограмма 2. Дороги Подмосковья</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69299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Объёмы ввода в эксплуатацию после строительства и реконструкции автомобильных дорог общего пользования местного значения</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Километр на погонный метр</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1493815">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Ремонт (капитальный ремонт) сети автомобильных дорог общего пользования местного значения</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Километров на тысячу квадратных метров</a:t>
                      </a:r>
                      <a:endParaRPr lang="ru-RU" sz="1200" dirty="0">
                        <a:solidFill>
                          <a:schemeClr val="tx1"/>
                        </a:solidFill>
                      </a:endParaRPr>
                    </a:p>
                  </a:txBody>
                  <a:tcPr/>
                </a:tc>
                <a:tc>
                  <a:txBody>
                    <a:bodyPr/>
                    <a:lstStyle/>
                    <a:p>
                      <a:pPr algn="ctr"/>
                      <a:r>
                        <a:rPr lang="ru-RU" sz="1200" dirty="0" smtClean="0">
                          <a:solidFill>
                            <a:schemeClr val="tx1"/>
                          </a:solidFill>
                        </a:rPr>
                        <a:t>2,254/19146</a:t>
                      </a:r>
                      <a:endParaRPr lang="ru-RU" sz="1200" dirty="0">
                        <a:solidFill>
                          <a:schemeClr val="tx1"/>
                        </a:solidFill>
                      </a:endParaRPr>
                    </a:p>
                  </a:txBody>
                  <a:tcPr/>
                </a:tc>
                <a:tc>
                  <a:txBody>
                    <a:bodyPr/>
                    <a:lstStyle/>
                    <a:p>
                      <a:pPr algn="ctr"/>
                      <a:r>
                        <a:rPr lang="ru-RU" sz="1200" dirty="0" smtClean="0">
                          <a:solidFill>
                            <a:schemeClr val="tx1"/>
                          </a:solidFill>
                        </a:rPr>
                        <a:t>2,254/191496</a:t>
                      </a:r>
                      <a:endParaRPr lang="ru-RU" sz="1200" dirty="0">
                        <a:solidFill>
                          <a:schemeClr val="tx1"/>
                        </a:solidFill>
                      </a:endParaRPr>
                    </a:p>
                  </a:txBody>
                  <a:tcPr/>
                </a:tc>
                <a:tc>
                  <a:txBody>
                    <a:bodyPr/>
                    <a:lstStyle/>
                    <a:p>
                      <a:pPr algn="ctr"/>
                      <a:r>
                        <a:rPr lang="ru-RU" sz="1200" dirty="0" smtClean="0">
                          <a:solidFill>
                            <a:schemeClr val="tx1"/>
                          </a:solidFill>
                        </a:rPr>
                        <a:t>2,254/191496</a:t>
                      </a:r>
                      <a:endParaRPr lang="ru-RU" sz="1200" dirty="0">
                        <a:solidFill>
                          <a:schemeClr val="tx1"/>
                        </a:solidFill>
                      </a:endParaRPr>
                    </a:p>
                  </a:txBody>
                  <a:tcPr/>
                </a:tc>
                <a:tc>
                  <a:txBody>
                    <a:bodyPr/>
                    <a:lstStyle/>
                    <a:p>
                      <a:pPr algn="ctr"/>
                      <a:r>
                        <a:rPr lang="ru-RU" sz="1200" dirty="0" smtClean="0">
                          <a:solidFill>
                            <a:schemeClr val="tx1"/>
                          </a:solidFill>
                        </a:rPr>
                        <a:t>2,254/191496</a:t>
                      </a:r>
                      <a:endParaRPr lang="ru-RU" sz="1200" dirty="0">
                        <a:solidFill>
                          <a:schemeClr val="tx1"/>
                        </a:solidFill>
                      </a:endParaRPr>
                    </a:p>
                  </a:txBody>
                  <a:tcPr/>
                </a:tc>
              </a:tr>
              <a:tr h="472311">
                <a:tc gridSpan="8">
                  <a:txBody>
                    <a:bodyPr/>
                    <a:lstStyle/>
                    <a:p>
                      <a:pPr algn="ctr"/>
                      <a:r>
                        <a:rPr lang="ru-RU" sz="1400" b="1" dirty="0" smtClean="0">
                          <a:solidFill>
                            <a:schemeClr val="tx1"/>
                          </a:solidFill>
                        </a:rPr>
                        <a:t>Муниципальная программа 15. Цифровое муниципальной образование</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848019">
                <a:tc gridSpan="8">
                  <a:txBody>
                    <a:bodyPr/>
                    <a:lstStyle/>
                    <a:p>
                      <a:pPr algn="ctr"/>
                      <a:r>
                        <a:rPr lang="ru-RU" sz="1200" b="1" dirty="0" smtClean="0">
                          <a:solidFill>
                            <a:schemeClr val="tx1"/>
                          </a:solidFill>
                        </a:rPr>
                        <a:t>Подпрограмма 1.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endParaRPr lang="ru-RU" sz="12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34761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906039668"/>
              </p:ext>
            </p:extLst>
          </p:nvPr>
        </p:nvGraphicFramePr>
        <p:xfrm>
          <a:off x="0" y="867316"/>
          <a:ext cx="9144000" cy="5990683"/>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176928">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1866559">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граждан, имеющих доступ к получению государственных и муниципальных услуг по принципу «одного окна» по месту пребывания, в том числе в МФЦ</a:t>
                      </a:r>
                      <a:endParaRPr lang="ru-RU" sz="1200" dirty="0">
                        <a:solidFill>
                          <a:schemeClr val="tx1"/>
                        </a:solidFill>
                      </a:endParaRPr>
                    </a:p>
                  </a:txBody>
                  <a:tcPr/>
                </a:tc>
                <a:tc>
                  <a:txBody>
                    <a:bodyPr/>
                    <a:lstStyle/>
                    <a:p>
                      <a:pPr algn="ctr"/>
                      <a:r>
                        <a:rPr lang="ru-RU" sz="1200" dirty="0" smtClean="0">
                          <a:solidFill>
                            <a:schemeClr val="tx1"/>
                          </a:solidFill>
                        </a:rPr>
                        <a:t>Указ</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147359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Среднее время ожидания в очереди  для получения государственных (муниципальных) услуг</a:t>
                      </a:r>
                      <a:endParaRPr lang="ru-RU" sz="1200" dirty="0">
                        <a:solidFill>
                          <a:schemeClr val="tx1"/>
                        </a:solidFill>
                      </a:endParaRPr>
                    </a:p>
                  </a:txBody>
                  <a:tcPr/>
                </a:tc>
                <a:tc>
                  <a:txBody>
                    <a:bodyPr/>
                    <a:lstStyle/>
                    <a:p>
                      <a:pPr algn="ctr"/>
                      <a:r>
                        <a:rPr lang="ru-RU" sz="1200" dirty="0" smtClean="0">
                          <a:solidFill>
                            <a:schemeClr val="tx1"/>
                          </a:solidFill>
                        </a:rPr>
                        <a:t>Указ </a:t>
                      </a:r>
                      <a:endParaRPr lang="ru-RU" sz="1200" dirty="0">
                        <a:solidFill>
                          <a:schemeClr val="tx1"/>
                        </a:solidFill>
                      </a:endParaRPr>
                    </a:p>
                  </a:txBody>
                  <a:tcPr/>
                </a:tc>
                <a:tc>
                  <a:txBody>
                    <a:bodyPr/>
                    <a:lstStyle/>
                    <a:p>
                      <a:pPr algn="ctr"/>
                      <a:r>
                        <a:rPr lang="ru-RU" sz="1200" dirty="0" smtClean="0">
                          <a:solidFill>
                            <a:schemeClr val="tx1"/>
                          </a:solidFill>
                        </a:rPr>
                        <a:t>Минута</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r>
              <a:tr h="147359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Уровень удовлетворенности граждан качеством предоставления государственных и муниципальных услуг</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115400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4886"/>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143704157"/>
              </p:ext>
            </p:extLst>
          </p:nvPr>
        </p:nvGraphicFramePr>
        <p:xfrm>
          <a:off x="0" y="692696"/>
          <a:ext cx="9144000" cy="6165306"/>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4216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85268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Выполнение требований комфортности и доступности МФЦ </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343410">
                <a:tc gridSpan="8">
                  <a:txBody>
                    <a:bodyPr/>
                    <a:lstStyle/>
                    <a:p>
                      <a:pPr algn="ctr"/>
                      <a:r>
                        <a:rPr lang="ru-RU" sz="1400" b="1" dirty="0" smtClean="0">
                          <a:solidFill>
                            <a:schemeClr val="tx1"/>
                          </a:solidFill>
                        </a:rPr>
                        <a:t>Муниципальная программа 16. Архитектура и градостроительства</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217907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200" dirty="0">
                        <a:solidFill>
                          <a:schemeClr val="tx1"/>
                        </a:solidFill>
                      </a:endParaRPr>
                    </a:p>
                  </a:txBody>
                  <a:tcPr/>
                </a:tc>
                <a:tc>
                  <a:txBody>
                    <a:bodyPr/>
                    <a:lstStyle/>
                    <a:p>
                      <a:pPr algn="ctr"/>
                      <a:r>
                        <a:rPr lang="ru-RU" sz="1200" dirty="0" smtClean="0">
                          <a:solidFill>
                            <a:schemeClr val="tx1"/>
                          </a:solidFill>
                        </a:rPr>
                        <a:t>Рейтинг-45</a:t>
                      </a:r>
                      <a:endParaRPr lang="ru-RU" sz="1200" dirty="0">
                        <a:solidFill>
                          <a:schemeClr val="tx1"/>
                        </a:solidFill>
                      </a:endParaRPr>
                    </a:p>
                  </a:txBody>
                  <a:tcPr/>
                </a:tc>
                <a:tc>
                  <a:txBody>
                    <a:bodyPr/>
                    <a:lstStyle/>
                    <a:p>
                      <a:pPr algn="ctr"/>
                      <a:r>
                        <a:rPr lang="ru-RU" sz="1200" dirty="0" smtClean="0">
                          <a:solidFill>
                            <a:schemeClr val="tx1"/>
                          </a:solidFill>
                        </a:rPr>
                        <a:t>Единиц</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r>
              <a:tr h="447651">
                <a:tc gridSpan="8">
                  <a:txBody>
                    <a:bodyPr/>
                    <a:lstStyle/>
                    <a:p>
                      <a:pPr algn="ctr"/>
                      <a:r>
                        <a:rPr lang="ru-RU" sz="1400" b="1" dirty="0" smtClean="0">
                          <a:solidFill>
                            <a:schemeClr val="tx1"/>
                          </a:solidFill>
                        </a:rPr>
                        <a:t>Муниципальная программа 17. Формирование современной комфортной городской среды</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47651">
                <a:tc gridSpan="8">
                  <a:txBody>
                    <a:bodyPr/>
                    <a:lstStyle/>
                    <a:p>
                      <a:pPr algn="ctr"/>
                      <a:r>
                        <a:rPr lang="ru-RU" sz="1200" b="1" dirty="0" smtClean="0">
                          <a:solidFill>
                            <a:schemeClr val="tx1"/>
                          </a:solidFill>
                        </a:rPr>
                        <a:t>Подпрограмма 1. Комфортная городская среда</a:t>
                      </a:r>
                      <a:endParaRPr lang="ru-RU" sz="12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85268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Количество установленных детских игровых площадок</a:t>
                      </a:r>
                      <a:endParaRPr lang="ru-RU" sz="1200" dirty="0">
                        <a:solidFill>
                          <a:schemeClr val="tx1"/>
                        </a:solidFill>
                      </a:endParaRPr>
                    </a:p>
                  </a:txBody>
                  <a:tcPr/>
                </a:tc>
                <a:tc>
                  <a:txBody>
                    <a:bodyPr/>
                    <a:lstStyle/>
                    <a:p>
                      <a:pPr algn="ctr"/>
                      <a:r>
                        <a:rPr lang="ru-RU" sz="1200" dirty="0" smtClean="0">
                          <a:solidFill>
                            <a:schemeClr val="tx1"/>
                          </a:solidFill>
                        </a:rPr>
                        <a:t>Рейтинг-45</a:t>
                      </a:r>
                      <a:endParaRPr lang="ru-RU" sz="1200" dirty="0">
                        <a:solidFill>
                          <a:schemeClr val="tx1"/>
                        </a:solidFill>
                      </a:endParaRPr>
                    </a:p>
                  </a:txBody>
                  <a:tcPr/>
                </a:tc>
                <a:tc>
                  <a:txBody>
                    <a:bodyPr/>
                    <a:lstStyle/>
                    <a:p>
                      <a:pPr algn="ctr"/>
                      <a:r>
                        <a:rPr lang="ru-RU" sz="1200" dirty="0" smtClean="0">
                          <a:solidFill>
                            <a:schemeClr val="tx1"/>
                          </a:solidFill>
                        </a:rPr>
                        <a:t>Единиц</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2518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678658696"/>
              </p:ext>
            </p:extLst>
          </p:nvPr>
        </p:nvGraphicFramePr>
        <p:xfrm>
          <a:off x="-8626" y="692696"/>
          <a:ext cx="9144000" cy="6233904"/>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1782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278324">
                <a:tc gridSpan="8">
                  <a:txBody>
                    <a:bodyPr/>
                    <a:lstStyle/>
                    <a:p>
                      <a:pPr algn="ctr"/>
                      <a:r>
                        <a:rPr lang="ru-RU" sz="1200" b="1" dirty="0" smtClean="0">
                          <a:solidFill>
                            <a:schemeClr val="tx1"/>
                          </a:solidFill>
                        </a:rPr>
                        <a:t>Подпрограмма 2. Благоустройство территорий</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504056">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a:t>
                      </a:r>
                      <a:endParaRPr lang="ru-RU" sz="1200" dirty="0">
                        <a:solidFill>
                          <a:schemeClr val="tx1"/>
                        </a:solidFill>
                      </a:endParaRPr>
                    </a:p>
                  </a:txBody>
                  <a:tcPr/>
                </a:tc>
                <a:tc>
                  <a:txBody>
                    <a:bodyPr/>
                    <a:lstStyle/>
                    <a:p>
                      <a:pPr algn="ctr"/>
                      <a:r>
                        <a:rPr lang="ru-RU" sz="1200" dirty="0" smtClean="0">
                          <a:solidFill>
                            <a:schemeClr val="tx1"/>
                          </a:solidFill>
                        </a:rPr>
                        <a:t>Квадратный метр</a:t>
                      </a:r>
                      <a:endParaRPr lang="ru-RU" sz="1200" dirty="0">
                        <a:solidFill>
                          <a:schemeClr val="tx1"/>
                        </a:solidFill>
                      </a:endParaRPr>
                    </a:p>
                  </a:txBody>
                  <a:tcPr/>
                </a:tc>
                <a:tc>
                  <a:txBody>
                    <a:bodyPr/>
                    <a:lstStyle/>
                    <a:p>
                      <a:pPr algn="ctr"/>
                      <a:r>
                        <a:rPr lang="ru-RU" sz="1200" dirty="0" smtClean="0">
                          <a:solidFill>
                            <a:schemeClr val="tx1"/>
                          </a:solidFill>
                        </a:rPr>
                        <a:t>4431,4</a:t>
                      </a:r>
                      <a:endParaRPr lang="ru-RU" sz="1200" dirty="0">
                        <a:solidFill>
                          <a:schemeClr val="tx1"/>
                        </a:solidFill>
                      </a:endParaRPr>
                    </a:p>
                  </a:txBody>
                  <a:tcPr/>
                </a:tc>
                <a:tc>
                  <a:txBody>
                    <a:bodyPr/>
                    <a:lstStyle/>
                    <a:p>
                      <a:pPr algn="ctr"/>
                      <a:r>
                        <a:rPr lang="ru-RU" sz="1200" dirty="0" smtClean="0">
                          <a:solidFill>
                            <a:schemeClr val="tx1"/>
                          </a:solidFill>
                        </a:rPr>
                        <a:t>4500</a:t>
                      </a:r>
                      <a:endParaRPr lang="ru-RU" sz="1200" dirty="0">
                        <a:solidFill>
                          <a:schemeClr val="tx1"/>
                        </a:solidFill>
                      </a:endParaRPr>
                    </a:p>
                  </a:txBody>
                  <a:tcPr/>
                </a:tc>
                <a:tc>
                  <a:txBody>
                    <a:bodyPr/>
                    <a:lstStyle/>
                    <a:p>
                      <a:pPr algn="ctr"/>
                      <a:r>
                        <a:rPr lang="ru-RU" sz="1200" dirty="0" smtClean="0">
                          <a:solidFill>
                            <a:schemeClr val="tx1"/>
                          </a:solidFill>
                        </a:rPr>
                        <a:t>4500</a:t>
                      </a:r>
                      <a:endParaRPr lang="ru-RU" sz="1200" dirty="0">
                        <a:solidFill>
                          <a:schemeClr val="tx1"/>
                        </a:solidFill>
                      </a:endParaRPr>
                    </a:p>
                  </a:txBody>
                  <a:tcPr/>
                </a:tc>
                <a:tc>
                  <a:txBody>
                    <a:bodyPr/>
                    <a:lstStyle/>
                    <a:p>
                      <a:pPr algn="ctr"/>
                      <a:r>
                        <a:rPr lang="ru-RU" sz="1200" dirty="0" smtClean="0">
                          <a:solidFill>
                            <a:schemeClr val="tx1"/>
                          </a:solidFill>
                        </a:rPr>
                        <a:t>4500</a:t>
                      </a:r>
                      <a:endParaRPr lang="ru-RU" sz="1200" dirty="0">
                        <a:solidFill>
                          <a:schemeClr val="tx1"/>
                        </a:solidFill>
                      </a:endParaRPr>
                    </a:p>
                  </a:txBody>
                  <a:tcPr/>
                </a:tc>
              </a:tr>
              <a:tr h="372576">
                <a:tc gridSpan="8">
                  <a:txBody>
                    <a:bodyPr/>
                    <a:lstStyle/>
                    <a:p>
                      <a:pPr algn="ctr"/>
                      <a:r>
                        <a:rPr lang="ru-RU" sz="1200" b="1" dirty="0" smtClean="0">
                          <a:solidFill>
                            <a:schemeClr val="tx1"/>
                          </a:solidFill>
                        </a:rPr>
                        <a:t>Подпрограмма 3. Создание условий для обеспечения комфортного проживания жителей в многоквартирных домах Московской области</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19432">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Количество МКД, в которых проведен капитальный ремонт в рамках региональной программы</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a:t>
                      </a:r>
                      <a:endParaRPr lang="ru-RU" sz="1200" dirty="0">
                        <a:solidFill>
                          <a:schemeClr val="tx1"/>
                        </a:solidFill>
                      </a:endParaRPr>
                    </a:p>
                  </a:txBody>
                  <a:tcPr/>
                </a:tc>
                <a:tc>
                  <a:txBody>
                    <a:bodyPr/>
                    <a:lstStyle/>
                    <a:p>
                      <a:pPr algn="ctr"/>
                      <a:r>
                        <a:rPr lang="ru-RU" sz="1200" dirty="0" smtClean="0">
                          <a:solidFill>
                            <a:schemeClr val="tx1"/>
                          </a:solidFill>
                        </a:rPr>
                        <a:t>Единица</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r>
              <a:tr h="419432">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Количество отремонтированных подъездов в МКД</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a:t>
                      </a:r>
                      <a:endParaRPr lang="ru-RU" sz="1200" dirty="0">
                        <a:solidFill>
                          <a:schemeClr val="tx1"/>
                        </a:solidFill>
                      </a:endParaRPr>
                    </a:p>
                  </a:txBody>
                  <a:tcPr/>
                </a:tc>
                <a:tc>
                  <a:txBody>
                    <a:bodyPr/>
                    <a:lstStyle/>
                    <a:p>
                      <a:pPr algn="ctr"/>
                      <a:r>
                        <a:rPr lang="ru-RU" sz="1200" dirty="0" smtClean="0">
                          <a:solidFill>
                            <a:schemeClr val="tx1"/>
                          </a:solidFill>
                        </a:rPr>
                        <a:t>Единица </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8306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780928"/>
            <a:ext cx="7128792" cy="4032448"/>
          </a:xfrm>
          <a:prstGeom prst="rect">
            <a:avLst/>
          </a:prstGeom>
          <a:ln>
            <a:noFill/>
          </a:ln>
          <a:effectLst>
            <a:softEdge rad="112500"/>
          </a:effectLst>
        </p:spPr>
      </p:pic>
      <p:sp>
        <p:nvSpPr>
          <p:cNvPr id="2" name="Заголовок 1"/>
          <p:cNvSpPr>
            <a:spLocks noGrp="1"/>
          </p:cNvSpPr>
          <p:nvPr>
            <p:ph type="title"/>
          </p:nvPr>
        </p:nvSpPr>
        <p:spPr>
          <a:xfrm>
            <a:off x="179512" y="3814"/>
            <a:ext cx="8964488" cy="1224136"/>
          </a:xfrm>
        </p:spPr>
        <p:txBody>
          <a:bodyPr>
            <a:normAutofit/>
          </a:bodyPr>
          <a:lstStyle/>
          <a:p>
            <a:r>
              <a:rPr lang="ru-RU" sz="2400" b="1" dirty="0" smtClean="0"/>
              <a:t>        Информация об общественно значимых проектах,   реализуемых на территории городского округа Зарайск </a:t>
            </a:r>
            <a:br>
              <a:rPr lang="ru-RU" sz="2400" b="1" dirty="0" smtClean="0"/>
            </a:br>
            <a:r>
              <a:rPr lang="ru-RU" sz="2400" b="1" dirty="0" smtClean="0"/>
              <a:t>                         в </a:t>
            </a:r>
            <a:r>
              <a:rPr lang="ru-RU" sz="2400" b="1" dirty="0" smtClean="0"/>
              <a:t>2024-2026 </a:t>
            </a:r>
            <a:r>
              <a:rPr lang="ru-RU" sz="2400" b="1" dirty="0" smtClean="0"/>
              <a:t>годах              </a:t>
            </a:r>
            <a:r>
              <a:rPr lang="ru-RU" sz="1100" dirty="0" smtClean="0">
                <a:solidFill>
                  <a:schemeClr val="tx1"/>
                </a:solidFill>
                <a:effectLst/>
              </a:rPr>
              <a:t>(тыс.руб.)</a:t>
            </a:r>
            <a:endParaRPr lang="ru-RU" sz="2400" dirty="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24805817"/>
              </p:ext>
            </p:extLst>
          </p:nvPr>
        </p:nvGraphicFramePr>
        <p:xfrm>
          <a:off x="179512" y="1203369"/>
          <a:ext cx="8784976" cy="3048539"/>
        </p:xfrm>
        <a:graphic>
          <a:graphicData uri="http://schemas.openxmlformats.org/drawingml/2006/table">
            <a:tbl>
              <a:tblPr firstRow="1" bandRow="1">
                <a:tableStyleId>{00A15C55-8517-42AA-B614-E9B94910E393}</a:tableStyleId>
              </a:tblPr>
              <a:tblGrid>
                <a:gridCol w="3035169"/>
                <a:gridCol w="1126135"/>
                <a:gridCol w="1161708"/>
                <a:gridCol w="1143921"/>
                <a:gridCol w="1143921"/>
                <a:gridCol w="1174122"/>
              </a:tblGrid>
              <a:tr h="1250219">
                <a:tc>
                  <a:txBody>
                    <a:bodyPr/>
                    <a:lstStyle/>
                    <a:p>
                      <a:pPr algn="ctr"/>
                      <a:r>
                        <a:rPr lang="ru-RU" sz="1200" dirty="0" smtClean="0">
                          <a:solidFill>
                            <a:schemeClr val="tx1"/>
                          </a:solidFill>
                        </a:rPr>
                        <a:t>Наименование проекта и место реализации</a:t>
                      </a:r>
                      <a:endParaRPr lang="ru-RU" sz="1200" dirty="0">
                        <a:solidFill>
                          <a:schemeClr val="tx1"/>
                        </a:solidFill>
                      </a:endParaRPr>
                    </a:p>
                  </a:txBody>
                  <a:tcPr anchor="ctr"/>
                </a:tc>
                <a:tc>
                  <a:txBody>
                    <a:bodyPr/>
                    <a:lstStyle/>
                    <a:p>
                      <a:pPr algn="ctr"/>
                      <a:r>
                        <a:rPr lang="ru-RU" sz="1200" dirty="0" smtClean="0">
                          <a:solidFill>
                            <a:schemeClr val="tx1"/>
                          </a:solidFill>
                        </a:rPr>
                        <a:t>Срок ввода</a:t>
                      </a:r>
                      <a:endParaRPr lang="ru-RU" sz="1200" dirty="0">
                        <a:solidFill>
                          <a:schemeClr val="tx1"/>
                        </a:solidFill>
                      </a:endParaRPr>
                    </a:p>
                  </a:txBody>
                  <a:tcPr anchor="ctr"/>
                </a:tc>
                <a:tc>
                  <a:txBody>
                    <a:bodyPr/>
                    <a:lstStyle/>
                    <a:p>
                      <a:pPr algn="ctr"/>
                      <a:r>
                        <a:rPr lang="ru-RU" sz="1200" dirty="0" smtClean="0">
                          <a:solidFill>
                            <a:schemeClr val="tx1"/>
                          </a:solidFill>
                        </a:rPr>
                        <a:t>План на </a:t>
                      </a:r>
                      <a:r>
                        <a:rPr lang="ru-RU" sz="1200" dirty="0" smtClean="0">
                          <a:solidFill>
                            <a:schemeClr val="tx1"/>
                          </a:solidFill>
                        </a:rPr>
                        <a:t>2024 год</a:t>
                      </a:r>
                      <a:endParaRPr lang="ru-RU" sz="1200" dirty="0">
                        <a:solidFill>
                          <a:schemeClr val="tx1"/>
                        </a:solidFill>
                      </a:endParaRPr>
                    </a:p>
                  </a:txBody>
                  <a:tcPr anchor="ctr"/>
                </a:tc>
                <a:tc>
                  <a:txBody>
                    <a:bodyPr/>
                    <a:lstStyle/>
                    <a:p>
                      <a:pPr algn="ctr"/>
                      <a:r>
                        <a:rPr lang="ru-RU" sz="1200" dirty="0" smtClean="0">
                          <a:solidFill>
                            <a:schemeClr val="tx1"/>
                          </a:solidFill>
                        </a:rPr>
                        <a:t>План на </a:t>
                      </a:r>
                      <a:r>
                        <a:rPr lang="ru-RU" sz="1200" dirty="0" smtClean="0">
                          <a:solidFill>
                            <a:schemeClr val="tx1"/>
                          </a:solidFill>
                        </a:rPr>
                        <a:t>2025 </a:t>
                      </a:r>
                      <a:r>
                        <a:rPr lang="ru-RU" sz="1200" dirty="0" smtClean="0">
                          <a:solidFill>
                            <a:schemeClr val="tx1"/>
                          </a:solidFill>
                        </a:rPr>
                        <a:t>год</a:t>
                      </a:r>
                      <a:endParaRPr lang="ru-RU" sz="1200" dirty="0">
                        <a:solidFill>
                          <a:schemeClr val="tx1"/>
                        </a:solidFill>
                      </a:endParaRPr>
                    </a:p>
                  </a:txBody>
                  <a:tcPr anchor="ctr"/>
                </a:tc>
                <a:tc>
                  <a:txBody>
                    <a:bodyPr/>
                    <a:lstStyle/>
                    <a:p>
                      <a:pPr algn="ctr"/>
                      <a:r>
                        <a:rPr lang="ru-RU" sz="1200" dirty="0" smtClean="0">
                          <a:solidFill>
                            <a:schemeClr val="tx1"/>
                          </a:solidFill>
                        </a:rPr>
                        <a:t>План</a:t>
                      </a:r>
                      <a:r>
                        <a:rPr lang="ru-RU" sz="1200" baseline="0" dirty="0" smtClean="0">
                          <a:solidFill>
                            <a:schemeClr val="tx1"/>
                          </a:solidFill>
                        </a:rPr>
                        <a:t> на </a:t>
                      </a:r>
                      <a:r>
                        <a:rPr lang="ru-RU" sz="1200" baseline="0" dirty="0" smtClean="0">
                          <a:solidFill>
                            <a:schemeClr val="tx1"/>
                          </a:solidFill>
                        </a:rPr>
                        <a:t>2026 </a:t>
                      </a:r>
                      <a:r>
                        <a:rPr lang="ru-RU" sz="1200" baseline="0" dirty="0" smtClean="0">
                          <a:solidFill>
                            <a:schemeClr val="tx1"/>
                          </a:solidFill>
                        </a:rPr>
                        <a:t>год</a:t>
                      </a:r>
                      <a:endParaRPr lang="ru-RU" sz="1200" dirty="0">
                        <a:solidFill>
                          <a:schemeClr val="tx1"/>
                        </a:solidFill>
                      </a:endParaRPr>
                    </a:p>
                  </a:txBody>
                  <a:tcPr anchor="ctr"/>
                </a:tc>
                <a:tc>
                  <a:txBody>
                    <a:bodyPr/>
                    <a:lstStyle/>
                    <a:p>
                      <a:pPr algn="ctr"/>
                      <a:r>
                        <a:rPr lang="ru-RU" sz="1200" dirty="0" smtClean="0">
                          <a:solidFill>
                            <a:schemeClr val="tx1"/>
                          </a:solidFill>
                        </a:rPr>
                        <a:t>Результаты от реализации проекта</a:t>
                      </a:r>
                      <a:endParaRPr lang="ru-RU" sz="1200" dirty="0">
                        <a:solidFill>
                          <a:schemeClr val="tx1"/>
                        </a:solidFill>
                      </a:endParaRPr>
                    </a:p>
                  </a:txBody>
                  <a:tcPr anchor="ctr"/>
                </a:tc>
              </a:tr>
              <a:tr h="903404">
                <a:tc>
                  <a:txBody>
                    <a:bodyPr/>
                    <a:lstStyle/>
                    <a:p>
                      <a:pPr algn="ctr"/>
                      <a:r>
                        <a:rPr lang="ru-RU" sz="1400" dirty="0" smtClean="0">
                          <a:solidFill>
                            <a:schemeClr val="tx1"/>
                          </a:solidFill>
                        </a:rPr>
                        <a:t>Школа</a:t>
                      </a:r>
                      <a:r>
                        <a:rPr lang="ru-RU" sz="1400" baseline="0" dirty="0" smtClean="0">
                          <a:solidFill>
                            <a:schemeClr val="tx1"/>
                          </a:solidFill>
                        </a:rPr>
                        <a:t> на 825 мест по адресу: Московская область, г.о. Зарайск, вблизи ул. Московская. </a:t>
                      </a:r>
                      <a:endParaRPr lang="ru-RU" sz="1400" dirty="0">
                        <a:solidFill>
                          <a:schemeClr val="tx1"/>
                        </a:solidFill>
                      </a:endParaRPr>
                    </a:p>
                  </a:txBody>
                  <a:tcPr/>
                </a:tc>
                <a:tc>
                  <a:txBody>
                    <a:bodyPr/>
                    <a:lstStyle/>
                    <a:p>
                      <a:pPr algn="ctr"/>
                      <a:r>
                        <a:rPr lang="ru-RU" sz="1400" dirty="0" smtClean="0">
                          <a:solidFill>
                            <a:schemeClr val="tx1"/>
                          </a:solidFill>
                        </a:rPr>
                        <a:t>2026 </a:t>
                      </a:r>
                      <a:r>
                        <a:rPr lang="ru-RU" sz="1400" dirty="0" smtClean="0">
                          <a:solidFill>
                            <a:schemeClr val="tx1"/>
                          </a:solidFill>
                        </a:rPr>
                        <a:t>год</a:t>
                      </a:r>
                      <a:endParaRPr lang="ru-RU" sz="1400" dirty="0">
                        <a:solidFill>
                          <a:schemeClr val="tx1"/>
                        </a:solidFill>
                      </a:endParaRPr>
                    </a:p>
                  </a:txBody>
                  <a:tcPr/>
                </a:tc>
                <a:tc>
                  <a:txBody>
                    <a:bodyPr/>
                    <a:lstStyle/>
                    <a:p>
                      <a:pPr algn="ctr"/>
                      <a:r>
                        <a:rPr lang="ru-RU" sz="1400" b="0" i="0" kern="1200" dirty="0" smtClean="0">
                          <a:solidFill>
                            <a:schemeClr val="dk1"/>
                          </a:solidFill>
                          <a:effectLst/>
                          <a:latin typeface="+mn-lt"/>
                          <a:ea typeface="+mn-ea"/>
                          <a:cs typeface="+mn-cs"/>
                        </a:rPr>
                        <a:t>1 011 096, 79</a:t>
                      </a:r>
                      <a:endParaRPr lang="ru-RU" sz="1400" dirty="0">
                        <a:solidFill>
                          <a:schemeClr val="tx1"/>
                        </a:solidFill>
                      </a:endParaRPr>
                    </a:p>
                  </a:txBody>
                  <a:tcPr/>
                </a:tc>
                <a:tc>
                  <a:txBody>
                    <a:bodyPr/>
                    <a:lstStyle/>
                    <a:p>
                      <a:pPr algn="ctr"/>
                      <a:r>
                        <a:rPr lang="ru-RU" sz="1400" dirty="0" smtClean="0">
                          <a:solidFill>
                            <a:schemeClr val="tx1"/>
                          </a:solidFill>
                        </a:rPr>
                        <a:t>846 204,00</a:t>
                      </a:r>
                      <a:endParaRPr lang="ru-RU" sz="1400" dirty="0">
                        <a:solidFill>
                          <a:schemeClr val="tx1"/>
                        </a:solidFill>
                      </a:endParaRPr>
                    </a:p>
                  </a:txBody>
                  <a:tcPr/>
                </a:tc>
                <a:tc>
                  <a:txBody>
                    <a:bodyPr/>
                    <a:lstStyle/>
                    <a:p>
                      <a:pPr algn="ctr"/>
                      <a:r>
                        <a:rPr lang="ru-RU" sz="1400" dirty="0" smtClean="0">
                          <a:solidFill>
                            <a:schemeClr val="tx1"/>
                          </a:solidFill>
                        </a:rPr>
                        <a:t>846204,00</a:t>
                      </a:r>
                      <a:endParaRPr lang="ru-RU" sz="1400" dirty="0">
                        <a:solidFill>
                          <a:schemeClr val="tx1"/>
                        </a:solidFill>
                      </a:endParaRPr>
                    </a:p>
                  </a:txBody>
                  <a:tcPr/>
                </a:tc>
                <a:tc>
                  <a:txBody>
                    <a:bodyPr/>
                    <a:lstStyle/>
                    <a:p>
                      <a:pPr algn="ctr"/>
                      <a:r>
                        <a:rPr lang="ru-RU" sz="1400" b="0" dirty="0" smtClean="0">
                          <a:solidFill>
                            <a:schemeClr val="tx1"/>
                          </a:solidFill>
                        </a:rPr>
                        <a:t>Повышение уровня</a:t>
                      </a:r>
                      <a:r>
                        <a:rPr lang="ru-RU" sz="1400" b="0" baseline="0" dirty="0" smtClean="0">
                          <a:solidFill>
                            <a:schemeClr val="tx1"/>
                          </a:solidFill>
                        </a:rPr>
                        <a:t> жизни и обеспечение населения объектами социального назначения</a:t>
                      </a:r>
                      <a:endParaRPr lang="ru-RU" sz="1400" b="0" dirty="0">
                        <a:solidFill>
                          <a:schemeClr val="tx1"/>
                        </a:solidFill>
                      </a:endParaRPr>
                    </a:p>
                  </a:txBody>
                  <a:tcPr/>
                </a:tc>
              </a:tr>
            </a:tbl>
          </a:graphicData>
        </a:graphic>
      </p:graphicFrame>
    </p:spTree>
    <p:extLst>
      <p:ext uri="{BB962C8B-B14F-4D97-AF65-F5344CB8AC3E}">
        <p14:creationId xmlns:p14="http://schemas.microsoft.com/office/powerpoint/2010/main" val="31829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58" y="-99392"/>
            <a:ext cx="8856984" cy="648072"/>
          </a:xfrm>
        </p:spPr>
        <p:txBody>
          <a:bodyPr>
            <a:normAutofit/>
          </a:bodyPr>
          <a:lstStyle/>
          <a:p>
            <a:r>
              <a:rPr lang="ru-RU" sz="2400" b="1" u="sng" dirty="0" smtClean="0"/>
              <a:t>Контактная информация</a:t>
            </a:r>
            <a:endParaRPr lang="ru-RU" sz="2400" b="1" u="sng" dirty="0"/>
          </a:p>
        </p:txBody>
      </p:sp>
      <p:sp>
        <p:nvSpPr>
          <p:cNvPr id="4" name="Прямоугольник 3"/>
          <p:cNvSpPr/>
          <p:nvPr/>
        </p:nvSpPr>
        <p:spPr>
          <a:xfrm>
            <a:off x="611560" y="404664"/>
            <a:ext cx="7704856" cy="3708708"/>
          </a:xfrm>
          <a:prstGeom prst="rect">
            <a:avLst/>
          </a:prstGeom>
        </p:spPr>
        <p:txBody>
          <a:bodyPr wrap="square">
            <a:spAutoFit/>
          </a:bodyPr>
          <a:lstStyle/>
          <a:p>
            <a:pPr marL="3810" lvl="0" algn="ctr">
              <a:spcBef>
                <a:spcPts val="100"/>
              </a:spcBef>
            </a:pPr>
            <a:r>
              <a:rPr lang="ru-RU" u="sng" spc="-25" dirty="0">
                <a:solidFill>
                  <a:prstClr val="black"/>
                </a:solidFill>
                <a:latin typeface="Times New Roman"/>
                <a:cs typeface="Times New Roman"/>
              </a:rPr>
              <a:t>«Бюджет</a:t>
            </a:r>
            <a:r>
              <a:rPr lang="ru-RU" u="sng" spc="-10" dirty="0">
                <a:solidFill>
                  <a:prstClr val="black"/>
                </a:solidFill>
                <a:latin typeface="Times New Roman"/>
                <a:cs typeface="Times New Roman"/>
              </a:rPr>
              <a:t> </a:t>
            </a:r>
            <a:r>
              <a:rPr lang="ru-RU" u="sng" dirty="0">
                <a:solidFill>
                  <a:prstClr val="black"/>
                </a:solidFill>
                <a:latin typeface="Times New Roman"/>
                <a:cs typeface="Times New Roman"/>
              </a:rPr>
              <a:t>для</a:t>
            </a:r>
            <a:r>
              <a:rPr lang="ru-RU" u="sng" spc="-20" dirty="0">
                <a:solidFill>
                  <a:prstClr val="black"/>
                </a:solidFill>
                <a:latin typeface="Times New Roman"/>
                <a:cs typeface="Times New Roman"/>
              </a:rPr>
              <a:t> </a:t>
            </a:r>
            <a:r>
              <a:rPr lang="ru-RU" u="sng" dirty="0">
                <a:solidFill>
                  <a:prstClr val="black"/>
                </a:solidFill>
                <a:latin typeface="Times New Roman"/>
                <a:cs typeface="Times New Roman"/>
              </a:rPr>
              <a:t>граждан»</a:t>
            </a:r>
          </a:p>
          <a:p>
            <a:pPr marL="635" lvl="0" algn="ctr"/>
            <a:r>
              <a:rPr lang="ru-RU" spc="-20" dirty="0">
                <a:solidFill>
                  <a:prstClr val="black"/>
                </a:solidFill>
                <a:latin typeface="Times New Roman"/>
                <a:cs typeface="Times New Roman"/>
              </a:rPr>
              <a:t>подготовлен</a:t>
            </a:r>
            <a:r>
              <a:rPr lang="ru-RU" spc="-10" dirty="0">
                <a:solidFill>
                  <a:prstClr val="black"/>
                </a:solidFill>
                <a:latin typeface="Times New Roman"/>
                <a:cs typeface="Times New Roman"/>
              </a:rPr>
              <a:t> </a:t>
            </a:r>
            <a:r>
              <a:rPr lang="ru-RU" spc="-5" dirty="0">
                <a:solidFill>
                  <a:prstClr val="black"/>
                </a:solidFill>
                <a:latin typeface="Times New Roman"/>
                <a:cs typeface="Times New Roman"/>
              </a:rPr>
              <a:t>Финансовым</a:t>
            </a:r>
            <a:r>
              <a:rPr lang="ru-RU" spc="-10" dirty="0">
                <a:solidFill>
                  <a:prstClr val="black"/>
                </a:solidFill>
                <a:latin typeface="Times New Roman"/>
                <a:cs typeface="Times New Roman"/>
              </a:rPr>
              <a:t> </a:t>
            </a:r>
            <a:r>
              <a:rPr lang="ru-RU" spc="-5" dirty="0">
                <a:solidFill>
                  <a:prstClr val="black"/>
                </a:solidFill>
                <a:latin typeface="Times New Roman"/>
                <a:cs typeface="Times New Roman"/>
              </a:rPr>
              <a:t>управлением</a:t>
            </a:r>
            <a:endParaRPr lang="ru-RU" dirty="0">
              <a:solidFill>
                <a:prstClr val="black"/>
              </a:solidFill>
              <a:latin typeface="Times New Roman"/>
              <a:cs typeface="Times New Roman"/>
            </a:endParaRPr>
          </a:p>
          <a:p>
            <a:pPr marL="635" lvl="0" algn="ctr"/>
            <a:r>
              <a:rPr lang="ru-RU" dirty="0">
                <a:solidFill>
                  <a:prstClr val="black"/>
                </a:solidFill>
                <a:latin typeface="Times New Roman"/>
                <a:cs typeface="Times New Roman"/>
              </a:rPr>
              <a:t>администрации</a:t>
            </a:r>
            <a:r>
              <a:rPr lang="ru-RU" spc="-20"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10" dirty="0">
                <a:solidFill>
                  <a:prstClr val="black"/>
                </a:solidFill>
                <a:latin typeface="Times New Roman"/>
                <a:cs typeface="Times New Roman"/>
              </a:rPr>
              <a:t> </a:t>
            </a:r>
            <a:r>
              <a:rPr lang="ru-RU" spc="-5" dirty="0" smtClean="0">
                <a:solidFill>
                  <a:prstClr val="black"/>
                </a:solidFill>
                <a:latin typeface="Times New Roman"/>
                <a:cs typeface="Times New Roman"/>
              </a:rPr>
              <a:t>округа Зарайск</a:t>
            </a:r>
            <a:r>
              <a:rPr lang="ru-RU" spc="-45" dirty="0" smtClean="0">
                <a:solidFill>
                  <a:prstClr val="black"/>
                </a:solidFill>
                <a:latin typeface="Times New Roman"/>
                <a:cs typeface="Times New Roman"/>
              </a:rPr>
              <a:t> </a:t>
            </a:r>
            <a:r>
              <a:rPr lang="ru-RU" spc="-20" dirty="0">
                <a:solidFill>
                  <a:prstClr val="black"/>
                </a:solidFill>
                <a:latin typeface="Times New Roman"/>
                <a:cs typeface="Times New Roman"/>
              </a:rPr>
              <a:t>Московской</a:t>
            </a:r>
            <a:r>
              <a:rPr lang="ru-RU" dirty="0">
                <a:solidFill>
                  <a:prstClr val="black"/>
                </a:solidFill>
                <a:latin typeface="Times New Roman"/>
                <a:cs typeface="Times New Roman"/>
              </a:rPr>
              <a:t> </a:t>
            </a:r>
            <a:r>
              <a:rPr lang="ru-RU" spc="-10" dirty="0">
                <a:solidFill>
                  <a:prstClr val="black"/>
                </a:solidFill>
                <a:latin typeface="Times New Roman"/>
                <a:cs typeface="Times New Roman"/>
              </a:rPr>
              <a:t>области</a:t>
            </a:r>
            <a:endParaRPr lang="ru-RU" dirty="0">
              <a:solidFill>
                <a:prstClr val="black"/>
              </a:solidFill>
              <a:latin typeface="Times New Roman"/>
              <a:cs typeface="Times New Roman"/>
            </a:endParaRPr>
          </a:p>
          <a:p>
            <a:pPr lvl="0">
              <a:spcBef>
                <a:spcPts val="35"/>
              </a:spcBef>
            </a:pPr>
            <a:endParaRPr lang="ru-RU" sz="1850" dirty="0">
              <a:solidFill>
                <a:prstClr val="black"/>
              </a:solidFill>
              <a:latin typeface="Times New Roman"/>
              <a:cs typeface="Times New Roman"/>
            </a:endParaRPr>
          </a:p>
          <a:p>
            <a:pPr marL="12065" marR="5080" lvl="0" algn="ctr"/>
            <a:r>
              <a:rPr lang="ru-RU" dirty="0">
                <a:solidFill>
                  <a:prstClr val="black"/>
                </a:solidFill>
                <a:latin typeface="Times New Roman"/>
                <a:cs typeface="Times New Roman"/>
              </a:rPr>
              <a:t>Финансовое </a:t>
            </a:r>
            <a:r>
              <a:rPr lang="ru-RU" spc="-5" dirty="0">
                <a:solidFill>
                  <a:prstClr val="black"/>
                </a:solidFill>
                <a:latin typeface="Times New Roman"/>
                <a:cs typeface="Times New Roman"/>
              </a:rPr>
              <a:t>управление Администрации </a:t>
            </a:r>
            <a:r>
              <a:rPr lang="ru-RU" spc="-25" dirty="0">
                <a:solidFill>
                  <a:prstClr val="black"/>
                </a:solidFill>
                <a:latin typeface="Times New Roman"/>
                <a:cs typeface="Times New Roman"/>
              </a:rPr>
              <a:t>городского </a:t>
            </a:r>
            <a:r>
              <a:rPr lang="ru-RU" spc="-5" dirty="0">
                <a:solidFill>
                  <a:prstClr val="black"/>
                </a:solidFill>
                <a:latin typeface="Times New Roman"/>
                <a:cs typeface="Times New Roman"/>
              </a:rPr>
              <a:t>округа </a:t>
            </a:r>
            <a:r>
              <a:rPr lang="ru-RU" spc="-5" dirty="0" smtClean="0">
                <a:solidFill>
                  <a:prstClr val="black"/>
                </a:solidFill>
                <a:latin typeface="Times New Roman"/>
                <a:cs typeface="Times New Roman"/>
              </a:rPr>
              <a:t>Зарайск </a:t>
            </a:r>
            <a:r>
              <a:rPr lang="ru-RU" spc="-20" dirty="0">
                <a:solidFill>
                  <a:prstClr val="black"/>
                </a:solidFill>
                <a:latin typeface="Times New Roman"/>
                <a:cs typeface="Times New Roman"/>
              </a:rPr>
              <a:t>Московской </a:t>
            </a:r>
            <a:r>
              <a:rPr lang="ru-RU" spc="-434" dirty="0">
                <a:solidFill>
                  <a:prstClr val="black"/>
                </a:solidFill>
                <a:latin typeface="Times New Roman"/>
                <a:cs typeface="Times New Roman"/>
              </a:rPr>
              <a:t> </a:t>
            </a:r>
            <a:r>
              <a:rPr lang="ru-RU" spc="-10" dirty="0">
                <a:solidFill>
                  <a:prstClr val="black"/>
                </a:solidFill>
                <a:latin typeface="Times New Roman"/>
                <a:cs typeface="Times New Roman"/>
              </a:rPr>
              <a:t>области</a:t>
            </a:r>
            <a:r>
              <a:rPr lang="ru-RU" spc="-15" dirty="0">
                <a:solidFill>
                  <a:prstClr val="black"/>
                </a:solidFill>
                <a:latin typeface="Times New Roman"/>
                <a:cs typeface="Times New Roman"/>
              </a:rPr>
              <a:t> находится </a:t>
            </a:r>
            <a:r>
              <a:rPr lang="ru-RU" spc="-5" dirty="0">
                <a:solidFill>
                  <a:prstClr val="black"/>
                </a:solidFill>
                <a:latin typeface="Times New Roman"/>
                <a:cs typeface="Times New Roman"/>
              </a:rPr>
              <a:t>по </a:t>
            </a:r>
            <a:r>
              <a:rPr lang="ru-RU" dirty="0">
                <a:solidFill>
                  <a:prstClr val="black"/>
                </a:solidFill>
                <a:latin typeface="Times New Roman"/>
                <a:cs typeface="Times New Roman"/>
              </a:rPr>
              <a:t>адресу:</a:t>
            </a:r>
          </a:p>
          <a:p>
            <a:pPr marL="1270" lvl="0" algn="ctr"/>
            <a:r>
              <a:rPr lang="ru-RU" spc="-200" dirty="0" smtClean="0">
                <a:solidFill>
                  <a:prstClr val="black"/>
                </a:solidFill>
                <a:latin typeface="Times New Roman"/>
                <a:cs typeface="Times New Roman"/>
              </a:rPr>
              <a:t>г</a:t>
            </a:r>
            <a:r>
              <a:rPr lang="ru-RU" dirty="0" smtClean="0">
                <a:solidFill>
                  <a:prstClr val="black"/>
                </a:solidFill>
                <a:latin typeface="Times New Roman"/>
                <a:cs typeface="Times New Roman"/>
              </a:rPr>
              <a:t>.</a:t>
            </a:r>
            <a:r>
              <a:rPr lang="ru-RU" spc="-5" dirty="0" smtClean="0">
                <a:solidFill>
                  <a:prstClr val="black"/>
                </a:solidFill>
                <a:latin typeface="Times New Roman"/>
                <a:cs typeface="Times New Roman"/>
              </a:rPr>
              <a:t> </a:t>
            </a:r>
            <a:r>
              <a:rPr lang="ru-RU" dirty="0" smtClean="0">
                <a:solidFill>
                  <a:prstClr val="black"/>
                </a:solidFill>
                <a:latin typeface="Times New Roman"/>
                <a:cs typeface="Times New Roman"/>
              </a:rPr>
              <a:t>Зарайск,</a:t>
            </a:r>
            <a:r>
              <a:rPr lang="ru-RU" spc="-30" dirty="0" smtClean="0">
                <a:solidFill>
                  <a:prstClr val="black"/>
                </a:solidFill>
                <a:latin typeface="Times New Roman"/>
                <a:cs typeface="Times New Roman"/>
              </a:rPr>
              <a:t> </a:t>
            </a:r>
            <a:r>
              <a:rPr lang="ru-RU" spc="-60" dirty="0">
                <a:solidFill>
                  <a:prstClr val="black"/>
                </a:solidFill>
                <a:latin typeface="Times New Roman"/>
                <a:cs typeface="Times New Roman"/>
              </a:rPr>
              <a:t>у</a:t>
            </a:r>
            <a:r>
              <a:rPr lang="ru-RU" dirty="0">
                <a:solidFill>
                  <a:prstClr val="black"/>
                </a:solidFill>
                <a:latin typeface="Times New Roman"/>
                <a:cs typeface="Times New Roman"/>
              </a:rPr>
              <a:t>л.</a:t>
            </a:r>
            <a:r>
              <a:rPr lang="ru-RU" spc="-15" dirty="0">
                <a:solidFill>
                  <a:prstClr val="black"/>
                </a:solidFill>
                <a:latin typeface="Times New Roman"/>
                <a:cs typeface="Times New Roman"/>
              </a:rPr>
              <a:t> </a:t>
            </a:r>
            <a:r>
              <a:rPr lang="ru-RU" spc="-10" dirty="0" smtClean="0">
                <a:solidFill>
                  <a:prstClr val="black"/>
                </a:solidFill>
                <a:latin typeface="Times New Roman"/>
                <a:cs typeface="Times New Roman"/>
              </a:rPr>
              <a:t>Советская</a:t>
            </a:r>
            <a:r>
              <a:rPr lang="ru-RU" dirty="0" smtClean="0">
                <a:solidFill>
                  <a:prstClr val="black"/>
                </a:solidFill>
                <a:latin typeface="Times New Roman"/>
                <a:cs typeface="Times New Roman"/>
              </a:rPr>
              <a:t>, </a:t>
            </a:r>
            <a:r>
              <a:rPr lang="ru-RU" dirty="0">
                <a:solidFill>
                  <a:prstClr val="black"/>
                </a:solidFill>
                <a:latin typeface="Times New Roman"/>
                <a:cs typeface="Times New Roman"/>
              </a:rPr>
              <a:t>д. </a:t>
            </a:r>
            <a:r>
              <a:rPr lang="ru-RU" dirty="0" smtClean="0">
                <a:solidFill>
                  <a:prstClr val="black"/>
                </a:solidFill>
                <a:latin typeface="Times New Roman"/>
                <a:cs typeface="Times New Roman"/>
              </a:rPr>
              <a:t>23</a:t>
            </a:r>
            <a:endParaRPr lang="ru-RU" dirty="0">
              <a:solidFill>
                <a:prstClr val="black"/>
              </a:solidFill>
              <a:latin typeface="Times New Roman"/>
              <a:cs typeface="Times New Roman"/>
            </a:endParaRPr>
          </a:p>
          <a:p>
            <a:pPr marL="58419" lvl="0" algn="ctr"/>
            <a:r>
              <a:rPr lang="ru-RU" spc="-10" dirty="0">
                <a:solidFill>
                  <a:prstClr val="black"/>
                </a:solidFill>
                <a:latin typeface="Times New Roman"/>
                <a:cs typeface="Times New Roman"/>
              </a:rPr>
              <a:t>Телефон</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8-49666-2-48-37, </a:t>
            </a:r>
            <a:r>
              <a:rPr lang="ru-RU" spc="-5" dirty="0">
                <a:solidFill>
                  <a:prstClr val="black"/>
                </a:solidFill>
                <a:latin typeface="Times New Roman"/>
                <a:cs typeface="Times New Roman"/>
              </a:rPr>
              <a:t>электронная</a:t>
            </a:r>
            <a:r>
              <a:rPr lang="ru-RU" spc="10" dirty="0">
                <a:solidFill>
                  <a:prstClr val="black"/>
                </a:solidFill>
                <a:latin typeface="Times New Roman"/>
                <a:cs typeface="Times New Roman"/>
              </a:rPr>
              <a:t> </a:t>
            </a:r>
            <a:r>
              <a:rPr lang="ru-RU" spc="-10" dirty="0">
                <a:solidFill>
                  <a:prstClr val="black"/>
                </a:solidFill>
                <a:latin typeface="Times New Roman"/>
                <a:cs typeface="Times New Roman"/>
              </a:rPr>
              <a:t>почта</a:t>
            </a:r>
            <a:r>
              <a:rPr lang="ru-RU" dirty="0">
                <a:solidFill>
                  <a:prstClr val="black"/>
                </a:solidFill>
                <a:latin typeface="Times New Roman"/>
                <a:cs typeface="Times New Roman"/>
              </a:rPr>
              <a:t> </a:t>
            </a:r>
            <a:r>
              <a:rPr lang="en-US" spc="-5" dirty="0" smtClean="0">
                <a:solidFill>
                  <a:prstClr val="black"/>
                </a:solidFill>
                <a:latin typeface="Times New Roman"/>
                <a:cs typeface="Times New Roman"/>
              </a:rPr>
              <a:t>zarfu@mail.ru</a:t>
            </a:r>
            <a:endParaRPr lang="ru-RU" dirty="0">
              <a:solidFill>
                <a:prstClr val="black"/>
              </a:solidFill>
              <a:latin typeface="Times New Roman"/>
              <a:cs typeface="Times New Roman"/>
            </a:endParaRPr>
          </a:p>
          <a:p>
            <a:pPr marL="1270" lvl="0" algn="ctr"/>
            <a:r>
              <a:rPr lang="ru-RU" spc="-20" dirty="0">
                <a:solidFill>
                  <a:prstClr val="black"/>
                </a:solidFill>
                <a:latin typeface="Times New Roman"/>
                <a:cs typeface="Times New Roman"/>
              </a:rPr>
              <a:t>График</a:t>
            </a:r>
            <a:r>
              <a:rPr lang="ru-RU" spc="-25" dirty="0">
                <a:solidFill>
                  <a:prstClr val="black"/>
                </a:solidFill>
                <a:latin typeface="Times New Roman"/>
                <a:cs typeface="Times New Roman"/>
              </a:rPr>
              <a:t> </a:t>
            </a:r>
            <a:r>
              <a:rPr lang="ru-RU" spc="-5" dirty="0">
                <a:solidFill>
                  <a:prstClr val="black"/>
                </a:solidFill>
                <a:latin typeface="Times New Roman"/>
                <a:cs typeface="Times New Roman"/>
              </a:rPr>
              <a:t>работы: </a:t>
            </a:r>
            <a:r>
              <a:rPr lang="ru-RU" spc="-25" dirty="0">
                <a:solidFill>
                  <a:prstClr val="black"/>
                </a:solidFill>
                <a:latin typeface="Times New Roman"/>
                <a:cs typeface="Times New Roman"/>
              </a:rPr>
              <a:t>пн.-пт.</a:t>
            </a:r>
            <a:r>
              <a:rPr lang="ru-RU" spc="-20" dirty="0">
                <a:solidFill>
                  <a:prstClr val="black"/>
                </a:solidFill>
                <a:latin typeface="Times New Roman"/>
                <a:cs typeface="Times New Roman"/>
              </a:rPr>
              <a:t> </a:t>
            </a:r>
            <a:r>
              <a:rPr lang="ru-RU" dirty="0">
                <a:solidFill>
                  <a:prstClr val="black"/>
                </a:solidFill>
                <a:latin typeface="Times New Roman"/>
                <a:cs typeface="Times New Roman"/>
              </a:rPr>
              <a:t>С </a:t>
            </a:r>
            <a:r>
              <a:rPr lang="en-US" spc="-5" dirty="0" smtClean="0">
                <a:solidFill>
                  <a:prstClr val="black"/>
                </a:solidFill>
                <a:latin typeface="Times New Roman"/>
                <a:cs typeface="Times New Roman"/>
              </a:rPr>
              <a:t>8</a:t>
            </a:r>
            <a:r>
              <a:rPr lang="ru-RU" spc="-5" dirty="0" smtClean="0">
                <a:solidFill>
                  <a:prstClr val="black"/>
                </a:solidFill>
                <a:latin typeface="Times New Roman"/>
                <a:cs typeface="Times New Roman"/>
              </a:rPr>
              <a:t>-00</a:t>
            </a:r>
            <a:r>
              <a:rPr lang="ru-RU" spc="-15" dirty="0" smtClean="0">
                <a:solidFill>
                  <a:prstClr val="black"/>
                </a:solidFill>
                <a:latin typeface="Times New Roman"/>
                <a:cs typeface="Times New Roman"/>
              </a:rPr>
              <a:t> </a:t>
            </a:r>
            <a:r>
              <a:rPr lang="ru-RU" spc="-5" dirty="0">
                <a:solidFill>
                  <a:prstClr val="black"/>
                </a:solidFill>
                <a:latin typeface="Times New Roman"/>
                <a:cs typeface="Times New Roman"/>
              </a:rPr>
              <a:t>до</a:t>
            </a:r>
            <a:r>
              <a:rPr lang="ru-RU"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7</a:t>
            </a:r>
            <a:r>
              <a:rPr lang="ru-RU" dirty="0" smtClean="0">
                <a:solidFill>
                  <a:prstClr val="black"/>
                </a:solidFill>
                <a:latin typeface="Times New Roman"/>
                <a:cs typeface="Times New Roman"/>
              </a:rPr>
              <a:t>-00</a:t>
            </a:r>
            <a:r>
              <a:rPr lang="ru-RU" dirty="0">
                <a:solidFill>
                  <a:prstClr val="black"/>
                </a:solidFill>
                <a:latin typeface="Times New Roman"/>
                <a:cs typeface="Times New Roman"/>
              </a:rPr>
              <a:t>;</a:t>
            </a:r>
          </a:p>
          <a:p>
            <a:pPr marL="3175" lvl="0" algn="ctr"/>
            <a:r>
              <a:rPr lang="ru-RU" spc="-15" dirty="0">
                <a:solidFill>
                  <a:prstClr val="black"/>
                </a:solidFill>
                <a:latin typeface="Times New Roman"/>
                <a:cs typeface="Times New Roman"/>
              </a:rPr>
              <a:t>обед</a:t>
            </a:r>
            <a:r>
              <a:rPr lang="ru-RU" spc="-30" dirty="0">
                <a:solidFill>
                  <a:prstClr val="black"/>
                </a:solidFill>
                <a:latin typeface="Times New Roman"/>
                <a:cs typeface="Times New Roman"/>
              </a:rPr>
              <a:t> </a:t>
            </a:r>
            <a:r>
              <a:rPr lang="ru-RU" dirty="0">
                <a:solidFill>
                  <a:prstClr val="black"/>
                </a:solidFill>
                <a:latin typeface="Times New Roman"/>
                <a:cs typeface="Times New Roman"/>
              </a:rPr>
              <a:t>с</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2</a:t>
            </a:r>
            <a:r>
              <a:rPr lang="ru-RU" dirty="0" smtClean="0">
                <a:solidFill>
                  <a:prstClr val="black"/>
                </a:solidFill>
                <a:latin typeface="Times New Roman"/>
                <a:cs typeface="Times New Roman"/>
              </a:rPr>
              <a:t>-00</a:t>
            </a:r>
            <a:r>
              <a:rPr lang="ru-RU" spc="-15" dirty="0" smtClean="0">
                <a:solidFill>
                  <a:prstClr val="black"/>
                </a:solidFill>
                <a:latin typeface="Times New Roman"/>
                <a:cs typeface="Times New Roman"/>
              </a:rPr>
              <a:t> </a:t>
            </a:r>
            <a:r>
              <a:rPr lang="ru-RU" dirty="0">
                <a:solidFill>
                  <a:prstClr val="black"/>
                </a:solidFill>
                <a:latin typeface="Times New Roman"/>
                <a:cs typeface="Times New Roman"/>
              </a:rPr>
              <a:t>до</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3</a:t>
            </a:r>
            <a:r>
              <a:rPr lang="ru-RU" dirty="0" smtClean="0">
                <a:solidFill>
                  <a:prstClr val="black"/>
                </a:solidFill>
                <a:latin typeface="Times New Roman"/>
                <a:cs typeface="Times New Roman"/>
              </a:rPr>
              <a:t>-00</a:t>
            </a:r>
            <a:endParaRPr lang="ru-RU" dirty="0">
              <a:solidFill>
                <a:prstClr val="black"/>
              </a:solidFill>
              <a:latin typeface="Times New Roman"/>
              <a:cs typeface="Times New Roman"/>
            </a:endParaRPr>
          </a:p>
          <a:p>
            <a:pPr lvl="0">
              <a:spcBef>
                <a:spcPts val="35"/>
              </a:spcBef>
            </a:pPr>
            <a:endParaRPr lang="ru-RU" sz="1850" dirty="0">
              <a:solidFill>
                <a:prstClr val="black"/>
              </a:solidFill>
              <a:latin typeface="Times New Roman"/>
              <a:cs typeface="Times New Roman"/>
            </a:endParaRPr>
          </a:p>
          <a:p>
            <a:pPr marL="259079" marR="254635" lvl="0" algn="ctr"/>
            <a:r>
              <a:rPr lang="ru-RU" spc="-5" dirty="0">
                <a:solidFill>
                  <a:prstClr val="black"/>
                </a:solidFill>
                <a:latin typeface="Times New Roman"/>
                <a:cs typeface="Times New Roman"/>
              </a:rPr>
              <a:t>Личный прием </a:t>
            </a:r>
            <a:r>
              <a:rPr lang="ru-RU" dirty="0">
                <a:solidFill>
                  <a:prstClr val="black"/>
                </a:solidFill>
                <a:latin typeface="Times New Roman"/>
                <a:cs typeface="Times New Roman"/>
              </a:rPr>
              <a:t>граждан </a:t>
            </a:r>
            <a:r>
              <a:rPr lang="ru-RU" spc="5" dirty="0">
                <a:solidFill>
                  <a:prstClr val="black"/>
                </a:solidFill>
                <a:latin typeface="Times New Roman"/>
                <a:cs typeface="Times New Roman"/>
              </a:rPr>
              <a:t>осуществляется </a:t>
            </a:r>
            <a:r>
              <a:rPr lang="ru-RU" spc="-10" dirty="0">
                <a:solidFill>
                  <a:prstClr val="black"/>
                </a:solidFill>
                <a:latin typeface="Times New Roman"/>
                <a:cs typeface="Times New Roman"/>
              </a:rPr>
              <a:t>согласно </a:t>
            </a:r>
            <a:r>
              <a:rPr lang="ru-RU" spc="-5" dirty="0">
                <a:solidFill>
                  <a:prstClr val="black"/>
                </a:solidFill>
                <a:latin typeface="Times New Roman"/>
                <a:cs typeface="Times New Roman"/>
              </a:rPr>
              <a:t>графику работы</a:t>
            </a:r>
            <a:r>
              <a:rPr lang="ru-RU" dirty="0">
                <a:solidFill>
                  <a:prstClr val="black"/>
                </a:solidFill>
                <a:latin typeface="Times New Roman"/>
                <a:cs typeface="Times New Roman"/>
              </a:rPr>
              <a:t> </a:t>
            </a:r>
            <a:r>
              <a:rPr lang="ru-RU" spc="-10" dirty="0">
                <a:solidFill>
                  <a:prstClr val="black"/>
                </a:solidFill>
                <a:latin typeface="Times New Roman"/>
                <a:cs typeface="Times New Roman"/>
              </a:rPr>
              <a:t>Финансового </a:t>
            </a:r>
            <a:r>
              <a:rPr lang="ru-RU" spc="-434" dirty="0">
                <a:solidFill>
                  <a:prstClr val="black"/>
                </a:solidFill>
                <a:latin typeface="Times New Roman"/>
                <a:cs typeface="Times New Roman"/>
              </a:rPr>
              <a:t> </a:t>
            </a:r>
            <a:r>
              <a:rPr lang="ru-RU" spc="-5" dirty="0">
                <a:solidFill>
                  <a:prstClr val="black"/>
                </a:solidFill>
                <a:latin typeface="Times New Roman"/>
                <a:cs typeface="Times New Roman"/>
              </a:rPr>
              <a:t>управления</a:t>
            </a:r>
            <a:endParaRPr lang="ru-RU" dirty="0">
              <a:solidFill>
                <a:prstClr val="black"/>
              </a:solidFill>
              <a:latin typeface="Times New Roman"/>
              <a:cs typeface="Times New Roman"/>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149080"/>
            <a:ext cx="7394454" cy="2708920"/>
          </a:xfrm>
          <a:prstGeom prst="rect">
            <a:avLst/>
          </a:prstGeom>
          <a:ln>
            <a:noFill/>
          </a:ln>
          <a:effectLst>
            <a:softEdge rad="112500"/>
          </a:effectLst>
        </p:spPr>
      </p:pic>
    </p:spTree>
    <p:extLst>
      <p:ext uri="{BB962C8B-B14F-4D97-AF65-F5344CB8AC3E}">
        <p14:creationId xmlns:p14="http://schemas.microsoft.com/office/powerpoint/2010/main" val="279980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692696"/>
          </a:xfrm>
        </p:spPr>
        <p:txBody>
          <a:bodyPr>
            <a:normAutofit fontScale="90000"/>
          </a:bodyPr>
          <a:lstStyle/>
          <a:p>
            <a:r>
              <a:rPr lang="ru-RU" sz="2800" b="1" dirty="0" smtClean="0"/>
              <a:t>Основные показатели социально-экономического развития городского округа Зарайск</a:t>
            </a:r>
            <a:endParaRPr lang="ru-RU" sz="2800" b="1" dirty="0"/>
          </a:p>
        </p:txBody>
      </p:sp>
      <p:graphicFrame>
        <p:nvGraphicFramePr>
          <p:cNvPr id="8" name="Таблица 7"/>
          <p:cNvGraphicFramePr>
            <a:graphicFrameLocks noGrp="1"/>
          </p:cNvGraphicFramePr>
          <p:nvPr>
            <p:extLst>
              <p:ext uri="{D42A27DB-BD31-4B8C-83A1-F6EECF244321}">
                <p14:modId xmlns:p14="http://schemas.microsoft.com/office/powerpoint/2010/main" val="2980185169"/>
              </p:ext>
            </p:extLst>
          </p:nvPr>
        </p:nvGraphicFramePr>
        <p:xfrm>
          <a:off x="8358" y="836712"/>
          <a:ext cx="9135642" cy="5832646"/>
        </p:xfrm>
        <a:graphic>
          <a:graphicData uri="http://schemas.openxmlformats.org/drawingml/2006/table">
            <a:tbl>
              <a:tblPr>
                <a:tableStyleId>{D7AC3CCA-C797-4891-BE02-D94E43425B78}</a:tableStyleId>
              </a:tblPr>
              <a:tblGrid>
                <a:gridCol w="2044340"/>
                <a:gridCol w="863118"/>
                <a:gridCol w="504056"/>
                <a:gridCol w="504056"/>
                <a:gridCol w="576064"/>
                <a:gridCol w="576064"/>
                <a:gridCol w="1053234"/>
                <a:gridCol w="797708"/>
                <a:gridCol w="740727"/>
                <a:gridCol w="740727"/>
                <a:gridCol w="735548"/>
              </a:tblGrid>
              <a:tr h="192268">
                <a:tc rowSpan="2">
                  <a:txBody>
                    <a:bodyPr/>
                    <a:lstStyle/>
                    <a:p>
                      <a:pPr algn="ctr" fontAlgn="ctr"/>
                      <a:r>
                        <a:rPr lang="ru-RU" sz="1000" b="1" u="none" strike="noStrike" dirty="0">
                          <a:effectLst/>
                        </a:rPr>
                        <a:t>Показатели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rowSpan="2">
                  <a:txBody>
                    <a:bodyPr/>
                    <a:lstStyle/>
                    <a:p>
                      <a:pPr algn="ctr" fontAlgn="ctr"/>
                      <a:r>
                        <a:rPr lang="ru-RU" sz="1000" b="1" u="none" strike="noStrike" dirty="0" smtClean="0">
                          <a:effectLst/>
                        </a:rPr>
                        <a:t>Ед. измерения</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gridSpan="2">
                  <a:txBody>
                    <a:bodyPr/>
                    <a:lstStyle/>
                    <a:p>
                      <a:pPr algn="ctr" fontAlgn="b"/>
                      <a:r>
                        <a:rPr lang="ru-RU" sz="1000" b="1" i="0" u="none" strike="noStrike" dirty="0" smtClean="0">
                          <a:solidFill>
                            <a:schemeClr val="dk1"/>
                          </a:solidFill>
                          <a:effectLst/>
                          <a:latin typeface="+mn-lt"/>
                        </a:rPr>
                        <a:t>Отчет</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a:txBody>
                    <a:bodyPr/>
                    <a:lstStyle/>
                    <a:p>
                      <a:pPr algn="ctr" fontAlgn="b"/>
                      <a:r>
                        <a:rPr lang="ru-RU" sz="1000" b="1" u="none" strike="noStrike" dirty="0" smtClean="0">
                          <a:effectLst/>
                        </a:rPr>
                        <a:t>План</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gridSpan="2">
                  <a:txBody>
                    <a:bodyPr/>
                    <a:lstStyle/>
                    <a:p>
                      <a:pPr algn="ctr" fontAlgn="b"/>
                      <a:r>
                        <a:rPr lang="ru-RU" sz="1000" b="1" u="none" strike="noStrike" dirty="0" smtClean="0">
                          <a:effectLst/>
                        </a:rPr>
                        <a:t>2024 </a:t>
                      </a:r>
                      <a:r>
                        <a:rPr lang="ru-RU" sz="1000" b="1" u="none" strike="noStrike" dirty="0">
                          <a:effectLst/>
                        </a:rPr>
                        <a:t>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gridSpan="2">
                  <a:txBody>
                    <a:bodyPr/>
                    <a:lstStyle/>
                    <a:p>
                      <a:pPr algn="ctr" fontAlgn="b"/>
                      <a:r>
                        <a:rPr lang="ru-RU" sz="1000" b="1" u="none" strike="noStrike" dirty="0" smtClean="0">
                          <a:effectLst/>
                        </a:rPr>
                        <a:t>2025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gridSpan="2">
                  <a:txBody>
                    <a:bodyPr/>
                    <a:lstStyle/>
                    <a:p>
                      <a:pPr algn="ctr" fontAlgn="b"/>
                      <a:r>
                        <a:rPr lang="ru-RU" sz="1000" b="1" u="none" strike="noStrike" dirty="0" smtClean="0">
                          <a:effectLst/>
                        </a:rPr>
                        <a:t>2026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r>
              <a:tr h="753050">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smtClean="0">
                          <a:effectLst/>
                        </a:rPr>
                        <a:t>2021</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smtClean="0">
                          <a:effectLst/>
                        </a:rPr>
                        <a:t>2022</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smtClean="0">
                          <a:effectLst/>
                        </a:rPr>
                        <a:t>2023</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r>
              <a:tr h="379195">
                <a:tc>
                  <a:txBody>
                    <a:bodyPr/>
                    <a:lstStyle/>
                    <a:p>
                      <a:pPr algn="l" fontAlgn="ctr"/>
                      <a:r>
                        <a:rPr lang="ru-RU" sz="1000" b="1" u="none" strike="noStrike" dirty="0">
                          <a:effectLst/>
                        </a:rPr>
                        <a:t>1. Демографические показатели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r>
              <a:tr h="379195">
                <a:tc>
                  <a:txBody>
                    <a:bodyPr/>
                    <a:lstStyle/>
                    <a:p>
                      <a:pPr algn="l" fontAlgn="b"/>
                      <a:r>
                        <a:rPr lang="ru-RU" sz="1000" u="none" strike="noStrike">
                          <a:effectLst/>
                        </a:rPr>
                        <a:t>Численность постоянного населения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36742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36534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36383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36289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36303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36218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36248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36146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36199</a:t>
                      </a:r>
                      <a:endParaRPr lang="ru-RU" sz="1000" b="0" i="0" u="none" strike="noStrike" dirty="0">
                        <a:solidFill>
                          <a:srgbClr val="000000"/>
                        </a:solidFill>
                        <a:effectLst/>
                        <a:latin typeface="Calibri" panose="020F0502020204030204" pitchFamily="34" charset="0"/>
                      </a:endParaRPr>
                    </a:p>
                  </a:txBody>
                  <a:tcPr marL="4354" marR="4354" marT="4354" marB="0" anchor="b"/>
                </a:tc>
              </a:tr>
              <a:tr h="427127">
                <a:tc>
                  <a:txBody>
                    <a:bodyPr/>
                    <a:lstStyle/>
                    <a:p>
                      <a:pPr algn="l" fontAlgn="b"/>
                      <a:r>
                        <a:rPr lang="ru-RU" sz="1000" u="none" strike="noStrike" dirty="0">
                          <a:effectLst/>
                        </a:rPr>
                        <a:t>по численности постоянного населения, в том числе в возрасте:</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192268">
                <a:tc>
                  <a:txBody>
                    <a:bodyPr/>
                    <a:lstStyle/>
                    <a:p>
                      <a:pPr algn="ctr" fontAlgn="b"/>
                      <a:r>
                        <a:rPr lang="ru-RU" sz="1000" u="none" strike="noStrike">
                          <a:effectLst/>
                        </a:rPr>
                        <a:t>до 3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1098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1005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919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712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733</a:t>
                      </a:r>
                      <a:endParaRPr lang="ru-RU" sz="1000" b="0" i="0" u="none" strike="noStrike" dirty="0">
                        <a:solidFill>
                          <a:srgbClr val="000000"/>
                        </a:solidFill>
                        <a:effectLst/>
                        <a:latin typeface="Calibri" panose="020F0502020204030204" pitchFamily="34" charset="0"/>
                      </a:endParaRPr>
                    </a:p>
                  </a:txBody>
                  <a:tcPr marL="4354" marR="4354" marT="4354" marB="0" anchor="b"/>
                </a:tc>
              </a:tr>
              <a:tr h="192268">
                <a:tc>
                  <a:txBody>
                    <a:bodyPr/>
                    <a:lstStyle/>
                    <a:p>
                      <a:pPr algn="ctr" fontAlgn="b"/>
                      <a:r>
                        <a:rPr lang="ru-RU" sz="1000" u="none" strike="noStrike" dirty="0">
                          <a:effectLst/>
                        </a:rPr>
                        <a:t>от 3 до 7 лет</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2247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2055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1928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1891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1896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1754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1759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1625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1630</a:t>
                      </a:r>
                      <a:endParaRPr lang="ru-RU" sz="1000" b="0" i="0" u="none" strike="noStrike" dirty="0">
                        <a:solidFill>
                          <a:srgbClr val="000000"/>
                        </a:solidFill>
                        <a:effectLst/>
                        <a:latin typeface="Calibri" panose="020F0502020204030204" pitchFamily="34" charset="0"/>
                      </a:endParaRPr>
                    </a:p>
                  </a:txBody>
                  <a:tcPr marL="4354" marR="4354" marT="4354" marB="0" anchor="b"/>
                </a:tc>
              </a:tr>
              <a:tr h="192268">
                <a:tc>
                  <a:txBody>
                    <a:bodyPr/>
                    <a:lstStyle/>
                    <a:p>
                      <a:pPr algn="ctr" fontAlgn="b"/>
                      <a:r>
                        <a:rPr lang="ru-RU" sz="1000" u="none" strike="noStrike" dirty="0">
                          <a:effectLst/>
                        </a:rPr>
                        <a:t>от 7 до 17 лет</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4807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4842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4940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4896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4907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4824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4835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4705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4716</a:t>
                      </a:r>
                      <a:endParaRPr lang="ru-RU" sz="1000" b="0" i="0" u="none" strike="noStrike" dirty="0">
                        <a:solidFill>
                          <a:srgbClr val="000000"/>
                        </a:solidFill>
                        <a:effectLst/>
                        <a:latin typeface="Calibri" panose="020F0502020204030204" pitchFamily="34" charset="0"/>
                      </a:endParaRPr>
                    </a:p>
                  </a:txBody>
                  <a:tcPr marL="4354" marR="4354" marT="4354" marB="0" anchor="b"/>
                </a:tc>
              </a:tr>
              <a:tr h="288423">
                <a:tc>
                  <a:txBody>
                    <a:bodyPr/>
                    <a:lstStyle/>
                    <a:p>
                      <a:pPr algn="l" fontAlgn="ctr"/>
                      <a:r>
                        <a:rPr lang="ru-RU" sz="1000" b="1" u="none" strike="noStrike" dirty="0">
                          <a:effectLst/>
                        </a:rPr>
                        <a:t>2. Промышленное производство</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702302">
                <a:tc>
                  <a:txBody>
                    <a:bodyPr/>
                    <a:lstStyle/>
                    <a:p>
                      <a:pPr algn="l" fontAlgn="b"/>
                      <a:r>
                        <a:rPr lang="ru-RU" sz="1000" u="none" strike="noStrike">
                          <a:effectLst/>
                        </a:rPr>
                        <a:t>Объем отгруженных товаров собственного прозводства, выполненных работ и услуг собственными силами по промыленным видам деятельности по крупным и средним организациям (без организаций с численностью работающих менее 15 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млн. руб. в ценах соответсвующих лет</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2125,7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3331,7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4825,5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4901,1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4914,5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4982,3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5027,6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5091,0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5165,8</a:t>
                      </a:r>
                      <a:endParaRPr lang="ru-RU" sz="1000" b="0" i="0" u="none" strike="noStrike" dirty="0">
                        <a:solidFill>
                          <a:srgbClr val="000000"/>
                        </a:solidFill>
                        <a:effectLst/>
                        <a:latin typeface="Calibri" panose="020F0502020204030204" pitchFamily="34" charset="0"/>
                      </a:endParaRPr>
                    </a:p>
                  </a:txBody>
                  <a:tcPr marL="4354" marR="4354" marT="4354" marB="0" anchor="b"/>
                </a:tc>
              </a:tr>
              <a:tr h="566123">
                <a:tc>
                  <a:txBody>
                    <a:bodyPr/>
                    <a:lstStyle/>
                    <a:p>
                      <a:pPr algn="l" fontAlgn="ctr"/>
                      <a:r>
                        <a:rPr lang="ru-RU" sz="1000" b="1" u="none" strike="noStrike" dirty="0">
                          <a:effectLst/>
                        </a:rPr>
                        <a:t>3</a:t>
                      </a:r>
                      <a:r>
                        <a:rPr lang="ru-RU" sz="1000" b="1" u="none" strike="noStrike" dirty="0" smtClean="0">
                          <a:effectLst/>
                        </a:rPr>
                        <a:t>. </a:t>
                      </a:r>
                      <a:r>
                        <a:rPr lang="ru-RU" sz="1000" b="1" u="none" strike="noStrike" dirty="0">
                          <a:effectLst/>
                        </a:rPr>
                        <a:t>Малое и среднее предпринимательство, включая микропредприятия</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568159">
                <a:tc>
                  <a:txBody>
                    <a:bodyPr/>
                    <a:lstStyle/>
                    <a:p>
                      <a:pPr algn="l" fontAlgn="b"/>
                      <a:r>
                        <a:rPr lang="ru-RU" sz="1000" u="none" strike="noStrike">
                          <a:effectLst/>
                        </a:rPr>
                        <a:t>Число малых и средних предприятий, включая микропредприятия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155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163</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347053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620688"/>
          </a:xfrm>
        </p:spPr>
        <p:txBody>
          <a:bodyPr>
            <a:normAutofit fontScale="90000"/>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2356828"/>
              </p:ext>
            </p:extLst>
          </p:nvPr>
        </p:nvGraphicFramePr>
        <p:xfrm>
          <a:off x="0" y="692696"/>
          <a:ext cx="9159039" cy="5421766"/>
        </p:xfrm>
        <a:graphic>
          <a:graphicData uri="http://schemas.openxmlformats.org/drawingml/2006/table">
            <a:tbl>
              <a:tblPr>
                <a:tableStyleId>{D7AC3CCA-C797-4891-BE02-D94E43425B78}</a:tableStyleId>
              </a:tblPr>
              <a:tblGrid>
                <a:gridCol w="2206369"/>
                <a:gridCol w="819935"/>
                <a:gridCol w="465576"/>
                <a:gridCol w="576064"/>
                <a:gridCol w="432048"/>
                <a:gridCol w="504056"/>
                <a:gridCol w="893888"/>
                <a:gridCol w="864658"/>
                <a:gridCol w="799436"/>
                <a:gridCol w="799436"/>
                <a:gridCol w="797573"/>
              </a:tblGrid>
              <a:tr h="160352">
                <a:tc>
                  <a:txBody>
                    <a:bodyPr/>
                    <a:lstStyle/>
                    <a:p>
                      <a:pPr algn="l" fontAlgn="ctr"/>
                      <a:r>
                        <a:rPr lang="ru-RU" sz="1000" b="1" u="none" strike="noStrike" dirty="0">
                          <a:effectLst/>
                        </a:rPr>
                        <a:t>4</a:t>
                      </a:r>
                      <a:r>
                        <a:rPr lang="ru-RU" sz="1000" b="1" u="none" strike="noStrike" dirty="0" smtClean="0">
                          <a:effectLst/>
                        </a:rPr>
                        <a:t>.</a:t>
                      </a:r>
                      <a:r>
                        <a:rPr lang="ru-RU" sz="1000" b="1" u="none" strike="noStrike" baseline="0" dirty="0" smtClean="0">
                          <a:effectLst/>
                        </a:rPr>
                        <a:t> Малое и среднее предпринимательство</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939841">
                <a:tc>
                  <a:txBody>
                    <a:bodyPr/>
                    <a:lstStyle/>
                    <a:p>
                      <a:pPr algn="l" fontAlgn="b"/>
                      <a:r>
                        <a:rPr lang="ru-RU" sz="1000" u="none" strike="noStrike" dirty="0" smtClean="0">
                          <a:effectLst/>
                        </a:rPr>
                        <a:t>Число малых и средних</a:t>
                      </a:r>
                      <a:r>
                        <a:rPr lang="ru-RU" sz="1000" u="none" strike="noStrike" baseline="0" dirty="0" smtClean="0">
                          <a:effectLst/>
                        </a:rPr>
                        <a:t> предпринимателей включая микропредприятия(на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smtClean="0">
                          <a:effectLst/>
                        </a:rPr>
                        <a:t>Единица</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155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163</a:t>
                      </a:r>
                      <a:endParaRPr lang="ru-RU" sz="1000" b="0" i="0" u="none" strike="noStrike" dirty="0">
                        <a:solidFill>
                          <a:srgbClr val="000000"/>
                        </a:solidFill>
                        <a:effectLst/>
                        <a:latin typeface="Calibri" panose="020F0502020204030204" pitchFamily="34" charset="0"/>
                      </a:endParaRPr>
                    </a:p>
                  </a:txBody>
                  <a:tcPr marL="4354" marR="4354" marT="4354" marB="0" anchor="b"/>
                </a:tc>
              </a:tr>
              <a:tr h="316249">
                <a:tc>
                  <a:txBody>
                    <a:bodyPr/>
                    <a:lstStyle/>
                    <a:p>
                      <a:pPr algn="l" fontAlgn="ctr"/>
                      <a:r>
                        <a:rPr lang="ru-RU" sz="1000" b="1" u="none" strike="noStrike" dirty="0">
                          <a:effectLst/>
                        </a:rPr>
                        <a:t>5</a:t>
                      </a:r>
                      <a:r>
                        <a:rPr lang="ru-RU" sz="1000" b="1" u="none" strike="noStrike" dirty="0" smtClean="0">
                          <a:effectLst/>
                        </a:rPr>
                        <a:t>. </a:t>
                      </a:r>
                      <a:r>
                        <a:rPr lang="ru-RU" sz="1000" b="1" u="none" strike="noStrike" dirty="0">
                          <a:effectLst/>
                        </a:rPr>
                        <a:t>Строительство </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472147">
                <a:tc>
                  <a:txBody>
                    <a:bodyPr/>
                    <a:lstStyle/>
                    <a:p>
                      <a:pPr algn="l" fontAlgn="b"/>
                      <a:r>
                        <a:rPr lang="ru-RU" sz="1000" u="none" strike="noStrike" dirty="0">
                          <a:effectLst/>
                        </a:rPr>
                        <a:t>Объем жилищного строительства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тыс. кв. м. общей площади</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21,84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27,46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17,00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18,00</a:t>
                      </a:r>
                      <a:endParaRPr lang="ru-RU" sz="1000" b="0" i="0" u="none" strike="noStrike" dirty="0">
                        <a:solidFill>
                          <a:srgbClr val="000000"/>
                        </a:solidFill>
                        <a:effectLst/>
                        <a:latin typeface="Calibri" panose="020F0502020204030204" pitchFamily="34" charset="0"/>
                      </a:endParaRPr>
                    </a:p>
                  </a:txBody>
                  <a:tcPr marL="4354" marR="4354" marT="4354" marB="0" anchor="b"/>
                </a:tc>
              </a:tr>
              <a:tr h="316249">
                <a:tc>
                  <a:txBody>
                    <a:bodyPr/>
                    <a:lstStyle/>
                    <a:p>
                      <a:pPr algn="l" fontAlgn="b"/>
                      <a:r>
                        <a:rPr lang="ru-RU" sz="1000" u="none" strike="noStrike" dirty="0">
                          <a:effectLst/>
                        </a:rPr>
                        <a:t>Уровень обеспеченности населения жильем (на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err="1">
                          <a:effectLst/>
                        </a:rPr>
                        <a:t>кв.м</a:t>
                      </a:r>
                      <a:r>
                        <a:rPr lang="ru-RU" sz="1000" u="none" strike="noStrike" dirty="0">
                          <a:effectLst/>
                        </a:rPr>
                        <a:t>. на человека</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26,56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27,50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28,37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28,88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28,88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29,38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29,40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29,90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29,93</a:t>
                      </a:r>
                      <a:endParaRPr lang="ru-RU" sz="1000" b="0" i="0" u="none" strike="noStrike" dirty="0">
                        <a:solidFill>
                          <a:srgbClr val="000000"/>
                        </a:solidFill>
                        <a:effectLst/>
                        <a:latin typeface="Calibri" panose="020F0502020204030204" pitchFamily="34" charset="0"/>
                      </a:endParaRPr>
                    </a:p>
                  </a:txBody>
                  <a:tcPr marL="4354" marR="4354" marT="4354" marB="0" anchor="b"/>
                </a:tc>
              </a:tr>
              <a:tr h="239697">
                <a:tc>
                  <a:txBody>
                    <a:bodyPr/>
                    <a:lstStyle/>
                    <a:p>
                      <a:pPr algn="l" fontAlgn="ctr"/>
                      <a:r>
                        <a:rPr lang="ru-RU" sz="1000" b="1" u="none" strike="noStrike" dirty="0">
                          <a:effectLst/>
                        </a:rPr>
                        <a:t>6</a:t>
                      </a:r>
                      <a:r>
                        <a:rPr lang="ru-RU" sz="1000" b="1" u="none" strike="noStrike" dirty="0" smtClean="0">
                          <a:effectLst/>
                        </a:rPr>
                        <a:t>. </a:t>
                      </a:r>
                      <a:r>
                        <a:rPr lang="ru-RU" sz="1000" b="1" u="none" strike="noStrike" dirty="0">
                          <a:effectLst/>
                        </a:rPr>
                        <a:t>Труд и заработная плата</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60352">
                <a:tc>
                  <a:txBody>
                    <a:bodyPr/>
                    <a:lstStyle/>
                    <a:p>
                      <a:pPr algn="l" fontAlgn="b"/>
                      <a:r>
                        <a:rPr lang="ru-RU" sz="1000" u="none" strike="noStrike" dirty="0">
                          <a:effectLst/>
                        </a:rPr>
                        <a:t>Количество созданных рабочих мест</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единица</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145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112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130</a:t>
                      </a:r>
                      <a:endParaRPr lang="ru-RU" sz="1000" b="0" i="0" u="none" strike="noStrike" dirty="0">
                        <a:solidFill>
                          <a:srgbClr val="000000"/>
                        </a:solidFill>
                        <a:effectLst/>
                        <a:latin typeface="Calibri" panose="020F0502020204030204" pitchFamily="34" charset="0"/>
                      </a:endParaRPr>
                    </a:p>
                  </a:txBody>
                  <a:tcPr marL="4354" marR="4354" marT="4354" marB="0" anchor="b"/>
                </a:tc>
              </a:tr>
              <a:tr h="472147">
                <a:tc>
                  <a:txBody>
                    <a:bodyPr/>
                    <a:lstStyle/>
                    <a:p>
                      <a:pPr algn="l" fontAlgn="b"/>
                      <a:r>
                        <a:rPr lang="ru-RU" sz="1000" u="none" strike="noStrike" dirty="0">
                          <a:effectLst/>
                        </a:rPr>
                        <a:t>Численность официально зарегистрированных безработных 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588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399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340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320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330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300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280</a:t>
                      </a:r>
                      <a:endParaRPr lang="ru-RU" sz="1000" b="0" i="0" u="none" strike="noStrike" dirty="0">
                        <a:solidFill>
                          <a:srgbClr val="000000"/>
                        </a:solidFill>
                        <a:effectLst/>
                        <a:latin typeface="Calibri" panose="020F0502020204030204" pitchFamily="34" charset="0"/>
                      </a:endParaRPr>
                    </a:p>
                  </a:txBody>
                  <a:tcPr marL="4354" marR="4354" marT="4354" marB="0" anchor="b"/>
                </a:tc>
              </a:tr>
              <a:tr h="316249">
                <a:tc>
                  <a:txBody>
                    <a:bodyPr/>
                    <a:lstStyle/>
                    <a:p>
                      <a:pPr algn="l" fontAlgn="b"/>
                      <a:r>
                        <a:rPr lang="ru-RU" sz="1000" u="none" strike="noStrike" dirty="0">
                          <a:effectLst/>
                        </a:rPr>
                        <a:t>Фонд начисленной заработной платы всех работников</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млн. рублей </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3772,2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3996,6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4057,8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4085,5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4209,3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4192,9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4390,3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4326,9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4587,9</a:t>
                      </a:r>
                      <a:endParaRPr lang="ru-RU" sz="1000" b="0" i="0" u="none" strike="noStrike" dirty="0">
                        <a:solidFill>
                          <a:srgbClr val="000000"/>
                        </a:solidFill>
                        <a:effectLst/>
                        <a:latin typeface="Calibri" panose="020F0502020204030204" pitchFamily="34" charset="0"/>
                      </a:endParaRPr>
                    </a:p>
                  </a:txBody>
                  <a:tcPr marL="4354" marR="4354" marT="4354" marB="0" anchor="b"/>
                </a:tc>
              </a:tr>
              <a:tr h="628045">
                <a:tc>
                  <a:txBody>
                    <a:bodyPr/>
                    <a:lstStyle/>
                    <a:p>
                      <a:pPr algn="l" fontAlgn="b"/>
                      <a:r>
                        <a:rPr lang="ru-RU" sz="1000" u="none" strike="noStrike" dirty="0">
                          <a:effectLst/>
                        </a:rPr>
                        <a:t>Среднемесячная номинальная  начисленная заработная плата работников (по полному кругу организаций)</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45360,8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50082,7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52434,5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53430,4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53504,4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54129,9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54346,2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55456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55797,6</a:t>
                      </a:r>
                      <a:endParaRPr lang="ru-RU" sz="1000" b="0" i="0" u="none" strike="noStrike" dirty="0">
                        <a:solidFill>
                          <a:srgbClr val="000000"/>
                        </a:solidFill>
                        <a:effectLst/>
                        <a:latin typeface="Calibri" panose="020F0502020204030204" pitchFamily="34" charset="0"/>
                      </a:endParaRPr>
                    </a:p>
                  </a:txBody>
                  <a:tcPr marL="4354" marR="4354" marT="4354" marB="0" anchor="b"/>
                </a:tc>
              </a:tr>
              <a:tr h="1251636">
                <a:tc>
                  <a:txBody>
                    <a:bodyPr/>
                    <a:lstStyle/>
                    <a:p>
                      <a:pPr algn="l" fontAlgn="b"/>
                      <a:r>
                        <a:rPr lang="ru-RU" sz="1000" u="none" strike="noStrike" dirty="0">
                          <a:effectLst/>
                        </a:rPr>
                        <a:t>Среднемесячная заработная плата отдельных категорий работников социальной сферы и науки и отношение средней заработной платы отдельных категорий работников социальной сферы и науки к среднемесячному доходу от трудовой деятельности по Московской области:</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57648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836712"/>
          </a:xfrm>
        </p:spPr>
        <p:txBody>
          <a:bodyPr>
            <a:normAutofit fontScale="90000"/>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08880638"/>
              </p:ext>
            </p:extLst>
          </p:nvPr>
        </p:nvGraphicFramePr>
        <p:xfrm>
          <a:off x="20859" y="828607"/>
          <a:ext cx="9123140" cy="4623860"/>
        </p:xfrm>
        <a:graphic>
          <a:graphicData uri="http://schemas.openxmlformats.org/drawingml/2006/table">
            <a:tbl>
              <a:tblPr>
                <a:tableStyleId>{D7AC3CCA-C797-4891-BE02-D94E43425B78}</a:tableStyleId>
              </a:tblPr>
              <a:tblGrid>
                <a:gridCol w="2197720"/>
                <a:gridCol w="816721"/>
                <a:gridCol w="528588"/>
                <a:gridCol w="504056"/>
                <a:gridCol w="504056"/>
                <a:gridCol w="504056"/>
                <a:gridCol w="576064"/>
                <a:gridCol w="1104827"/>
                <a:gridCol w="796303"/>
                <a:gridCol w="796303"/>
                <a:gridCol w="794446"/>
              </a:tblGrid>
              <a:tr h="159117">
                <a:tc>
                  <a:txBody>
                    <a:bodyPr/>
                    <a:lstStyle/>
                    <a:p>
                      <a:pPr algn="l" fontAlgn="b"/>
                      <a:r>
                        <a:rPr lang="ru-RU" sz="1000" i="1" u="none" strike="noStrike" dirty="0">
                          <a:effectLst/>
                        </a:rPr>
                        <a:t>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dirty="0">
                          <a:effectLst/>
                        </a:rPr>
                        <a:t>Среднемесячная номинальная начисленная заработная плата: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педагогических работников общеобразовательных организаций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55435,7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61988,1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65831,3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66204,4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66756,1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69893,7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70869,8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73491,7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73075,2</a:t>
                      </a:r>
                      <a:endParaRPr lang="ru-RU" sz="1000" b="0" i="0" u="none" strike="noStrike" dirty="0">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dirty="0">
                          <a:effectLst/>
                        </a:rPr>
                        <a:t>педагогических работников дошкольных организаций</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53077,8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60013,5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63738,9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63738,9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64057,6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63738,9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64057,6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66101,3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66431,8</a:t>
                      </a:r>
                      <a:endParaRPr lang="ru-RU" sz="1000" b="0" i="0" u="none" strike="noStrike" dirty="0">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dirty="0">
                          <a:effectLst/>
                        </a:rPr>
                        <a:t>педагогических работников организаций дополнительного образования детей</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58736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65842,3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72454,6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72454,6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72816,9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72454,6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72816,9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76112,3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76492,9</a:t>
                      </a:r>
                      <a:endParaRPr lang="ru-RU" sz="1000" b="0" i="0" u="none" strike="noStrike" dirty="0">
                        <a:solidFill>
                          <a:srgbClr val="000000"/>
                        </a:solidFill>
                        <a:effectLst/>
                        <a:latin typeface="Calibri" panose="020F0502020204030204" pitchFamily="34" charset="0"/>
                      </a:endParaRPr>
                    </a:p>
                  </a:txBody>
                  <a:tcPr marL="4354" marR="4354" marT="4354" marB="0" anchor="b"/>
                </a:tc>
              </a:tr>
              <a:tr h="159117">
                <a:tc>
                  <a:txBody>
                    <a:bodyPr/>
                    <a:lstStyle/>
                    <a:p>
                      <a:pPr algn="l" fontAlgn="b"/>
                      <a:r>
                        <a:rPr lang="ru-RU" sz="1000" i="1" u="none" strike="noStrike" dirty="0">
                          <a:effectLst/>
                        </a:rPr>
                        <a:t>Культура</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r>
              <a:tr h="623208">
                <a:tc>
                  <a:txBody>
                    <a:bodyPr/>
                    <a:lstStyle/>
                    <a:p>
                      <a:pPr algn="l" fontAlgn="b"/>
                      <a:r>
                        <a:rPr lang="ru-RU" sz="1000" u="none" strike="noStrike" dirty="0">
                          <a:effectLst/>
                        </a:rPr>
                        <a:t>Среднемесячная номинальная начисленная заработная плата работников муниципальных учреждений культуры</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51385,3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54323,3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62357,1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66204,4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66756,1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69893,7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70869,8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73491,7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75075,2</a:t>
                      </a:r>
                      <a:endParaRPr lang="ru-RU" sz="1000" b="0" i="0" u="none" strike="noStrike" dirty="0">
                        <a:solidFill>
                          <a:srgbClr val="000000"/>
                        </a:solidFill>
                        <a:effectLst/>
                        <a:latin typeface="Calibri" panose="020F0502020204030204" pitchFamily="34" charset="0"/>
                      </a:endParaRPr>
                    </a:p>
                  </a:txBody>
                  <a:tcPr marL="4354" marR="4354" marT="4354" marB="0" anchor="b"/>
                </a:tc>
              </a:tr>
              <a:tr h="230466">
                <a:tc>
                  <a:txBody>
                    <a:bodyPr/>
                    <a:lstStyle/>
                    <a:p>
                      <a:pPr algn="l" fontAlgn="ctr"/>
                      <a:r>
                        <a:rPr lang="ru-RU" sz="1000" b="1" u="none" strike="noStrike" dirty="0">
                          <a:effectLst/>
                        </a:rPr>
                        <a:t>7</a:t>
                      </a:r>
                      <a:r>
                        <a:rPr lang="ru-RU" sz="1000" b="1" u="none" strike="noStrike" dirty="0" smtClean="0">
                          <a:effectLst/>
                        </a:rPr>
                        <a:t>. </a:t>
                      </a:r>
                      <a:r>
                        <a:rPr lang="ru-RU" sz="1000" b="1" u="none" strike="noStrike" dirty="0">
                          <a:effectLst/>
                        </a:rPr>
                        <a:t>Торговля и услуги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313814">
                <a:tc>
                  <a:txBody>
                    <a:bodyPr/>
                    <a:lstStyle/>
                    <a:p>
                      <a:pPr algn="l" fontAlgn="b"/>
                      <a:r>
                        <a:rPr lang="ru-RU" sz="1000" u="none" strike="noStrike" dirty="0">
                          <a:effectLst/>
                        </a:rPr>
                        <a:t>Обеспеченность населения площадью торговых объектов</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кв. метр на 1000 чел.</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1070,1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1132,7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1190,4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1257,7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1265,7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1266,1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1281,8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1274,1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1297,5</a:t>
                      </a:r>
                      <a:endParaRPr lang="ru-RU" sz="1000" b="0" i="0" u="none" strike="noStrike" dirty="0">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dirty="0">
                          <a:effectLst/>
                        </a:rPr>
                        <a:t>Площадь торговых объектов предприятий розничной торговли (на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тыс.кв.м.</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39,4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43,4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46,0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46,5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47,0</a:t>
                      </a:r>
                      <a:endParaRPr lang="ru-RU" sz="1000" b="0" i="0" u="none" strike="noStrike" dirty="0">
                        <a:solidFill>
                          <a:srgbClr val="000000"/>
                        </a:solidFill>
                        <a:effectLst/>
                        <a:latin typeface="Calibri" panose="020F0502020204030204" pitchFamily="34" charset="0"/>
                      </a:endParaRPr>
                    </a:p>
                  </a:txBody>
                  <a:tcPr marL="4354" marR="4354" marT="4354" marB="0" anchor="b"/>
                </a:tc>
              </a:tr>
              <a:tr h="623208">
                <a:tc>
                  <a:txBody>
                    <a:bodyPr/>
                    <a:lstStyle/>
                    <a:p>
                      <a:pPr algn="l" fontAlgn="b"/>
                      <a:r>
                        <a:rPr lang="ru-RU" sz="1000" u="none" strike="noStrike" dirty="0">
                          <a:effectLst/>
                        </a:rPr>
                        <a:t>Оборот розничной торговли по крупным и средним организациям (без организаций с численностью работающих менее 15 человек)</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в ценах соответствующих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млн.рублей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2931,1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3246,4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3670,9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4070,3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4105,2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4495,7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4993,8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5089,0</a:t>
                      </a:r>
                      <a:endParaRPr lang="ru-RU" sz="1000" b="0" i="0" u="none" strike="noStrike" dirty="0">
                        <a:solidFill>
                          <a:srgbClr val="000000"/>
                        </a:solidFill>
                        <a:effectLst/>
                        <a:latin typeface="Calibri" panose="020F0502020204030204" pitchFamily="34" charset="0"/>
                      </a:endParaRPr>
                    </a:p>
                  </a:txBody>
                  <a:tcPr marL="4354" marR="4354" marT="4354" marB="0" anchor="b"/>
                </a:tc>
              </a:tr>
              <a:tr h="322652">
                <a:tc>
                  <a:txBody>
                    <a:bodyPr/>
                    <a:lstStyle/>
                    <a:p>
                      <a:pPr algn="l" fontAlgn="ctr"/>
                      <a:r>
                        <a:rPr lang="ru-RU" sz="1000" b="1" u="none" strike="noStrike" dirty="0">
                          <a:effectLst/>
                        </a:rPr>
                        <a:t>8</a:t>
                      </a:r>
                      <a:r>
                        <a:rPr lang="ru-RU" sz="1000" b="1" u="none" strike="noStrike" dirty="0" smtClean="0">
                          <a:effectLst/>
                        </a:rPr>
                        <a:t>. </a:t>
                      </a:r>
                      <a:r>
                        <a:rPr lang="ru-RU" sz="1000" b="1" u="none" strike="noStrike" dirty="0">
                          <a:effectLst/>
                        </a:rPr>
                        <a:t>Образование</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229918084"/>
              </p:ext>
            </p:extLst>
          </p:nvPr>
        </p:nvGraphicFramePr>
        <p:xfrm>
          <a:off x="20859" y="5477669"/>
          <a:ext cx="9144000" cy="1029033"/>
        </p:xfrm>
        <a:graphic>
          <a:graphicData uri="http://schemas.openxmlformats.org/drawingml/2006/table">
            <a:tbl>
              <a:tblPr>
                <a:tableStyleId>{D7AC3CCA-C797-4891-BE02-D94E43425B78}</a:tableStyleId>
              </a:tblPr>
              <a:tblGrid>
                <a:gridCol w="2202746"/>
                <a:gridCol w="818589"/>
                <a:gridCol w="521694"/>
                <a:gridCol w="504056"/>
                <a:gridCol w="504056"/>
                <a:gridCol w="504056"/>
                <a:gridCol w="576064"/>
                <a:gridCol w="1120229"/>
                <a:gridCol w="798124"/>
                <a:gridCol w="798124"/>
                <a:gridCol w="796262"/>
              </a:tblGrid>
              <a:tr h="0">
                <a:tc>
                  <a:txBody>
                    <a:bodyPr/>
                    <a:lstStyle/>
                    <a:p>
                      <a:pPr algn="l" fontAlgn="b"/>
                      <a:r>
                        <a:rPr lang="ru-RU" sz="1000" i="1" u="none" strike="noStrike" dirty="0">
                          <a:effectLst/>
                        </a:rPr>
                        <a:t>Общее 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872279">
                <a:tc>
                  <a:txBody>
                    <a:bodyPr/>
                    <a:lstStyle/>
                    <a:p>
                      <a:pPr algn="l" fontAlgn="b"/>
                      <a:r>
                        <a:rPr lang="ru-RU" sz="1000" u="none" strike="noStrike" dirty="0">
                          <a:effectLst/>
                        </a:rPr>
                        <a:t>Доля обучающихся в государственных (муниципальных) общеобразовательных организациях, </a:t>
                      </a:r>
                      <a:r>
                        <a:rPr lang="ru-RU" sz="1000" u="none" strike="noStrike" dirty="0" smtClean="0">
                          <a:effectLst/>
                        </a:rPr>
                        <a:t>занимающихся </a:t>
                      </a:r>
                      <a:r>
                        <a:rPr lang="ru-RU" sz="1000" u="none" strike="noStrike" dirty="0">
                          <a:effectLst/>
                        </a:rPr>
                        <a:t>в </a:t>
                      </a:r>
                      <a:r>
                        <a:rPr lang="ru-RU" sz="1000" u="none" strike="noStrike" dirty="0" smtClean="0">
                          <a:effectLst/>
                        </a:rPr>
                        <a:t>во</a:t>
                      </a:r>
                      <a:r>
                        <a:rPr lang="ru-RU" sz="1000" u="none" strike="noStrike" baseline="0" dirty="0" smtClean="0">
                          <a:effectLst/>
                        </a:rPr>
                        <a:t> вторую</a:t>
                      </a:r>
                      <a:r>
                        <a:rPr lang="ru-RU" sz="1000" u="none" strike="noStrike" dirty="0" smtClean="0">
                          <a:effectLst/>
                        </a:rPr>
                        <a:t> смену</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2,4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0,6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0,6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0,06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149616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 и приоритеты </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251520" y="1124744"/>
            <a:ext cx="8424936" cy="5045099"/>
          </a:xfrm>
          <a:prstGeom prst="rect">
            <a:avLst/>
          </a:prstGeom>
        </p:spPr>
        <p:txBody>
          <a:bodyPr wrap="square">
            <a:spAutoFit/>
          </a:bodyPr>
          <a:lstStyle/>
          <a:p>
            <a:pPr indent="457200" algn="just">
              <a:lnSpc>
                <a:spcPct val="150000"/>
              </a:lnSpc>
              <a:spcAft>
                <a:spcPts val="0"/>
              </a:spcAft>
            </a:pPr>
            <a:r>
              <a:rPr lang="ru-RU" sz="1200" dirty="0">
                <a:latin typeface="Times New Roman" panose="02020603050405020304" pitchFamily="18" charset="0"/>
                <a:ea typeface="Times New Roman" panose="02020603050405020304" pitchFamily="18" charset="0"/>
              </a:rPr>
              <a:t>Основные направления бюджетной, налоговой и долговой политики городского округа Зарайск Московской области  на 2024 год и  на плановый период  2025 и 2026 годов  (далее – Основные направления)  определены в соответствии со статьями 172 и 184.2 Бюджетного кодекса Российской Федерации, Посланием Президента Российской Федерации Федеральному собранию Российской Федерации от 21.02.2023 года,  Указами  Президента Российской Федерации от 07.05.2018 № 204 «О национальных целях и стратегических задачах развития Российской Федерации на период до 2024 года» и от 21.07.2020г. №474 «О национальных целях развития Российской Федерации на период до 2030 года», постановлением Совета Федерации Федерального Собрания РФ «О предложениях Совета Федерации Федерального Собрания РФ по Формированию концепции федерального бюджета на 2023 год и на плановый период 2024 и 2025 годов», Стратегией пространственного развития  Российской Федерации на период до 2025года, утвержденной распоряжением Правительства Российской Федерации  от 13.02.2019г. №207-р,  Бюджетным прогнозом Московской области на долгосрочный период до 2028 года,  Положением о бюджетном процессе в городском округе Зарайск Московской области, утвержденным решением Совета депутатов городского округа Зарайск Московской области  от 25 мая 2023года № 12/3, а также с учетом  прогноза социально-экономического развития городского округа Зарайск Московской области  на 2024-2026 годы.</a:t>
            </a:r>
            <a:endParaRPr lang="ru-RU" sz="1050" dirty="0">
              <a:latin typeface="Times New Roman" panose="02020603050405020304" pitchFamily="18" charset="0"/>
              <a:ea typeface="Times New Roman" panose="02020603050405020304" pitchFamily="18" charset="0"/>
            </a:endParaRPr>
          </a:p>
          <a:p>
            <a:pPr indent="457200">
              <a:lnSpc>
                <a:spcPct val="150000"/>
              </a:lnSpc>
              <a:spcAft>
                <a:spcPts val="0"/>
              </a:spcAft>
            </a:pPr>
            <a:r>
              <a:rPr lang="ru-RU" sz="1200" dirty="0">
                <a:latin typeface="Times New Roman" panose="02020603050405020304" pitchFamily="18" charset="0"/>
                <a:ea typeface="Times New Roman" panose="02020603050405020304" pitchFamily="18" charset="0"/>
              </a:rPr>
              <a:t>Целью Основных направлений бюджетной, налоговой и долговой политики на 2024 год и на плановый период  2025 и 2026 годов является определение условий, используемых при составлении проекта бюджета городского округа Зарайск Московской области на 2024 год и на плановый период 2025 и 2026 годов, подходов к его формированию, основных характеристик и прогнозируемых параметров бюджета городского округа Зарайск Московской области на 2024-2026 годы.</a:t>
            </a:r>
            <a:endParaRPr lang="ru-RU" sz="1050" dirty="0">
              <a:latin typeface="Times New Roman" panose="02020603050405020304" pitchFamily="18" charset="0"/>
              <a:ea typeface="Times New Roman" panose="02020603050405020304" pitchFamily="18" charset="0"/>
            </a:endParaRPr>
          </a:p>
          <a:p>
            <a:pPr>
              <a:lnSpc>
                <a:spcPct val="150000"/>
              </a:lnSpc>
              <a:spcAft>
                <a:spcPts val="0"/>
              </a:spcAft>
              <a:tabLst>
                <a:tab pos="553085" algn="l"/>
              </a:tabLst>
            </a:pPr>
            <a:r>
              <a:rPr lang="ru-RU" sz="1200" dirty="0">
                <a:latin typeface="Times New Roman" panose="02020603050405020304" pitchFamily="18" charset="0"/>
                <a:ea typeface="Times New Roman" panose="02020603050405020304" pitchFamily="18" charset="0"/>
              </a:rPr>
              <a:t>      </a:t>
            </a:r>
            <a:endParaRPr lang="ru-RU" sz="1300" dirty="0">
              <a:solidFill>
                <a:srgbClr val="4546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34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9392"/>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smtClean="0">
                <a:effectLst/>
                <a:latin typeface="Times New Roman"/>
                <a:cs typeface="Times New Roman"/>
              </a:rPr>
              <a:t>годы</a:t>
            </a:r>
            <a:endParaRPr lang="ru-RU" sz="2400" dirty="0"/>
          </a:p>
        </p:txBody>
      </p:sp>
      <p:sp>
        <p:nvSpPr>
          <p:cNvPr id="3" name="Прямоугольник 2"/>
          <p:cNvSpPr/>
          <p:nvPr/>
        </p:nvSpPr>
        <p:spPr>
          <a:xfrm>
            <a:off x="467544" y="1052736"/>
            <a:ext cx="7992888" cy="3561103"/>
          </a:xfrm>
          <a:prstGeom prst="rect">
            <a:avLst/>
          </a:prstGeom>
        </p:spPr>
        <p:txBody>
          <a:bodyPr wrap="square">
            <a:spAutoFit/>
          </a:bodyPr>
          <a:lstStyle/>
          <a:p>
            <a:pPr>
              <a:lnSpc>
                <a:spcPct val="150000"/>
              </a:lnSpc>
              <a:spcAft>
                <a:spcPts val="0"/>
              </a:spcAft>
              <a:tabLst>
                <a:tab pos="553085" algn="l"/>
              </a:tabLst>
            </a:pPr>
            <a:r>
              <a:rPr lang="ru-RU" sz="1200" dirty="0">
                <a:latin typeface="Times New Roman" panose="02020603050405020304" pitchFamily="18" charset="0"/>
                <a:ea typeface="Times New Roman" panose="02020603050405020304" pitchFamily="18" charset="0"/>
              </a:rPr>
              <a:t> В  городском  округе  Зарайск Московской области  (далее- городской округ) основными  приоритетами  бюджетной,  налоговой  и долговой политики в сфере управления муниципальными финансами является обеспечение политики стабильности и бюджетной устойчивости, участие в реализации  федеральных и национальных проектов, проведение политики накопления финансовых резервов для исключения возможных  внешних воздействий на сбалансированность и устойчивость бюджета городского округа, проведение мониторинга качества управления муниципальными финансами, обеспечение открытости и прозрачности бюджетного процесса, эффективное управление  муниципальным  долгом.       </a:t>
            </a:r>
          </a:p>
          <a:p>
            <a:pPr>
              <a:lnSpc>
                <a:spcPct val="150000"/>
              </a:lnSpc>
              <a:spcAft>
                <a:spcPts val="0"/>
              </a:spcAft>
              <a:tabLst>
                <a:tab pos="553085" algn="l"/>
              </a:tabLst>
            </a:pPr>
            <a:r>
              <a:rPr lang="ru-RU" sz="1200" dirty="0">
                <a:latin typeface="Times New Roman" panose="02020603050405020304" pitchFamily="18" charset="0"/>
                <a:ea typeface="Times New Roman" panose="02020603050405020304" pitchFamily="18" charset="0"/>
              </a:rPr>
              <a:t>Проведение предсказуемой и ответственной бюджетной политики обеспечит экономическую стабильность и необходимые условия для повышения эффективности деятельности органов местного самоуправления  по обеспечению потребностей граждан и общества в муниципальных услугах на территории  городского округа, увеличению их доступности и качества.</a:t>
            </a:r>
            <a:endParaRPr lang="ru-RU" sz="1050" dirty="0" smtClean="0">
              <a:latin typeface="Times New Roman" panose="02020603050405020304" pitchFamily="18" charset="0"/>
              <a:ea typeface="Times New Roman" panose="02020603050405020304" pitchFamily="18" charset="0"/>
            </a:endParaRPr>
          </a:p>
          <a:p>
            <a:pPr algn="just">
              <a:lnSpc>
                <a:spcPct val="150000"/>
              </a:lnSpc>
              <a:spcAft>
                <a:spcPts val="0"/>
              </a:spcAft>
              <a:tabLst>
                <a:tab pos="1160145" algn="l"/>
              </a:tabLst>
            </a:pPr>
            <a:r>
              <a:rPr lang="ru-RU" sz="900" b="1" dirty="0">
                <a:latin typeface="Times New Roman" panose="02020603050405020304" pitchFamily="18" charset="0"/>
                <a:ea typeface="Times New Roman" panose="02020603050405020304" pitchFamily="18" charset="0"/>
              </a:rPr>
              <a:t> </a:t>
            </a:r>
            <a:endParaRPr lang="ru-RU" sz="1050" dirty="0">
              <a:latin typeface="Times New Roman" panose="02020603050405020304" pitchFamily="18" charset="0"/>
              <a:ea typeface="Times New Roman" panose="02020603050405020304" pitchFamily="18" charset="0"/>
            </a:endParaRPr>
          </a:p>
          <a:p>
            <a:pPr indent="355600" algn="just">
              <a:lnSpc>
                <a:spcPct val="107000"/>
              </a:lnSpc>
              <a:spcAft>
                <a:spcPts val="0"/>
              </a:spcAft>
            </a:pPr>
            <a:endParaRPr lang="ru-RU" sz="1300" dirty="0">
              <a:solidFill>
                <a:srgbClr val="4546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22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f3962f843b5fbe2b7272967f78ea5102fe8c9e"/>
</p:tagLst>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20648</TotalTime>
  <Words>5660</Words>
  <Application>Microsoft Office PowerPoint</Application>
  <PresentationFormat>Экран (4:3)</PresentationFormat>
  <Paragraphs>1549</Paragraphs>
  <Slides>46</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Arial</vt:lpstr>
      <vt:lpstr>Calibri</vt:lpstr>
      <vt:lpstr>RF Rufo</vt:lpstr>
      <vt:lpstr>Symbol</vt:lpstr>
      <vt:lpstr>Times New Roman</vt:lpstr>
      <vt:lpstr>Wingdings</vt:lpstr>
      <vt:lpstr>Тема Office</vt:lpstr>
      <vt:lpstr>Презентация PowerPoint</vt:lpstr>
      <vt:lpstr>Глоссарий</vt:lpstr>
      <vt:lpstr>Презентация PowerPoint</vt:lpstr>
      <vt:lpstr>Основы формирования бюджета городского округа Зарайск  на 2023 год и на плановый период 2024 и 2025 годов</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задачи и приоритеты  бюджетной и  налоговой политики городского округа  Зарайск на 2024-2026 годы</vt:lpstr>
      <vt:lpstr>Основные задачи бюджетной и  налоговой политики городского округа  Зарайск на 2024-2026 годы</vt:lpstr>
      <vt:lpstr>Основные задачи бюджетной и  налоговой политики городского округа  Зарайск на 2024-2026 годы  </vt:lpstr>
      <vt:lpstr>Основные задачи бюджетной и  налоговой политики городского округа  Зарайск на 2024-2026 годы</vt:lpstr>
      <vt:lpstr>Основные задачи бюджетной и  налоговой политики городского округа  Зарайск на 2024-2026 годы</vt:lpstr>
      <vt:lpstr>Основные параметры бюджета городского округа Зарайск на 2022-2026 годы</vt:lpstr>
      <vt:lpstr>Структура доходов бюджета городского округа Зарайск на 2024 год</vt:lpstr>
      <vt:lpstr>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области 2022-2026 год</vt:lpstr>
      <vt:lpstr>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области 2022-2026 год</vt:lpstr>
      <vt:lpstr>Доходы бюджета городского округа Зарайск в 2023-2026 годах</vt:lpstr>
      <vt:lpstr>Межбюджетные трансферты, поступающие в  бюджет городского округа Зарайск из  бюджетов других уровней в 2023-2026 годах</vt:lpstr>
      <vt:lpstr>Удельный объем налоговых и неналоговых доходов бюджета городского округа Зарайск в расчете на душу населения 2024-2026 года</vt:lpstr>
      <vt:lpstr> Перечень налоговых льгот и ставок по местным налогам в 2022-2026 годах </vt:lpstr>
      <vt:lpstr> Перечень налоговых льгот и ставок по местным налогам в 2022-2026 годах </vt:lpstr>
      <vt:lpstr> Объем выпадающих доходов в связи с предоставлением налоговых льгот в 2022 -2026 годах </vt:lpstr>
      <vt:lpstr>Расходы бюджета в разрезе муниципальных программ городского округа Зарайск</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Информация об общественно значимых проектах,   реализуемых на территории городского округа Зарайск                           в 2024-2026 годах              (тыс.руб.)</vt:lpstr>
      <vt:lpstr>Контактная информация</vt:lpstr>
    </vt:vector>
  </TitlesOfParts>
  <Company>presentation-creation.ru</Company>
  <LinksUpToDate>false</LinksUpToDate>
  <SharedDoc>false</SharedDoc>
  <HyperlinkBase>https://presentation-creation.ru/powerpoint-templates.html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Разноцветные боковые штрихи</dc:title>
  <dc:creator>obstinate</dc:creator>
  <dc:description>Шаблон презентации с сайта https://presentation-creation.ru/</dc:description>
  <cp:lastModifiedBy>Алла Бзовая</cp:lastModifiedBy>
  <cp:revision>1711</cp:revision>
  <cp:lastPrinted>2023-11-22T07:24:49Z</cp:lastPrinted>
  <dcterms:created xsi:type="dcterms:W3CDTF">2018-02-25T09:09:03Z</dcterms:created>
  <dcterms:modified xsi:type="dcterms:W3CDTF">2023-12-20T06:04:43Z</dcterms:modified>
</cp:coreProperties>
</file>