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8" r:id="rId4"/>
    <p:sldId id="259" r:id="rId5"/>
    <p:sldId id="286" r:id="rId6"/>
    <p:sldId id="261" r:id="rId7"/>
    <p:sldId id="285" r:id="rId8"/>
    <p:sldId id="311" r:id="rId9"/>
    <p:sldId id="284" r:id="rId10"/>
    <p:sldId id="283" r:id="rId11"/>
    <p:sldId id="263" r:id="rId12"/>
    <p:sldId id="271" r:id="rId13"/>
    <p:sldId id="266" r:id="rId14"/>
    <p:sldId id="275" r:id="rId15"/>
    <p:sldId id="313" r:id="rId16"/>
    <p:sldId id="321" r:id="rId17"/>
    <p:sldId id="265" r:id="rId18"/>
    <p:sldId id="272" r:id="rId19"/>
    <p:sldId id="277" r:id="rId20"/>
    <p:sldId id="276" r:id="rId21"/>
    <p:sldId id="314" r:id="rId22"/>
    <p:sldId id="316" r:id="rId23"/>
    <p:sldId id="315" r:id="rId24"/>
    <p:sldId id="320" r:id="rId25"/>
    <p:sldId id="312" r:id="rId26"/>
    <p:sldId id="288" r:id="rId27"/>
    <p:sldId id="292" r:id="rId28"/>
    <p:sldId id="299" r:id="rId29"/>
    <p:sldId id="293" r:id="rId30"/>
    <p:sldId id="294" r:id="rId31"/>
    <p:sldId id="295" r:id="rId32"/>
    <p:sldId id="302" r:id="rId33"/>
    <p:sldId id="305" r:id="rId34"/>
    <p:sldId id="323" r:id="rId35"/>
    <p:sldId id="304" r:id="rId36"/>
    <p:sldId id="325" r:id="rId37"/>
    <p:sldId id="318" r:id="rId38"/>
    <p:sldId id="326" r:id="rId39"/>
    <p:sldId id="327" r:id="rId40"/>
    <p:sldId id="307" r:id="rId41"/>
    <p:sldId id="328" r:id="rId42"/>
    <p:sldId id="319" r:id="rId43"/>
    <p:sldId id="330" r:id="rId44"/>
    <p:sldId id="329" r:id="rId45"/>
    <p:sldId id="322" r:id="rId46"/>
    <p:sldId id="332" r:id="rId47"/>
    <p:sldId id="296" r:id="rId48"/>
    <p:sldId id="297" r:id="rId49"/>
    <p:sldId id="291" r:id="rId50"/>
    <p:sldId id="298" r:id="rId51"/>
    <p:sldId id="333" r:id="rId52"/>
    <p:sldId id="301" r:id="rId53"/>
    <p:sldId id="331" r:id="rId54"/>
    <p:sldId id="334" r:id="rId55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FFB"/>
    <a:srgbClr val="09C729"/>
    <a:srgbClr val="4D1C1B"/>
    <a:srgbClr val="57201F"/>
    <a:srgbClr val="6C2826"/>
    <a:srgbClr val="C4C4C4"/>
    <a:srgbClr val="D5D5D5"/>
    <a:srgbClr val="5A2120"/>
    <a:srgbClr val="5D2221"/>
    <a:srgbClr val="C4E5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36" y="-108"/>
      </p:cViewPr>
      <p:guideLst>
        <p:guide orient="horz" pos="3125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/>
          <a:lstStyle>
            <a:lvl1pPr algn="r">
              <a:defRPr sz="1100"/>
            </a:lvl1pPr>
          </a:lstStyle>
          <a:p>
            <a:fld id="{9F2F1BBD-4273-4554-8A70-5F464C62AFD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28163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 anchor="b"/>
          <a:lstStyle>
            <a:lvl1pPr algn="r">
              <a:defRPr sz="1100"/>
            </a:lvl1pPr>
          </a:lstStyle>
          <a:p>
            <a:fld id="{7FE4C0A4-187B-470B-BC4D-401C782A01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1748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/>
          <a:lstStyle>
            <a:lvl1pPr algn="r">
              <a:defRPr sz="1100"/>
            </a:lvl1pPr>
          </a:lstStyle>
          <a:p>
            <a:fld id="{7A4E5CF3-699A-429A-9719-DC49F96E5F19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0" tIns="45871" rIns="91740" bIns="458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6"/>
            <a:ext cx="5486400" cy="4467225"/>
          </a:xfrm>
          <a:prstGeom prst="rect">
            <a:avLst/>
          </a:prstGeom>
        </p:spPr>
        <p:txBody>
          <a:bodyPr vert="horz" lIns="91740" tIns="45871" rIns="91740" bIns="458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163"/>
            <a:ext cx="2971800" cy="496887"/>
          </a:xfrm>
          <a:prstGeom prst="rect">
            <a:avLst/>
          </a:prstGeom>
        </p:spPr>
        <p:txBody>
          <a:bodyPr vert="horz" lIns="91740" tIns="45871" rIns="91740" bIns="45871" rtlCol="0" anchor="b"/>
          <a:lstStyle>
            <a:lvl1pPr algn="r">
              <a:defRPr sz="1100"/>
            </a:lvl1pPr>
          </a:lstStyle>
          <a:p>
            <a:fld id="{0EAFA065-A5AE-4E3C-A7A0-3B643E1657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1382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82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47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51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69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78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57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34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6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69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58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8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065-A5AE-4E3C-A7A0-3B643E16578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5BA-00CE-4064-919C-88BA58ADC153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D45F-5F07-4F9A-9BBC-326D81C65514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E392-0B9F-44B5-AC51-78D97DFC065D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991-FDF9-46EC-9DAB-0A896C221264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DDC9-D1F1-45C7-AD0E-4D108C886502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3B76-7F1B-4FA8-A557-086879269A10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2B5A-0079-4C26-BCC1-2A8E25CE06C1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2ED-F5BE-4001-AC29-1453313E6F03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432-ABAC-4572-8C08-CB750DEFED49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5-31EE-456F-9A95-802C77DEB581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824-6797-4705-8BDA-CD14083D73C0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52000">
              <a:srgbClr val="FAC7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0970-3B73-4FFC-9065-04C7F41982F0}" type="datetime1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msr.mosreg.ru/ov/podvedomstvennye-jrganizacii-i-uchrezhdeniya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upinoadm.ru/export/sites/stupinoadm/news/.galleries/images/partproekt-starshee-pokolenie.png_47778879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478802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93" y="260648"/>
            <a:ext cx="8775003" cy="3888432"/>
          </a:xfrm>
        </p:spPr>
        <p:txBody>
          <a:bodyPr wrap="square">
            <a:normAutofit/>
          </a:bodyPr>
          <a:lstStyle/>
          <a:p>
            <a:r>
              <a:rPr lang="ru-RU" b="1" dirty="0" smtClean="0">
                <a:solidFill>
                  <a:srgbClr val="6C2826"/>
                </a:solidFill>
              </a:rPr>
              <a:t/>
            </a:r>
            <a:br>
              <a:rPr lang="ru-RU" b="1" dirty="0" smtClean="0">
                <a:solidFill>
                  <a:srgbClr val="6C2826"/>
                </a:solidFill>
              </a:rPr>
            </a:br>
            <a:r>
              <a:rPr lang="ru-RU" sz="33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br>
              <a:rPr lang="ru-RU" sz="33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и</a:t>
            </a:r>
            <a:br>
              <a:rPr lang="ru-RU" sz="33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br>
              <a:rPr lang="ru-RU" sz="2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работников предпенсионного возраста</a:t>
            </a:r>
            <a:b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период до 2024 года</a:t>
            </a:r>
            <a:endParaRPr lang="ru-RU" sz="33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3" y="1"/>
            <a:ext cx="757507" cy="71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saratov.gov.ru/upload/iblock/c59/natsproekty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4355976" cy="1268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80382" y="4221088"/>
            <a:ext cx="5256115" cy="12398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Булгакова Евгения Владимировна,</a:t>
            </a:r>
            <a:r>
              <a:rPr lang="ru-RU" sz="2000" b="1" dirty="0" smtClean="0">
                <a:solidFill>
                  <a:srgbClr val="6C2826"/>
                </a:solidFill>
              </a:rPr>
              <a:t/>
            </a:r>
            <a:br>
              <a:rPr lang="ru-RU" sz="2000" b="1" dirty="0" smtClean="0">
                <a:solidFill>
                  <a:srgbClr val="6C2826"/>
                </a:solidFill>
              </a:rPr>
            </a:br>
            <a:r>
              <a:rPr lang="ru-RU" sz="1800" b="1" dirty="0" smtClean="0">
                <a:solidFill>
                  <a:srgbClr val="6C2826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занятости Министерства социального развития Московской области</a:t>
            </a:r>
            <a:endParaRPr lang="ru-RU" sz="1800" b="1" dirty="0">
              <a:solidFill>
                <a:srgbClr val="6C28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417598"/>
            <a:ext cx="3528392" cy="4683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6C2826"/>
                </a:solidFill>
                <a:latin typeface="Times New Roman" pitchFamily="18" charset="0"/>
                <a:cs typeface="Times New Roman" pitchFamily="18" charset="0"/>
              </a:rPr>
              <a:t>Москва,</a:t>
            </a:r>
          </a:p>
          <a:p>
            <a:r>
              <a:rPr lang="ru-RU" sz="2500" b="1" dirty="0" smtClean="0">
                <a:solidFill>
                  <a:srgbClr val="6C2826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500" b="1" dirty="0">
              <a:solidFill>
                <a:srgbClr val="6C28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63912"/>
            <a:ext cx="342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4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634" y="759831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Работники предпенсионного возраста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могут пройти обучение через: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595778">
            <a:off x="6136707" y="1908404"/>
            <a:ext cx="1028153" cy="648072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298911">
            <a:off x="1625557" y="1938459"/>
            <a:ext cx="1086971" cy="648072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84635" y="2863337"/>
            <a:ext cx="3727950" cy="203975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обучение</a:t>
            </a:r>
            <a:endParaRPr lang="ru-RU" sz="30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020416" y="2863337"/>
            <a:ext cx="3699186" cy="203975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  <a:endParaRPr lang="ru-RU" sz="30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84635" y="5373216"/>
            <a:ext cx="3727950" cy="12961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73 </a:t>
            </a:r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Федерального закона «Об образовании в Российской Федерации»</a:t>
            </a:r>
            <a:endParaRPr lang="ru-RU" sz="25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91652" y="5373216"/>
            <a:ext cx="3727950" cy="12961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76 </a:t>
            </a:r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Федерального закона «Об образовании в Российской Федерации»</a:t>
            </a:r>
            <a:endParaRPr lang="ru-RU" sz="25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00456" y="4646982"/>
            <a:ext cx="0" cy="558319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86687" y="4666295"/>
            <a:ext cx="0" cy="580649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98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4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5" y="725961"/>
            <a:ext cx="8250965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обучения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целях: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869979">
            <a:off x="1115945" y="2218801"/>
            <a:ext cx="1043300" cy="507330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93408" y="3202629"/>
            <a:ext cx="2472869" cy="274751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приобретения профессии рабочего или должности служащего 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113011" y="3213546"/>
            <a:ext cx="2555164" cy="259171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</a:t>
            </a:r>
            <a:r>
              <a:rPr lang="ru-RU" sz="27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рабочих или служащих 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3297351" y="3212254"/>
            <a:ext cx="2664296" cy="26755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переподготовки рабочих </a:t>
            </a:r>
            <a:r>
              <a:rPr lang="ru-RU" sz="27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064207" y="2274849"/>
            <a:ext cx="1043300" cy="507330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011595">
            <a:off x="6902679" y="2172778"/>
            <a:ext cx="975828" cy="507330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brokerkf.ru/upload/iblock/c1c/8c6f760ac128412e35457512ec9267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brokerkf.ru/upload/iblock/c1c/8c6f760ac128412e35457512ec9267f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rokerkf.ru/upload/iblock/c1c/8c6f760ac128412e35457512ec9267f9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9732" y="68698"/>
            <a:ext cx="34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774" y="735587"/>
            <a:ext cx="8163682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имеющие право на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обучение,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рамках:</a:t>
            </a:r>
            <a:endParaRPr lang="ru-RU" sz="3000" b="1" dirty="0" smtClean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92125" y="2309819"/>
            <a:ext cx="2291643" cy="79208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приобретения профессии</a:t>
            </a:r>
            <a:endParaRPr lang="ru-RU" sz="25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724128" y="2304872"/>
            <a:ext cx="3259865" cy="79208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  <a:endParaRPr lang="ru-RU" sz="25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555776" y="2304872"/>
            <a:ext cx="3096343" cy="83609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переподготовки</a:t>
            </a:r>
            <a:endParaRPr lang="ru-RU" sz="25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306317" y="1924077"/>
            <a:ext cx="44100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220762" y="1941103"/>
            <a:ext cx="406954" cy="253665"/>
          </a:xfrm>
          <a:prstGeom prst="rightArrow">
            <a:avLst>
              <a:gd name="adj1" fmla="val 50000"/>
              <a:gd name="adj2" fmla="val 42411"/>
            </a:avLst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162438" y="1948796"/>
            <a:ext cx="458486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306315" y="3195577"/>
            <a:ext cx="441003" cy="253664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198111" y="3190628"/>
            <a:ext cx="44100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205566" y="3190627"/>
            <a:ext cx="44100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125" y="3575856"/>
            <a:ext cx="2291643" cy="287748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профессии рабочего или должности служащего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55776" y="3576085"/>
            <a:ext cx="3096343" cy="287748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профессию рабочего</a:t>
            </a: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профессии рабочих или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 служащего</a:t>
            </a: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должности служащих,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целях получения </a:t>
            </a:r>
            <a:r>
              <a:rPr lang="ru-RU" sz="155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новой профессии рабочего или новой должности служащего </a:t>
            </a: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потребностей производства, вида профессиональной деятельности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24128" y="3576085"/>
            <a:ext cx="3259865" cy="287748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профессию рабочего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профессии рабочих или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 служащего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должности служащих,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последовательного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совершенствования профессиональных знаний,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умений и навыков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имеющейся профессии рабочего или имеющейся должности служащего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повышения образовательного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xmlns="" val="3298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5400599"/>
          </a:xfrm>
        </p:spPr>
        <p:txBody>
          <a:bodyPr>
            <a:noAutofit/>
          </a:bodyPr>
          <a:lstStyle/>
          <a:p>
            <a:pPr indent="452438" algn="just"/>
            <a:r>
              <a:rPr lang="ru-RU" sz="3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профессий рабочих, должностей служащих, </a:t>
            </a:r>
            <a:r>
              <a:rPr lang="ru-RU" sz="35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которым осуществляется профессиональное </a:t>
            </a:r>
            <a:r>
              <a:rPr lang="ru-RU" sz="3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3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указанием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присваиваемой квалификации</a:t>
            </a:r>
            <a:r>
              <a:rPr lang="ru-RU" sz="3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соответствующим профессии рабочего, должности служащего утвержден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 Минобрнауки России от 02.07.2013 №513 </a:t>
            </a:r>
            <a:endParaRPr lang="ru-RU" sz="3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-4675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6869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6869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9187" y="1946187"/>
            <a:ext cx="3358837" cy="54671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осуществляется: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836712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обучения:</a:t>
            </a:r>
            <a:endParaRPr lang="ru-RU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02025" y="2564905"/>
            <a:ext cx="8208912" cy="1080119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присвоение разряда или класса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47658" y="4365104"/>
            <a:ext cx="8154658" cy="129614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свидетельство о профессии рабочего, должности служащего 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69093" y="2092710"/>
            <a:ext cx="546710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945619" y="3846143"/>
            <a:ext cx="576063" cy="27125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3741727"/>
            <a:ext cx="3358837" cy="48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выдается: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658" y="5877272"/>
            <a:ext cx="816327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60 Федерального закона «Об образовании в Российской Федерации»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5009"/>
            <a:ext cx="9144000" cy="61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723" y="727903"/>
            <a:ext cx="8856984" cy="5005354"/>
          </a:xfrm>
          <a:scene3d>
            <a:camera prst="isometricLeftDown"/>
            <a:lightRig rig="threePt" dir="t"/>
          </a:scene3d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3" y="48678"/>
            <a:ext cx="3960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bg-BG" sz="16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0" y="3573016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48064" y="2420888"/>
            <a:ext cx="29523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55676" y="4523242"/>
            <a:ext cx="19082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5"/>
            <a:ext cx="6048672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449" y="1082652"/>
            <a:ext cx="8856984" cy="4536503"/>
          </a:xfrm>
          <a:scene3d>
            <a:camera prst="isometricRightUp"/>
            <a:lightRig rig="threePt" dir="t"/>
          </a:scene3d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7228" y="39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bg-BG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23728" y="1988840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46912" y="3597671"/>
            <a:ext cx="11658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378286" y="450005"/>
            <a:ext cx="4653632" cy="490008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к свидетельству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4465" y="6869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836712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</a:t>
            </a: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целях:</a:t>
            </a:r>
            <a:endParaRPr lang="ru-RU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7544" y="2504047"/>
            <a:ext cx="3960440" cy="126446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788025" y="2495275"/>
            <a:ext cx="3870182" cy="127324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профессиональной переподготовки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9465407">
            <a:off x="2210680" y="2092683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6207866" y="2043886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181004" y="3902507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442445" y="3929213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988" y="4343378"/>
            <a:ext cx="3955996" cy="225397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и (или) получение новой компетенции, необходимой для профессиональной деятельности, и (или) повышение профессионального уровня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имеющейся квалификации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5272" y="4354562"/>
            <a:ext cx="3955996" cy="2242789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компетенции, необходимой для выполнения нового вида профессиональной деятельности,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новой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712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2536" y="68698"/>
            <a:ext cx="366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836712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имеющие право на </a:t>
            </a: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образование,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рамках:</a:t>
            </a:r>
            <a:endParaRPr lang="ru-RU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7544" y="2504047"/>
            <a:ext cx="3960440" cy="154331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788025" y="2541922"/>
            <a:ext cx="3870182" cy="160715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профессиональной переподготовки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9465407">
            <a:off x="2210680" y="2092683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6207866" y="2043886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709" y="4725144"/>
            <a:ext cx="8186219" cy="1584176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имеющие среднее профессиональное и (или) высшее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получающие среднее профессиональное и (или) высшее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381096">
            <a:off x="2489670" y="4176228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953052">
            <a:off x="6287427" y="4212699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5472608"/>
          </a:xfrm>
        </p:spPr>
        <p:txBody>
          <a:bodyPr>
            <a:noAutofit/>
          </a:bodyPr>
          <a:lstStyle/>
          <a:p>
            <a:pPr indent="452438" algn="just">
              <a:tabLst>
                <a:tab pos="452438" algn="l"/>
              </a:tabLst>
            </a:pP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-4675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636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30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профессий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специальностей </a:t>
            </a:r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указанием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присваиваемой квалификации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соответствующим профессии, специальности утвержден </a:t>
            </a: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 Минобрнауки России от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29.10.2013 №1199.</a:t>
            </a:r>
          </a:p>
          <a:p>
            <a:pPr indent="355600" algn="just"/>
            <a:r>
              <a:rPr lang="ru-RU" sz="3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специальностей и направлений подготовки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указанием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присваиваемой квалификации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соответствующим направлению, </a:t>
            </a:r>
            <a:r>
              <a:rPr lang="ru-RU" sz="3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 Минобрнауки России от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12.09.2013 </a:t>
            </a: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1061.</a:t>
            </a:r>
            <a:endParaRPr lang="ru-RU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imc.ms/obrazovanie/inklyuzivnoe-obrazovanie/image/zak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861048"/>
            <a:ext cx="3867359" cy="29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986580"/>
            <a:ext cx="8928992" cy="435305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br>
              <a:rPr lang="ru-RU" sz="3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</a:t>
            </a:r>
            <a:r>
              <a:rPr lang="ru-RU" sz="3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работников предпенсионного возраста осуществляется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3" y="1"/>
            <a:ext cx="757507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87758" y="63912"/>
            <a:ext cx="35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63118"/>
            <a:ext cx="5940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следующими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документами: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673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6493" y="68698"/>
            <a:ext cx="39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9114" y="1946187"/>
            <a:ext cx="3358837" cy="54671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осуществляется: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836712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</a:t>
            </a:r>
          </a:p>
          <a:p>
            <a:pPr algn="ctr"/>
            <a:r>
              <a:rPr lang="ru-RU" sz="25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ополнительного профессионального образования:</a:t>
            </a:r>
            <a:endParaRPr lang="ru-RU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90061" y="2564905"/>
            <a:ext cx="3793907" cy="1080119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47658" y="4365104"/>
            <a:ext cx="3736310" cy="146840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030628" y="2129200"/>
            <a:ext cx="546710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015952" y="3872378"/>
            <a:ext cx="576063" cy="27125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6577" y="3719976"/>
            <a:ext cx="3358837" cy="480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выдается: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658" y="6021288"/>
            <a:ext cx="816327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60 Федерального закона «Об образовании в Российской Федерации»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4834493" y="2529385"/>
            <a:ext cx="3841963" cy="112916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присвоение квалификации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608952" y="2101516"/>
            <a:ext cx="546710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593346" y="3872377"/>
            <a:ext cx="576063" cy="27125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4877593" y="4391334"/>
            <a:ext cx="3736310" cy="144217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</a:t>
            </a:r>
            <a:endParaRPr lang="ru-RU" sz="27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2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6493" y="68698"/>
            <a:ext cx="39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473"/>
            <a:ext cx="9144000" cy="62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5723" y="727903"/>
            <a:ext cx="8856984" cy="4861338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isometricRightUp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7341" y="3284984"/>
            <a:ext cx="215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2708920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16216" y="5301208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63688" y="4437112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frgups.ru/images/cdpo/docs/udostoverenie_pk-100_obo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7903"/>
            <a:ext cx="9144000" cy="61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3568" y="68698"/>
            <a:ext cx="371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5723" y="727903"/>
            <a:ext cx="8856984" cy="4861338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isometricRightUp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3648" y="3158572"/>
            <a:ext cx="2158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75552" y="2348880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5085184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90837" y="4365104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78286" y="163465"/>
            <a:ext cx="4653632" cy="490008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 обучении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свыше 100 часов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5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68698"/>
            <a:ext cx="3636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vfrgups.ru/images/cdpo/docs/diplom_pp_obo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473"/>
            <a:ext cx="9144000" cy="62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95723" y="727902"/>
            <a:ext cx="8856984" cy="5328593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isometricRightUp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80112" y="2492896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3212976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03648" y="4365104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80112" y="4005064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5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215" y="727902"/>
            <a:ext cx="4519785" cy="61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" y="727902"/>
            <a:ext cx="4527008" cy="613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8698"/>
            <a:ext cx="3636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95723" y="727903"/>
            <a:ext cx="8856984" cy="4429289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vert="horz" lIns="91440" tIns="45720" rIns="91440" bIns="45720" rtlCol="0" anchor="ctr">
            <a:normAutofit/>
            <a:scene3d>
              <a:camera prst="isometricRightUp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0" b="1" dirty="0" smtClean="0">
                <a:solidFill>
                  <a:srgbClr val="C4C4C4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4000" b="1" dirty="0">
              <a:solidFill>
                <a:srgbClr val="C4C4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19572" y="2931060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3608" y="3774597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378286" y="116081"/>
            <a:ext cx="4653632" cy="490008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к диплому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804458" y="6165304"/>
            <a:ext cx="4243894" cy="47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Оборотная сторона</a:t>
            </a:r>
            <a:endParaRPr lang="ru-RU" sz="3000" i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93" y="366255"/>
            <a:ext cx="8714899" cy="5740737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36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lang="ru-RU" sz="36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мероприятии </a:t>
            </a: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организации профессионального обучения </a:t>
            </a:r>
            <a:r>
              <a:rPr lang="ru-RU" sz="36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r>
              <a:rPr lang="ru-RU" sz="3300" b="1" i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возраста</a:t>
            </a:r>
            <a:endParaRPr lang="ru-RU" sz="3300" b="1" i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3" y="1"/>
            <a:ext cx="757507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87758" y="63912"/>
            <a:ext cx="35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54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635" y="717385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заключении соглашения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организации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списком работников*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(п. 16 Порядка)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443794" y="2090291"/>
            <a:ext cx="1189529" cy="394876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74952" y="2104667"/>
            <a:ext cx="1189527" cy="366124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80861" y="2938741"/>
            <a:ext cx="4224541" cy="121804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13056" y="2938741"/>
            <a:ext cx="4248472" cy="118676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2727" y="4293096"/>
            <a:ext cx="4252675" cy="1944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для заключения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обучения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79280" y="3957906"/>
            <a:ext cx="0" cy="33519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393244" y="3957906"/>
            <a:ext cx="0" cy="33519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1550952" y="2485927"/>
            <a:ext cx="5973376" cy="453762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ffectLst/>
                <a:latin typeface="Times New Roman"/>
                <a:ea typeface="Calibri"/>
                <a:cs typeface="Times New Roman"/>
              </a:rPr>
              <a:t>С заявлением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одновременно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i="1" dirty="0">
                <a:effectLst/>
                <a:latin typeface="Times New Roman"/>
                <a:ea typeface="Calibri"/>
                <a:cs typeface="Times New Roman"/>
              </a:rPr>
              <a:t>представляются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861" y="2939689"/>
            <a:ext cx="42052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2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указанные </a:t>
            </a:r>
            <a:r>
              <a:rPr lang="ru-RU" sz="2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16 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6788" y="2938741"/>
            <a:ext cx="41410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2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указанные </a:t>
            </a:r>
            <a:r>
              <a:rPr lang="ru-RU" sz="2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620954" y="4293096"/>
            <a:ext cx="4252675" cy="1944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для заключения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предоставлении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возмещение затрат работодателей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обучение работников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предпенсионного возраста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18097" y="6237312"/>
            <a:ext cx="8696757" cy="576064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Примечание: </a:t>
            </a:r>
            <a:r>
              <a:rPr lang="ru-RU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* заявление и список работников представляются по форме, утвержденной Минсоцразвития Московской области</a:t>
            </a:r>
            <a:endParaRPr lang="ru-RU" sz="1400" b="1" dirty="0">
              <a:solidFill>
                <a:srgbClr val="392FFB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475655" y="1966975"/>
            <a:ext cx="6230445" cy="5889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Центр занятости населения</a:t>
            </a:r>
            <a:endParaRPr lang="ru-RU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06461" y="1631785"/>
            <a:ext cx="0" cy="33519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2" y="717385"/>
            <a:ext cx="8696757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организации обучения работников предпенсионного возраста 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31785"/>
            <a:ext cx="0" cy="35705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195723" y="1988841"/>
            <a:ext cx="8696757" cy="46805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паспортов работников или иных документов, удостоверяющих личность граждан в соответствии с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законодательством.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копии СНИЛС или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документов, содержащих сведения о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СНИЛС в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системе обязательного пенсионного страхования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граждан.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копии ИПРА,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содержащих заключение о рекомендуемом характере и условиях труда, –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работников, имеющих группу 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инвалидности.</a:t>
            </a:r>
            <a:endParaRPr lang="ru-RU" sz="1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документов об образовании и (или) о квалификации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заключений о результатах медицинского освидетельствования –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выборе образовательной программы, требующей медицинского освидетельствования в соответствии с 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законодательством.</a:t>
            </a:r>
            <a:endParaRPr lang="ru-RU" sz="1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справки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из органов службы занятости по месту жительства о </a:t>
            </a:r>
            <a:r>
              <a:rPr lang="ru-RU" sz="1500" b="1" dirty="0" err="1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непрохождении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обучения –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работников, имеющих место жительства в ином субъекте Российской Федерации и работающих в Московской 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sz="1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отнесении граждан к категории граждан предпенсионного возраста из территориального органа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ПФР 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(формируется в личном  кабинете на сайте ПФР, </a:t>
            </a:r>
            <a:r>
              <a:rPr lang="ru-RU" sz="1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получается ЦЗН через СМЭВ, работодателем на основании соглашения с ПФР).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согласия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работников на обработку персональных данных по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форме, утвержденной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Минсоцразвития Московской области.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распорядительного акта работодателя об организации обучения работников предпенсионного </a:t>
            </a: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4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2" y="717385"/>
            <a:ext cx="8696757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Распорядительный акт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работодателя об организации обучения работников предпенсионного возраста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31785"/>
            <a:ext cx="0" cy="645086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195723" y="2276871"/>
            <a:ext cx="8696757" cy="43204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fontAlgn="base"/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организации профессионального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 marL="269875" indent="-269875" algn="just" fontAlgn="base"/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2. список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возраста для направления на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 указанием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каждому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работнику: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фамилии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имени, отчества (при наличии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даты рождения;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имеющегося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у работника уровня образования, профессии, должности служащего и (или)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квалификации;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занимаемой должности;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выбранной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из Банка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дат </a:t>
            </a: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начала и окончания </a:t>
            </a: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сроков обучения;</a:t>
            </a:r>
          </a:p>
          <a:p>
            <a:pPr marL="285750" indent="-285750" algn="just" fontAlgn="base">
              <a:buFontTx/>
              <a:buChar char="-"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стоимости обучения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971600" y="1720130"/>
            <a:ext cx="3369592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должен содержать: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3" y="68698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2" y="653473"/>
            <a:ext cx="8696757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предоставлении субсидии на возмещение затрат работодателей на обучение работников предпенсионного возраста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567873"/>
            <a:ext cx="0" cy="27695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195723" y="1844824"/>
            <a:ext cx="8696757" cy="48965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ЕГРЮЛ (ЕГРИП),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выданная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семи календарных дней до дня подачи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справка территориального органа ФНС России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состоянию на первое число месяца, предшествующего месяцу, в котором планируется заключение соглашения о предоставлении субсидии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подтверждающая отсутствие у работодателя задолженности по уплате налогов, сборов и иных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(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утвержденная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ФНС России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20.01.2017 № ММВ-7-8/20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справка, подтверждающая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отсутствие у работодателя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состоянию на первое число месяца, предшествующего месяцу, в котором планируется заключение соглашения о предоставлении субсидии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просроченной задолженности по субсидиям, бюджетным инвестициям и иным средствам, предоставленным из бюджета Московской области в соответствии с нормативными правовыми актами Московской области (договорами (соглашениями) о предоставлении субсидий, бюджетных инвестиций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от работодателя по состоянию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первое число месяца, предшествующего месяцу, в котором планируется заключение соглашения о предоставлении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том, что работодатель не является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или территория, включенные в утверждаемый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 в отношении таких юридических лиц, в совокупности превышает 50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процентов.</a:t>
            </a:r>
            <a:endParaRPr lang="ru-RU" sz="14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5576" y="717385"/>
            <a:ext cx="4050386" cy="662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2319"/>
            <a:ext cx="4050386" cy="43644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Федерального уровня:</a:t>
            </a:r>
            <a:endParaRPr lang="ru-RU" sz="22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25658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Национальным проектом «Демография»;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программой Российской Федерации «Содействие занятости населения»;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Специальной программой профессионального обучения и дополнительного профессионального образования граждан предпенсионного возраста на период до 2024 года, утвержденной распоряжением Правительства РФ от 30.12.2018 №3025-р;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Типовыми рекомендациями по реализации мероприятий по организации </a:t>
            </a:r>
            <a:r>
              <a:rPr lang="ru-RU" sz="25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и дополнительного профессионального образования граждан предпенсионного возраста на период до 2024 </a:t>
            </a:r>
            <a:r>
              <a:rPr lang="ru-RU" sz="25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года, утвержденными приказом Минтруда России от 01.03.2019 №131</a:t>
            </a:r>
            <a:endParaRPr lang="ru-RU" sz="25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99593" y="68698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0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2" y="908720"/>
            <a:ext cx="8696757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предоставлении субсидии на возмещение затрат работодателей на обучение работников предпенсионного возраста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41131" y="1916832"/>
            <a:ext cx="0" cy="429063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205797" y="2365097"/>
            <a:ext cx="8696757" cy="41764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/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5. письмо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от работодателя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состоянию на первое число месяца, предшествующего месяцу, в котором планируется заключение соглашения о предоставлении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том, что работодатель не является получателем в текущем финансовом году средств из бюджета Московской области на реализацию мероприятия по организации профессионального обучения работников предпенсионного возраста, в соответствии с нормативными правовыми актами Российской Федерации и нормативными правовыми актами Московской области, за исключением Порядка организации профессионального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 marL="182563" indent="-182563" algn="just"/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6. согласие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работодателя на осуществление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Минсоцразвития Московской области и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органами государственного финансового контроля проверок соблюдения им условий, целей и порядка предоставления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субсидии,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 центром занятости населения контроля в рамках соглашения о предоставлении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субсидии.</a:t>
            </a:r>
          </a:p>
          <a:p>
            <a:pPr marL="182563" indent="-182563" algn="just"/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7. согласие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 обработку и передачу персональных данных лица, уполномоченного работодателем на взаимодействие с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Минсоцразвития Московской области,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центром занятости населения по вопросам предоставления субсидии, а также с уполномоченными органами государственного финансового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контроля.</a:t>
            </a:r>
          </a:p>
          <a:p>
            <a:pPr marL="182563" indent="-182563" algn="just"/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8. реквизиты </a:t>
            </a:r>
            <a:r>
              <a:rPr lang="ru-RU" sz="14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расчетного счета работодателя, открытого в кредитной организации, для перечисления 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субсидии.</a:t>
            </a:r>
            <a:endParaRPr lang="ru-RU" sz="1400" b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155300"/>
            <a:ext cx="3888431" cy="411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Продолжение слайда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3" y="686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683999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и принятие решения</a:t>
            </a:r>
          </a:p>
          <a:p>
            <a:pPr algn="ctr"/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занятости населения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95537" y="2248235"/>
            <a:ext cx="3960440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документам для заключения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об организации обучения работников предпенсионного возраста 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662258" y="2248235"/>
            <a:ext cx="4014198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документам для заключения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соглашения о предоставлении субсидии на возмещение затрат работодателей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8754124">
            <a:off x="1403065" y="1884396"/>
            <a:ext cx="566858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7255090" y="1827049"/>
            <a:ext cx="537811" cy="311888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263158">
            <a:off x="1299962" y="3713551"/>
            <a:ext cx="346236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044917"/>
            <a:ext cx="1855647" cy="177137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заключении соглашения об организации обучения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19 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2449986" y="1736975"/>
            <a:ext cx="4489153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 течение трех рабочих дней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368051">
            <a:off x="3227983" y="3692310"/>
            <a:ext cx="311665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03447" y="4044917"/>
            <a:ext cx="1852529" cy="177137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отказе в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заключении соглашения об организации обучения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263158">
            <a:off x="5761001" y="3693043"/>
            <a:ext cx="405537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368051">
            <a:off x="7508584" y="3674435"/>
            <a:ext cx="378717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94562" y="4061226"/>
            <a:ext cx="1855647" cy="175506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заключении соглашения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18543" y="4061225"/>
            <a:ext cx="1855647" cy="175506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отказе в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заключении соглашения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31506" y="5841268"/>
            <a:ext cx="0" cy="324036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48064" y="5841268"/>
            <a:ext cx="0" cy="324036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адпись 2"/>
          <p:cNvSpPr txBox="1">
            <a:spLocks noChangeArrowheads="1"/>
          </p:cNvSpPr>
          <p:nvPr/>
        </p:nvSpPr>
        <p:spPr bwMode="auto">
          <a:xfrm>
            <a:off x="369860" y="6165304"/>
            <a:ext cx="3986118" cy="576064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25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Форма соглашения об организации обучения  </a:t>
            </a:r>
            <a:r>
              <a:rPr lang="ru-RU" sz="125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утверждается Минсоцразвития Московской области</a:t>
            </a:r>
            <a:endParaRPr lang="ru-RU" sz="1250" b="1" dirty="0">
              <a:solidFill>
                <a:srgbClr val="392FFB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Надпись 2"/>
          <p:cNvSpPr txBox="1">
            <a:spLocks noChangeArrowheads="1"/>
          </p:cNvSpPr>
          <p:nvPr/>
        </p:nvSpPr>
        <p:spPr bwMode="auto">
          <a:xfrm>
            <a:off x="4694562" y="6159210"/>
            <a:ext cx="3986118" cy="576064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25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Форма соглашения о предоставлении субсидии </a:t>
            </a:r>
            <a:r>
              <a:rPr lang="ru-RU" sz="125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утверждается МЭФ Московской области</a:t>
            </a:r>
            <a:endParaRPr lang="ru-RU" sz="1250" b="1" dirty="0">
              <a:solidFill>
                <a:srgbClr val="392FFB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</a:t>
            </a:r>
          </a:p>
          <a:p>
            <a:pPr algn="ctr"/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14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5723" y="2057400"/>
            <a:ext cx="8768765" cy="418576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38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базовых нормативов  затрат </a:t>
            </a:r>
            <a:r>
              <a:rPr lang="ru-RU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профессиональное обучение </a:t>
            </a:r>
            <a:r>
              <a:rPr lang="ru-RU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программам профессиональной подготовки 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профессиям рабочих и должностям </a:t>
            </a:r>
            <a:r>
              <a:rPr lang="ru-RU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служащих</a:t>
            </a:r>
            <a:r>
              <a:rPr lang="ru-RU" sz="38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Министерством образования Московской </a:t>
            </a:r>
            <a:r>
              <a:rPr lang="ru-RU" sz="3800" b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38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утверждены.</a:t>
            </a:r>
            <a:endParaRPr lang="ru-RU" sz="3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14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144039"/>
              </p:ext>
            </p:extLst>
          </p:nvPr>
        </p:nvGraphicFramePr>
        <p:xfrm>
          <a:off x="195723" y="2132856"/>
          <a:ext cx="8768765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29"/>
                <a:gridCol w="1728192"/>
                <a:gridCol w="1296144"/>
                <a:gridCol w="1368152"/>
                <a:gridCol w="2880320"/>
                <a:gridCol w="1152128"/>
              </a:tblGrid>
              <a:tr h="602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профессий, должностей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92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обучение. Программы подготовки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программы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подготовки рабочих и служащих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Очная, очно-заочная, заочная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 рабочего, должности служащего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4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endParaRPr lang="ru-RU" sz="1400" b="1" i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i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i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84334" y="1577334"/>
            <a:ext cx="7936138" cy="421731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 отсутствии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392FFB"/>
                </a:solidFill>
                <a:effectLst/>
                <a:latin typeface="Times New Roman"/>
                <a:ea typeface="Calibri"/>
                <a:cs typeface="Times New Roman"/>
              </a:rPr>
              <a:t>утвержденного норматива затрат </a:t>
            </a:r>
            <a:endParaRPr lang="ru-RU" sz="2500" dirty="0">
              <a:solidFill>
                <a:srgbClr val="392FFB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3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13995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28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</a:t>
            </a:r>
          </a:p>
          <a:p>
            <a:pPr marL="457200" indent="-457200" algn="just">
              <a:buAutoNum type="arabicPeriod"/>
            </a:pP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100 000 руб.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в сумме 68 500 руб.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руб.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 п. 14, п. 34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3848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911612"/>
              </p:ext>
            </p:extLst>
          </p:nvPr>
        </p:nvGraphicFramePr>
        <p:xfrm>
          <a:off x="237299" y="2057400"/>
          <a:ext cx="8696756" cy="448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29"/>
                <a:gridCol w="1974648"/>
                <a:gridCol w="864096"/>
                <a:gridCol w="936104"/>
                <a:gridCol w="1152128"/>
                <a:gridCol w="2448272"/>
                <a:gridCol w="977679"/>
              </a:tblGrid>
              <a:tr h="385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профессий, должностей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базового норматива 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затрат, чел./час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923">
                <a:tc gridSpan="7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обучение. Программы переподготовки  и повышения квалификации</a:t>
                      </a: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переподготовки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 рабочего, должности служащего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 (гр.4) ×</a:t>
                      </a:r>
                      <a:r>
                        <a:rPr lang="en-US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 </a:t>
                      </a: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4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20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 рабочего, должности служащего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 (гр.4) ×</a:t>
                      </a:r>
                      <a:r>
                        <a:rPr lang="en-US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 </a:t>
                      </a: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4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84334" y="1537914"/>
            <a:ext cx="8047019" cy="581771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3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утвержденный норматив затрат 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2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расп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2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Минобр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МО №16) </a:t>
            </a:r>
            <a:endParaRPr lang="ru-RU" sz="23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234596" y="6525344"/>
            <a:ext cx="8696757" cy="32966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Примечание: </a:t>
            </a:r>
            <a:r>
              <a:rPr lang="ru-RU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ru-RU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– продолжительность обучения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часы</a:t>
            </a:r>
            <a:endParaRPr lang="ru-RU" sz="1400" b="1" dirty="0">
              <a:solidFill>
                <a:srgbClr val="392FFB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4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358043"/>
              </p:ext>
            </p:extLst>
          </p:nvPr>
        </p:nvGraphicFramePr>
        <p:xfrm>
          <a:off x="237299" y="2057400"/>
          <a:ext cx="8696756" cy="4553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29"/>
                <a:gridCol w="1614608"/>
                <a:gridCol w="792088"/>
                <a:gridCol w="1008112"/>
                <a:gridCol w="1152128"/>
                <a:gridCol w="1800200"/>
                <a:gridCol w="1985791"/>
              </a:tblGrid>
              <a:tr h="3856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базового норматива 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затрат, чел./час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Продолжитель-ность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обучения, часы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указанная в распорядительном акте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включаемая в соглашение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923">
                <a:tc gridSpan="7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обучение. Программы переподготовки  и повышения квалификации</a:t>
                      </a: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6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переподготовки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35 000,00</a:t>
                      </a:r>
                      <a:endParaRPr lang="ru-RU" sz="14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 (гр.3) ×250 (гр. 4)=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29 100,00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переподготовки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25 000,00</a:t>
                      </a:r>
                      <a:endParaRPr lang="ru-RU" sz="14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non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  <a:endParaRPr lang="ru-RU" sz="14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 (гр.3) ×72 (гр. 4)=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5 850,72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3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non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lang="ru-RU" sz="14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84335" y="1537914"/>
            <a:ext cx="1671442" cy="581771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Например,</a:t>
            </a:r>
            <a:endParaRPr lang="ru-RU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5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532656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594269"/>
              </p:ext>
            </p:extLst>
          </p:nvPr>
        </p:nvGraphicFramePr>
        <p:xfrm>
          <a:off x="195723" y="2155721"/>
          <a:ext cx="8696756" cy="410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29"/>
                <a:gridCol w="2664296"/>
                <a:gridCol w="1296143"/>
                <a:gridCol w="1224136"/>
                <a:gridCol w="1944216"/>
                <a:gridCol w="1224136"/>
              </a:tblGrid>
              <a:tr h="385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профессий, должностей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591"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обучение. Программы переподготовки  и повышения квалификации</a:t>
                      </a: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14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переподготовки рабочих и служащих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Очно-заочная, заочная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 рабочего, должности служащего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4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20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Очно-заочная, заочная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 рабочего, должности служащего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99593" y="1600200"/>
            <a:ext cx="8008146" cy="555521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 отсутствии</a:t>
            </a: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392FFB"/>
                </a:solidFill>
                <a:latin typeface="Times New Roman"/>
                <a:ea typeface="Calibri"/>
                <a:cs typeface="Times New Roman"/>
              </a:rPr>
              <a:t>утвержденного норматива затрат </a:t>
            </a:r>
            <a:endParaRPr lang="ru-RU" sz="2500" dirty="0">
              <a:solidFill>
                <a:srgbClr val="392FFB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813995"/>
          </a:xfrm>
        </p:spPr>
        <p:txBody>
          <a:bodyPr>
            <a:noAutofit/>
          </a:bodyPr>
          <a:lstStyle/>
          <a:p>
            <a:pPr marL="0" indent="452438" algn="just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профессиональной</a:t>
            </a:r>
            <a:r>
              <a:rPr lang="ru-RU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переподготовке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рабочих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служащих:</a:t>
            </a:r>
            <a:endParaRPr lang="ru-RU" sz="2500" b="1" i="1" dirty="0" smtClean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85 000 руб.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в сумме 68 500 руб.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руб.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30 000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 п. 14, п. 34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0756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13995"/>
          </a:xfrm>
        </p:spPr>
        <p:txBody>
          <a:bodyPr>
            <a:noAutofit/>
          </a:bodyPr>
          <a:lstStyle/>
          <a:p>
            <a:pPr marL="0" indent="452438" algn="just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повышении квалификации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рабочих 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служащих:</a:t>
            </a:r>
            <a:endParaRPr lang="ru-RU" sz="2500" b="1" i="1" dirty="0" smtClean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70 000 руб.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в сумме 68 500 руб.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руб.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 п. 14, п. 34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879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25658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Региональным проектом «Разработка </a:t>
            </a:r>
            <a:r>
              <a:rPr lang="ru-RU" sz="22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и реализация программы системной поддержки и повышения качества жизни граждан старшего </a:t>
            </a: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поколения»;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 Государственной программой Московской области «Социальная защита населения Московской области» на 2017-2024 годы;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Порядком организации </a:t>
            </a:r>
            <a:r>
              <a:rPr lang="ru-RU" sz="22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и дополнительного профессионального образования работников предпенсионного возраста по направлению работодателей и предоставления субсидии работодателям из бюджета Московской области на возмещение затрат на профессиональное обучение и дополнительное профессиональное образование работников предпенсионного возраста на период до 2024 </a:t>
            </a: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22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утвержденного постановлением Правительства Московской области </a:t>
            </a:r>
            <a:r>
              <a:rPr lang="ru-RU" sz="2200" b="1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02.09.2019 </a:t>
            </a:r>
            <a:r>
              <a:rPr lang="ru-RU" sz="2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№562/27</a:t>
            </a:r>
            <a:r>
              <a:rPr lang="ru-RU" sz="2200" b="1" dirty="0" smtClean="0">
                <a:solidFill>
                  <a:srgbClr val="6C28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(далее – Порядок)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653473"/>
            <a:ext cx="388888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уровня: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207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462" y="662935"/>
            <a:ext cx="8784026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45720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4374096"/>
              </p:ext>
            </p:extLst>
          </p:nvPr>
        </p:nvGraphicFramePr>
        <p:xfrm>
          <a:off x="197970" y="2057400"/>
          <a:ext cx="8768764" cy="433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676"/>
                <a:gridCol w="1581328"/>
                <a:gridCol w="1152129"/>
                <a:gridCol w="1512168"/>
                <a:gridCol w="1008112"/>
                <a:gridCol w="2079289"/>
                <a:gridCol w="1089062"/>
              </a:tblGrid>
              <a:tr h="4897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профессий, специальностей и направлений подготовки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базового норматива 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чел./час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920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профессиональное образование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78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профессии, специальности и направления подготовки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 (гр.4) ×</a:t>
                      </a:r>
                      <a:r>
                        <a:rPr lang="en-US" sz="12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lang="ru-RU" sz="1200" b="1" i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2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endParaRPr lang="ru-RU" sz="1200" b="1" i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7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профессии, специальности и направления подготовки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7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с применением  </a:t>
                      </a:r>
                      <a:r>
                        <a:rPr lang="ru-RU" sz="1200" b="1" i="1" u="sng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</a:t>
                      </a:r>
                      <a:r>
                        <a:rPr lang="ru-RU" sz="12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i="1" u="sng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</a:t>
                      </a:r>
                      <a:r>
                        <a:rPr lang="ru-RU" sz="12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технологий</a:t>
                      </a:r>
                      <a:endParaRPr lang="ru-RU" sz="1200" b="1" i="1" u="sng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Профессии, специальности и направления подготовки, предусмотренные законодательством</a:t>
                      </a: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43,35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43,35 (гр.4) ×</a:t>
                      </a:r>
                      <a:r>
                        <a:rPr lang="en-US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 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2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</a:t>
                      </a:r>
                      <a:endPara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 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160965" y="6453336"/>
            <a:ext cx="8696757" cy="33265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Примечание: </a:t>
            </a:r>
            <a:r>
              <a:rPr lang="ru-RU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ru-RU" sz="1400" b="1" dirty="0" smtClean="0">
                <a:solidFill>
                  <a:srgbClr val="392FFB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– продолжительность обучения</a:t>
            </a:r>
            <a:r>
              <a:rPr lang="ru-RU" sz="1400" b="1" dirty="0" smtClean="0">
                <a:solidFill>
                  <a:srgbClr val="392FF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часы</a:t>
            </a:r>
            <a:endParaRPr lang="ru-RU" sz="1400" b="1" dirty="0">
              <a:solidFill>
                <a:srgbClr val="392FFB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84334" y="1537915"/>
            <a:ext cx="8047019" cy="51948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3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утвержденный норматив затрат 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2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расп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23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Минобр</a:t>
            </a:r>
            <a:r>
              <a:rPr lang="ru-RU" sz="2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МО №16) </a:t>
            </a:r>
            <a:endParaRPr lang="ru-RU" sz="23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-59125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9507" y="4787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723" y="662935"/>
            <a:ext cx="8768765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373059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278660"/>
              </p:ext>
            </p:extLst>
          </p:nvPr>
        </p:nvGraphicFramePr>
        <p:xfrm>
          <a:off x="231727" y="1995382"/>
          <a:ext cx="8696756" cy="4765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29"/>
                <a:gridCol w="1974648"/>
                <a:gridCol w="720080"/>
                <a:gridCol w="864096"/>
                <a:gridCol w="1008112"/>
                <a:gridCol w="1800200"/>
                <a:gridCol w="1985791"/>
              </a:tblGrid>
              <a:tr h="291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базового норматива 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затрат, чел./час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Продолжи-</a:t>
                      </a:r>
                      <a:r>
                        <a:rPr lang="ru-RU" sz="1200" b="1" dirty="0" err="1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тельность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обучения, часы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указанная в распорядительном акте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включаемая в соглашение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923">
                <a:tc gridSpan="7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обучение. Программы переподготовки  и повышения квалификации</a:t>
                      </a: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6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2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2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 (гр.3) ×500 (гр. 4)=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strike="sng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86 705,00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соглашение – 68 500,00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2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non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lang="ru-RU" sz="12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 (гр.3) ×72 (гр. 4)=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12 485,72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u="non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173,41</a:t>
                      </a:r>
                      <a:endParaRPr lang="ru-RU" sz="12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(условно)</a:t>
                      </a: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i="1" dirty="0" smtClean="0">
                          <a:solidFill>
                            <a:srgbClr val="392FFB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  <a:endParaRPr lang="ru-RU" sz="1200" b="1" i="1" dirty="0">
                        <a:solidFill>
                          <a:srgbClr val="392FF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99593" y="1522333"/>
            <a:ext cx="1671442" cy="45092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Например,</a:t>
            </a:r>
            <a:endParaRPr lang="ru-RU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040" y="67351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462" y="662935"/>
            <a:ext cx="8784026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)</a:t>
            </a:r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 п. 34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600200"/>
            <a:ext cx="0" cy="532656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80918" rIns="9144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A0A9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796948"/>
              </p:ext>
            </p:extLst>
          </p:nvPr>
        </p:nvGraphicFramePr>
        <p:xfrm>
          <a:off x="195723" y="2132856"/>
          <a:ext cx="8768765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676"/>
                <a:gridCol w="2085385"/>
                <a:gridCol w="1224136"/>
                <a:gridCol w="1656184"/>
                <a:gridCol w="2160240"/>
                <a:gridCol w="1296144"/>
              </a:tblGrid>
              <a:tr h="6295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профессий, специальностей и направлений подготовки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обучения, </a:t>
                      </a: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4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расчетная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2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профессиональное образование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200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5479"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95700" algn="l"/>
                        </a:tabLst>
                      </a:pPr>
                      <a:r>
                        <a:rPr lang="ru-RU" sz="140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Очно-заочная, заочная</a:t>
                      </a:r>
                      <a:endParaRPr lang="ru-RU" sz="1400" b="1" i="1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профессии, специальности и направления подготовки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обучения, установленная распорядительным актом работодателя</a:t>
                      </a:r>
                      <a:r>
                        <a:rPr lang="ru-RU" sz="1400" b="1" i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организации обучения работников предпенсионного возраста</a:t>
                      </a:r>
                      <a:endParaRPr lang="ru-RU" sz="1400" b="1" i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052"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≤68 500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4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</a:t>
                      </a:r>
                      <a:endParaRPr lang="ru-RU" sz="140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Очно-заочная, заочная</a:t>
                      </a:r>
                    </a:p>
                    <a:p>
                      <a:endParaRPr lang="ru-RU" dirty="0"/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9570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профессии, специальности и направления подготовки</a:t>
                      </a:r>
                      <a:endParaRPr lang="ru-RU" sz="1400" b="1" dirty="0" smtClean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555" marR="18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884334" y="1577335"/>
            <a:ext cx="8008146" cy="421731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 отсутствии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392FFB"/>
                </a:solidFill>
                <a:effectLst/>
                <a:latin typeface="Times New Roman"/>
                <a:ea typeface="Calibri"/>
                <a:cs typeface="Times New Roman"/>
              </a:rPr>
              <a:t>утвержденного норматива затрат </a:t>
            </a:r>
            <a:endParaRPr lang="ru-RU" sz="2500" dirty="0">
              <a:solidFill>
                <a:srgbClr val="392FFB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2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813995"/>
          </a:xfrm>
        </p:spPr>
        <p:txBody>
          <a:bodyPr>
            <a:noAutofit/>
          </a:bodyPr>
          <a:lstStyle/>
          <a:p>
            <a:pPr marL="0" indent="452438" algn="just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профессиональной</a:t>
            </a:r>
            <a:r>
              <a:rPr lang="ru-RU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переподготовке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ru-RU" sz="2500" b="1" i="1" dirty="0" smtClean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100 000 руб.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в сумме 68 500 руб.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руб.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 п. 14, п. 34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3794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13995"/>
          </a:xfrm>
        </p:spPr>
        <p:txBody>
          <a:bodyPr>
            <a:noAutofit/>
          </a:bodyPr>
          <a:lstStyle/>
          <a:p>
            <a:pPr marL="0" indent="452438" algn="just">
              <a:spcBef>
                <a:spcPts val="600"/>
              </a:spcBef>
              <a:buNone/>
            </a:pPr>
            <a:r>
              <a:rPr lang="ru-RU" sz="25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повышении квалификации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b="1" i="1" dirty="0" smtClean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70 000 руб.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в сумме 68 500 руб.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распорядительном акте работодателя 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обучения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      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руб.</a:t>
            </a:r>
            <a:r>
              <a:rPr lang="ru-RU" sz="25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о предоставлении субсидии </a:t>
            </a:r>
            <a:r>
              <a:rPr lang="ru-RU" sz="25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включается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включаемая в соглашение о предоставлении субсидии, </a:t>
            </a:r>
          </a:p>
          <a:p>
            <a:pPr algn="ctr"/>
            <a:r>
              <a:rPr lang="ru-RU" sz="2000" b="1" i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весь период обучения </a:t>
            </a:r>
            <a:r>
              <a:rPr lang="ru-RU" sz="2000" b="1" i="1" u="sng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2019 году </a:t>
            </a:r>
            <a:r>
              <a:rPr lang="ru-RU" sz="20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 п. 14, п. 34 Порядка)</a:t>
            </a:r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3464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0153153"/>
              </p:ext>
            </p:extLst>
          </p:nvPr>
        </p:nvGraphicFramePr>
        <p:xfrm>
          <a:off x="136353" y="2000558"/>
          <a:ext cx="8756127" cy="466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500"/>
                <a:gridCol w="3160059"/>
                <a:gridCol w="1368152"/>
                <a:gridCol w="1440160"/>
                <a:gridCol w="1152128"/>
                <a:gridCol w="1152128"/>
              </a:tblGrid>
              <a:tr h="332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услуги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базового норматива затрат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</a:t>
                      </a:r>
                      <a:r>
                        <a:rPr lang="ru-RU" sz="1250" b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распоряжения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распоряжения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4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B0BB5"/>
                        </a:buClr>
                        <a:buFont typeface="+mj-lt"/>
                        <a:buAutoNum type="arabicPeriod"/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</a:t>
                      </a: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1 приложения 2</a:t>
                      </a:r>
                      <a:endParaRPr lang="ru-RU" sz="125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 1</a:t>
                      </a:r>
                      <a:endParaRPr lang="ru-RU" sz="125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7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B0BB5"/>
                        </a:buClr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</a:t>
                      </a: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173,41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1 приложения 2</a:t>
                      </a: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 2</a:t>
                      </a:r>
                      <a:endParaRPr lang="ru-RU" sz="125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42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B0BB5"/>
                        </a:buClr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профессиональные программы </a:t>
                      </a: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с применением  </a:t>
                      </a: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дистанционных образовательных</a:t>
                      </a:r>
                      <a:r>
                        <a:rPr lang="ru-RU" sz="1250" b="1" baseline="0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технологий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43,35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1 приложения 2</a:t>
                      </a: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 3</a:t>
                      </a:r>
                      <a:endParaRPr lang="ru-RU" sz="125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B0BB5"/>
                        </a:buClr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 переподготовки рабочих и служащих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116,40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7 приложения 2</a:t>
                      </a: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 38</a:t>
                      </a:r>
                      <a:endParaRPr lang="ru-RU" sz="125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B0BB5"/>
                        </a:buClr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образовательные программы профессионального обучения – программы </a:t>
                      </a: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92FF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50" b="1" dirty="0">
                        <a:solidFill>
                          <a:srgbClr val="392FFB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25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8 приложения 2</a:t>
                      </a: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 39</a:t>
                      </a:r>
                      <a:endParaRPr lang="ru-RU" sz="125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192" marR="55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4334" y="68698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2357" y="653473"/>
            <a:ext cx="8712968" cy="824903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2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28.12.2018 № 16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 п. 14 Порядка)</a:t>
            </a:r>
            <a:endParaRPr lang="ru-RU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68159" y="1484784"/>
            <a:ext cx="8784976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ПРИМЕНЯЕТСЯ ТОЛЬКО </a:t>
            </a:r>
            <a:r>
              <a:rPr lang="ru-RU" sz="2300" b="1" i="1" u="sng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ПРИЛОЖЕНИЕ 2</a:t>
            </a:r>
            <a:r>
              <a:rPr lang="ru-RU" sz="23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РАСПОРЯЖЕНИЯ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48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600"/>
              </a:spcBef>
              <a:buNone/>
            </a:pP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обучения (</a:t>
            </a:r>
            <a:r>
              <a:rPr lang="ru-RU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очная, очно-заочная либо заочная),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3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которой работник предпенсионного 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будет </a:t>
            </a:r>
            <a:r>
              <a:rPr lang="ru-RU" sz="33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проходить обучение, 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должна быть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указана в договоре об образовании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поскольку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выдаваемых по результатам обучения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документах о квалификации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обучения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 которой пройдено обучение,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указывается</a:t>
            </a:r>
            <a:r>
              <a:rPr lang="ru-RU" sz="33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обучения, по которой работник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проходить обучение</a:t>
            </a:r>
            <a:endParaRPr lang="ru-RU" sz="3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7641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1" y="79644"/>
            <a:ext cx="347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717385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занятости населения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соглашений работодателю 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10946" y="2386669"/>
            <a:ext cx="3960440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документам для заключения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об организации обучения работников предпенсионного возраста 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662258" y="2386669"/>
            <a:ext cx="4014198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документам для заключения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соглашения о предоставлении субсидии на возмещение затрат работодателей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9026498">
            <a:off x="1233426" y="1963743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7293072" y="1933620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263158">
            <a:off x="1126396" y="3902506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316870"/>
            <a:ext cx="1855647" cy="225397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Направление работодателю  соглашения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организации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экземплярах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для подписания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19 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368051">
            <a:off x="3202820" y="3894118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8857" y="4316870"/>
            <a:ext cx="1852529" cy="225397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Направление работодателю уведомления об отказе в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заключении соглашения об организации обучения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263158">
            <a:off x="5597589" y="3910994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368051">
            <a:off x="7382997" y="3894119"/>
            <a:ext cx="521649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2258" y="4298650"/>
            <a:ext cx="1855647" cy="225397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Направление работодателю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соглашения о предоставлении субсидии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двух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экземплярах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для подписания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0809" y="4316870"/>
            <a:ext cx="1855647" cy="225397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Направление работодателю уведомления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отказе в </a:t>
            </a:r>
            <a:r>
              <a:rPr lang="ru-RU" sz="16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заключении соглашения </a:t>
            </a:r>
            <a:r>
              <a:rPr lang="ru-RU" sz="16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</a:t>
            </a:r>
            <a:endParaRPr lang="ru-RU" sz="16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адпись 2"/>
          <p:cNvSpPr txBox="1">
            <a:spLocks noChangeArrowheads="1"/>
          </p:cNvSpPr>
          <p:nvPr/>
        </p:nvSpPr>
        <p:spPr bwMode="auto">
          <a:xfrm>
            <a:off x="2449986" y="1775801"/>
            <a:ext cx="4489153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 течение двух рабочих дней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6969" y="68698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717385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Подписание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работодателем 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соглашений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95535" y="2378181"/>
            <a:ext cx="3888433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об организации обучения работников предпенсионного возраста 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двух экземплярах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932040" y="2386669"/>
            <a:ext cx="4014198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 на возмещение затрат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двух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экземплярах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8754124">
            <a:off x="877771" y="1982048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7554445" y="1933620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13018" y="3896874"/>
            <a:ext cx="510384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764" y="4365104"/>
            <a:ext cx="3960204" cy="220574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работодателем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 занятости населения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одного экземпляра подписанного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организации обучения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1" y="4365104"/>
            <a:ext cx="4014198" cy="220574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работодателем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 занятости населения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одного экземпляра подписанного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 предоставлении субсидии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адпись 2"/>
          <p:cNvSpPr txBox="1">
            <a:spLocks noChangeArrowheads="1"/>
          </p:cNvSpPr>
          <p:nvPr/>
        </p:nvSpPr>
        <p:spPr bwMode="auto">
          <a:xfrm>
            <a:off x="2449986" y="1775117"/>
            <a:ext cx="4489153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 течение двух рабочих дней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163721" y="3934845"/>
            <a:ext cx="510384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6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1581" y="70019"/>
            <a:ext cx="349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735950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работодателем обучения 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осуществляется двумя способами (п. 23 Порядка)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7544" y="2504046"/>
            <a:ext cx="3960440" cy="222109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проведения обучения 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возраста в своем специализированном структурном образовательном подразделении 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788025" y="2504046"/>
            <a:ext cx="3870182" cy="222109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заключения договора на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с 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организацией, осуществляющей образовательную деятельность</a:t>
            </a:r>
          </a:p>
        </p:txBody>
      </p:sp>
      <p:sp>
        <p:nvSpPr>
          <p:cNvPr id="14" name="Стрелка вправо 13"/>
          <p:cNvSpPr/>
          <p:nvPr/>
        </p:nvSpPr>
        <p:spPr>
          <a:xfrm rot="9042954">
            <a:off x="2215762" y="2001973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91406">
            <a:off x="6338549" y="1967531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709" y="5229200"/>
            <a:ext cx="8186219" cy="136815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 наличии</a:t>
            </a:r>
            <a:r>
              <a:rPr lang="ru-RU" sz="25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лицензии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образовательной деятельности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381096">
            <a:off x="2590035" y="4776167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519795">
            <a:off x="6531594" y="4776167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63888" y="1917436"/>
            <a:ext cx="2172966" cy="411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путем: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723" y="1340768"/>
            <a:ext cx="8696757" cy="5400600"/>
          </a:xfrm>
        </p:spPr>
        <p:txBody>
          <a:bodyPr>
            <a:noAutofit/>
          </a:bodyPr>
          <a:lstStyle/>
          <a:p>
            <a:pPr marL="452438" indent="-452438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5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Распоряжением Министерства экономики и финансов Московской области от 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04.04.2017 № 23РВ-2 «Об </a:t>
            </a:r>
            <a:r>
              <a:rPr lang="ru-RU" sz="1950" b="1" dirty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утверждении типовых форм соглашений о предоставлении из бюджета Московской области субсидии юридическим лицам (за исключением государственных учреждений), индивидуальным предпринимателям, физическим лицам 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– производителям товаров</a:t>
            </a:r>
            <a:r>
              <a:rPr lang="ru-RU" sz="1950" b="1" dirty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, работ, 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услуг»;</a:t>
            </a:r>
          </a:p>
          <a:p>
            <a:pPr marL="452438" indent="-452438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5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95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95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образования Московской </a:t>
            </a:r>
            <a:r>
              <a:rPr lang="ru-RU" sz="195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sz="195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.12.2018 </a:t>
            </a:r>
            <a:r>
              <a:rPr lang="ru-RU" sz="1950" b="1" dirty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950" b="1" dirty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«Об утверждении </a:t>
            </a:r>
            <a:r>
              <a:rPr lang="ru-RU" sz="1950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значений базовых нормативов  затрат на оказание государственных услуг в сфере образования, оказываемых государственными учреждениями Московской области, и величин отраслевых корректирующих коэффициентов к ним на 2019 год и на плановый	 период 2020 и 2021 годов»</a:t>
            </a:r>
            <a:r>
              <a:rPr lang="ru-RU" sz="195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50" b="1" dirty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50" b="1" dirty="0" smtClean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аспоряжение Министерства </a:t>
            </a:r>
            <a:r>
              <a:rPr lang="ru-RU" sz="1950" b="1" dirty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социального развития Московской области </a:t>
            </a:r>
            <a:r>
              <a:rPr lang="ru-RU" sz="1950" b="1" dirty="0" smtClean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от 16.09.2019 № 21РВ-94 «Об </a:t>
            </a:r>
            <a:r>
              <a:rPr lang="ru-RU" sz="1950" b="1" dirty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утверждении форм документов для реализации мероприятий по организации профессионального обучения и дополнительного профессионального образования работников предпенсионного возраста по направлению работодателей</a:t>
            </a:r>
            <a:r>
              <a:rPr lang="ru-RU" sz="1950" b="1" dirty="0" smtClean="0">
                <a:solidFill>
                  <a:srgbClr val="57201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654794"/>
            <a:ext cx="6336703" cy="6067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Локальными нормативными правовыми актами: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7001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право 31"/>
          <p:cNvSpPr/>
          <p:nvPr/>
        </p:nvSpPr>
        <p:spPr>
          <a:xfrm rot="5400000">
            <a:off x="5273258" y="2634713"/>
            <a:ext cx="2806544" cy="392637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068100" y="2628408"/>
            <a:ext cx="2796922" cy="414867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54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692" y="612993"/>
            <a:ext cx="8312871" cy="1027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48963"/>
            <a:ext cx="8424936" cy="767399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 и документы, указанные 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42 Порядка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9419" y="1715790"/>
            <a:ext cx="8339419" cy="215419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 работодателям из бюджета Московской области на возмещение затрат работодателей на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работников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предпенсионного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 marL="228600" indent="-2286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распорядительного акта организации, осуществляющей образовательную деятельность, о приеме работника предпенсионного возраста на обучение, а в случае осуществления образовательной деятельности индивидуальным предпринимателем – договора об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образовании.</a:t>
            </a:r>
          </a:p>
          <a:p>
            <a:pPr marL="228600" indent="-2286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документа о квалификации, полученной работником предпенсионного возраста после завершения </a:t>
            </a: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 marL="228600" indent="-228600" algn="just">
              <a:spcBef>
                <a:spcPts val="0"/>
              </a:spcBef>
              <a:buAutoNum type="arabicPeriod"/>
            </a:pPr>
            <a:r>
              <a:rPr lang="ru-RU" sz="1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1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лицензии на осуществление образовательной деятельности с приложениями.</a:t>
            </a:r>
            <a:endParaRPr lang="ru-RU" sz="15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576" y="1427178"/>
            <a:ext cx="0" cy="288612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2591780" y="1344164"/>
            <a:ext cx="3888432" cy="455027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После завершения обучения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355976" y="4264454"/>
            <a:ext cx="4536504" cy="247691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55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договора об образовании, заключенного между организацией, осуществляющей образовательную деятельность, работником предпенсионного возраста и работодателем, акта оказанных образовательных услуг и копию платежного поручения, подтверждающего оплату оказанных образовательных услуг </a:t>
            </a:r>
            <a:r>
              <a:rPr lang="ru-RU" sz="155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 заключении договора на профессиональное обучение с организацией, осуществляющей образовательную деятельность)</a:t>
            </a:r>
            <a:endParaRPr lang="ru-RU" sz="155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95723" y="4264453"/>
            <a:ext cx="4016237" cy="24769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копию договора об образовании, заключенного между работодателем и работником предпенсионного возраста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 проведении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 предпенсионного возраста в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специализированном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структурном образовательном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подразделении работодателя)</a:t>
            </a:r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2915816" y="3843059"/>
            <a:ext cx="3240360" cy="390103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Дополнительно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9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23" y="1700808"/>
            <a:ext cx="8696757" cy="4968552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Лицензия на осуществление образовательной деятельности предоставляется с приложениями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 приложений лицензия не действительна).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приложения к лицензии 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должны быть включены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виды образования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 которым планируется организовать обучение. При организации:</a:t>
            </a:r>
          </a:p>
          <a:p>
            <a:pPr marL="539750" indent="-539750" algn="just">
              <a:spcBef>
                <a:spcPts val="600"/>
              </a:spcBef>
              <a:buFontTx/>
              <a:buChar char="-"/>
              <a:tabLst>
                <a:tab pos="53975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обучения: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вид – профессиональное обучение;</a:t>
            </a:r>
          </a:p>
          <a:p>
            <a:pPr marL="539750" indent="-539750" algn="just">
              <a:spcBef>
                <a:spcPts val="600"/>
              </a:spcBef>
              <a:buFontTx/>
              <a:buChar char="-"/>
              <a:tabLst>
                <a:tab pos="53975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(ДПО):</a:t>
            </a:r>
            <a:r>
              <a:rPr lang="ru-RU" sz="22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– дополнительное образование; подвид – дополнительное профессиональное образование;</a:t>
            </a:r>
          </a:p>
          <a:p>
            <a:pPr marL="539750" indent="-539750" algn="just">
              <a:spcBef>
                <a:spcPts val="600"/>
              </a:spcBef>
              <a:buFontTx/>
              <a:buChar char="-"/>
              <a:tabLst>
                <a:tab pos="539750" algn="l"/>
              </a:tabLst>
            </a:pP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и ДПО:</a:t>
            </a:r>
            <a:r>
              <a:rPr lang="ru-RU" sz="22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– </a:t>
            </a:r>
            <a:r>
              <a:rPr lang="ru-RU" sz="22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и </a:t>
            </a:r>
            <a:r>
              <a:rPr lang="ru-RU" sz="2200" b="1" dirty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2200" b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 подвидом.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b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27" y="712598"/>
            <a:ext cx="8288329" cy="844194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образовательной деятельности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33" y="117953"/>
            <a:ext cx="364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0"/>
            <a:ext cx="703870" cy="7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492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3" y="686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717385"/>
            <a:ext cx="8280920" cy="1058416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и принятие решения</a:t>
            </a:r>
          </a:p>
          <a:p>
            <a:pPr algn="ctr"/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занятости населения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95536" y="2378181"/>
            <a:ext cx="3960440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 работодателю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(п. 45 Порядка)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662258" y="2387410"/>
            <a:ext cx="4014198" cy="138184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 отказе в предоставлении субсидии работодателю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45 Порядка)</a:t>
            </a:r>
          </a:p>
        </p:txBody>
      </p:sp>
      <p:sp>
        <p:nvSpPr>
          <p:cNvPr id="14" name="Стрелка вправо 13"/>
          <p:cNvSpPr/>
          <p:nvPr/>
        </p:nvSpPr>
        <p:spPr>
          <a:xfrm rot="8754124">
            <a:off x="1133455" y="1982047"/>
            <a:ext cx="71596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07572">
            <a:off x="7286800" y="1933619"/>
            <a:ext cx="701498" cy="304289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10944" y="4020472"/>
            <a:ext cx="723631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581128"/>
            <a:ext cx="3960441" cy="203795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Перечисление субсидии работодателю</a:t>
            </a:r>
            <a:endParaRPr lang="ru-RU" sz="20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2449986" y="1770361"/>
            <a:ext cx="4489153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 течение трех рабочих дней</a:t>
            </a:r>
            <a:endParaRPr lang="ru-RU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684325" y="4007741"/>
            <a:ext cx="749093" cy="253665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2258" y="4581128"/>
            <a:ext cx="4014198" cy="203795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Направление работодателю уведомления об отказе в </a:t>
            </a:r>
            <a:r>
              <a:rPr lang="ru-RU" sz="20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предоставлении </a:t>
            </a:r>
            <a:r>
              <a:rPr lang="ru-RU" sz="20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000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адпись 2"/>
          <p:cNvSpPr txBox="1">
            <a:spLocks noChangeArrowheads="1"/>
          </p:cNvSpPr>
          <p:nvPr/>
        </p:nvSpPr>
        <p:spPr bwMode="auto">
          <a:xfrm>
            <a:off x="899594" y="3900375"/>
            <a:ext cx="3456382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е позднее 10 рабочего дня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5185704" y="3900375"/>
            <a:ext cx="3490752" cy="468396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течение двух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рабочих дней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0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164" y="653473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участия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мероприятии по обучению работников предпенсионного возраста</a:t>
            </a: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421921" y="1665229"/>
            <a:ext cx="520450" cy="360040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01164" y="2105472"/>
            <a:ext cx="8163682" cy="475252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осуществляется с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письменного согласия работника предпенсионного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осуществляется по образовательным программам,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включенным в Банк образовательных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программ.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должно быть проведено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10 декабря 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котором работник предпенсионного возраста принят на 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обучение.</a:t>
            </a: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менее 16 учебных часов и не должна превышать 500 учебных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часов.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обучения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не должен превышать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месяцев.</a:t>
            </a:r>
            <a:endParaRPr lang="ru-RU" sz="19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рамках реализации 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организации 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граждан предпенсионного возраста их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повторное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допускается.</a:t>
            </a:r>
          </a:p>
          <a:p>
            <a:pPr marL="514350" indent="-514350" algn="just">
              <a:buAutoNum type="arabicPeriod"/>
            </a:pP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Сохранение занятости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работника предпенсионного возраста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конца года, в котором он прошел обучение.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02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551" y="558632"/>
            <a:ext cx="8714899" cy="60387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По всем вопросам реализации проекта обращаться по следующим контактам:</a:t>
            </a:r>
            <a:br>
              <a:rPr lang="ru-RU" sz="33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ГКУ МО Центры занятости населения:</a:t>
            </a:r>
            <a:b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2"/>
              </a:rPr>
              <a:t>https://msr.mosreg.ru/ov/podvedomstvennye-jrganizacii-i-uchrezhdeniya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тдел активной политики занятости управления занятости Минсоцразвития Московской области:</a:t>
            </a:r>
            <a:b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3000" b="1" i="1" dirty="0" err="1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Щепанкевич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Ирина Юрьевна,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отделом,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тел.: +7 (498) 602-26-50 доб. 40784, </a:t>
            </a:r>
            <a:b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3000" b="1" i="1" dirty="0" err="1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Стебунов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Павел Александрович,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консультант отдела, 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3000" b="1" i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+7 (498) 602-26-50 доб. </a:t>
            </a:r>
            <a:r>
              <a:rPr lang="ru-RU" sz="30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54062</a:t>
            </a:r>
            <a:endParaRPr lang="ru-RU" sz="3000" b="1" i="1" dirty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3" y="1"/>
            <a:ext cx="757507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87758" y="63912"/>
            <a:ext cx="35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501164" y="2283986"/>
            <a:ext cx="8163682" cy="416935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1" y="68698"/>
            <a:ext cx="34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164" y="740581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устанавливает</a:t>
            </a: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условия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435010" y="1762364"/>
            <a:ext cx="490001" cy="360040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11559" y="2291692"/>
            <a:ext cx="7920881" cy="416935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и дополнительного профессионального образования работников предпенсионного возраста по направлению работодателей,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предоставления субсидии работодателям на возмещение затрат</a:t>
            </a:r>
            <a:r>
              <a:rPr lang="ru-RU" sz="2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на профессиональное обучение и дополнительное профессиональное образование работников предпенсионного возраста</a:t>
            </a:r>
            <a:endParaRPr lang="ru-RU" sz="28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86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164" y="740581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  <a:r>
              <a:rPr lang="ru-RU" sz="2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 работодателям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374401" y="1791241"/>
            <a:ext cx="611222" cy="360040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01164" y="2276872"/>
            <a:ext cx="8163682" cy="439248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 smtClean="0">
              <a:solidFill>
                <a:srgbClr val="392FF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государственными казенными учреждениями 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Московской области 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занятости 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3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с целью компенсации расходов работодателя на обучение работников </a:t>
            </a:r>
            <a:r>
              <a:rPr lang="ru-RU" sz="35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предпенсионного </a:t>
            </a:r>
            <a:r>
              <a:rPr lang="ru-RU" sz="35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5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8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93" y="548680"/>
            <a:ext cx="8714899" cy="5740737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b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работодателем списка работников предпенсионного возраста для направления на профессиональное обучение и (или) дополнительное профессиональное образование</a:t>
            </a:r>
            <a:endParaRPr lang="ru-RU" sz="3300" b="1" i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3" y="1"/>
            <a:ext cx="757507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87758" y="63912"/>
            <a:ext cx="35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1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23" y="4787"/>
            <a:ext cx="703870" cy="7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3" y="686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Министерство социального развития Московской области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3" y="1020441"/>
            <a:ext cx="8312871" cy="1263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635" y="908720"/>
            <a:ext cx="8163682" cy="914400"/>
          </a:xfrm>
          <a:prstGeom prst="roundRect">
            <a:avLst/>
          </a:prstGeom>
          <a:solidFill>
            <a:srgbClr val="85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предусматривает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следующих участников мероприятия: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514558">
            <a:off x="6377762" y="1988140"/>
            <a:ext cx="972708" cy="452018"/>
          </a:xfrm>
          <a:prstGeom prst="rightArrow">
            <a:avLst/>
          </a:prstGeom>
          <a:solidFill>
            <a:srgbClr val="6C2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189377">
            <a:off x="2099893" y="1967302"/>
            <a:ext cx="1019759" cy="470370"/>
          </a:xfrm>
          <a:prstGeom prst="rightArrow">
            <a:avLst/>
          </a:prstGeom>
          <a:solidFill>
            <a:srgbClr val="5A2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95723" y="2564905"/>
            <a:ext cx="4160253" cy="1605745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Работники предпенсионного возраста</a:t>
            </a:r>
            <a:endParaRPr lang="ru-RU" sz="28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44008" y="2564905"/>
            <a:ext cx="4248472" cy="1605745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92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sz="3200" b="1" i="1" dirty="0">
              <a:solidFill>
                <a:srgbClr val="392F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95723" y="4343770"/>
            <a:ext cx="4160253" cy="22555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8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в течение 5 лет до наступления возраста, дающего право на страховую пенсию по старости, в том числе назначаемую досрочно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44008" y="4343770"/>
            <a:ext cx="4248472" cy="225358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юридические </a:t>
            </a:r>
            <a:r>
              <a:rPr lang="ru-RU" sz="21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исключением государственных (муниципальных)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учреждений)</a:t>
            </a:r>
            <a:r>
              <a:rPr lang="ru-RU" sz="21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19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предприниматели, </a:t>
            </a:r>
            <a:r>
              <a:rPr lang="ru-RU" sz="2100" b="1" dirty="0" smtClean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осуществляющие </a:t>
            </a:r>
            <a:r>
              <a:rPr lang="ru-RU" sz="2100" b="1" dirty="0">
                <a:solidFill>
                  <a:srgbClr val="392FFB"/>
                </a:solidFill>
                <a:latin typeface="Times New Roman" pitchFamily="18" charset="0"/>
                <a:cs typeface="Times New Roman" pitchFamily="18" charset="0"/>
              </a:rPr>
              <a:t>деятельность на территории Московской области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23928" y="3899978"/>
            <a:ext cx="0" cy="443792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460432" y="3870873"/>
            <a:ext cx="0" cy="472897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53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4243</Words>
  <Application>Microsoft Office PowerPoint</Application>
  <PresentationFormat>Экран (4:3)</PresentationFormat>
  <Paragraphs>696</Paragraphs>
  <Slides>54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 Организация профессионального обучения и дополнительного профессионального образования работников предпенсионного возраста на период до 2024 года</vt:lpstr>
      <vt:lpstr>Организация профессионального обучения и дополнительного профессионального образования работников предпенсионного возраста осуществляется </vt:lpstr>
      <vt:lpstr>Федерального уровня:</vt:lpstr>
      <vt:lpstr>Регионального уровня:</vt:lpstr>
      <vt:lpstr>Локальными нормативными правовыми актами:</vt:lpstr>
      <vt:lpstr>Слайд 6</vt:lpstr>
      <vt:lpstr>Слайд 7</vt:lpstr>
      <vt:lpstr>I этап  Формирование  работодателем списка работников предпенсионного возраста для направления на профессиональное обучение и (или) дополнительное профессиональное образование</vt:lpstr>
      <vt:lpstr>Слайд 9</vt:lpstr>
      <vt:lpstr>Слайд 10</vt:lpstr>
      <vt:lpstr>Слайд 11</vt:lpstr>
      <vt:lpstr>Слайд 12</vt:lpstr>
      <vt:lpstr>Перечень профессий рабочих, должностей служащих, по которым осуществляется профессиональное обучение с указанием присваиваемой квалификации по соответствующим профессии рабочего, должности служащего утвержден приказом Минобрнауки России от 02.07.2013 №513 </vt:lpstr>
      <vt:lpstr>осуществляется:</vt:lpstr>
      <vt:lpstr>ОБРАЗЕЦ</vt:lpstr>
      <vt:lpstr>ОБРАЗЕЦ</vt:lpstr>
      <vt:lpstr>Слайд 17</vt:lpstr>
      <vt:lpstr>Слайд 18</vt:lpstr>
      <vt:lpstr>  </vt:lpstr>
      <vt:lpstr>осуществляется:</vt:lpstr>
      <vt:lpstr>Слайд 21</vt:lpstr>
      <vt:lpstr>Слайд 22</vt:lpstr>
      <vt:lpstr>Слайд 23</vt:lpstr>
      <vt:lpstr>Слайд 24</vt:lpstr>
      <vt:lpstr>II этап  Участие работодателя в мероприятии по организации профессионального обучения и (или) дополнительного профессионального образования работников предпенсионного возраста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Распоряжение Министерства образования Московской области от 28.12.2018 № 16 (абз. 1 п. 14 Порядка)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 По всем вопросам реализации проекта обращаться по следующим контактам:  1. ГКУ МО Центры занятости населения: https://msr.mosreg.ru/ov/podvedomstvennye-jrganizacii-i-uchrezhdeniya 2. Отдел активной политики занятости управления занятости Минсоцразвития Московской области: - Щепанкевич Ирина Юрьевна, заведующий отделом, тел.: +7 (498) 602-26-50 доб. 40784,  - Стебунов Павел Александрович, консультант отдела, тел.: +7 (498) 602-26-50 доб. 54062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обучение и дополнительное профессиональное обучение в рамках Федерального закона «Об образовании в Российской Федерации»</dc:title>
  <dc:creator>Булгакова Евгения Владимировна</dc:creator>
  <cp:lastModifiedBy>Секретарь</cp:lastModifiedBy>
  <cp:revision>258</cp:revision>
  <cp:lastPrinted>2019-09-05T11:59:59Z</cp:lastPrinted>
  <dcterms:created xsi:type="dcterms:W3CDTF">2019-05-24T06:47:46Z</dcterms:created>
  <dcterms:modified xsi:type="dcterms:W3CDTF">2019-09-23T08:37:37Z</dcterms:modified>
</cp:coreProperties>
</file>